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 id="263"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EF825A-DC58-4FE3-BC45-44160932FD57}"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249306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F825A-DC58-4FE3-BC45-44160932FD57}"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165598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F825A-DC58-4FE3-BC45-44160932FD57}"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80515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F825A-DC58-4FE3-BC45-44160932FD57}"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164891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EF825A-DC58-4FE3-BC45-44160932FD57}" type="datetimeFigureOut">
              <a:rPr lang="en-US" smtClean="0"/>
              <a:pPr/>
              <a:t>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107136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EF825A-DC58-4FE3-BC45-44160932FD57}"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44136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EF825A-DC58-4FE3-BC45-44160932FD57}" type="datetimeFigureOut">
              <a:rPr lang="en-US" smtClean="0"/>
              <a:pPr/>
              <a:t>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47681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EF825A-DC58-4FE3-BC45-44160932FD57}" type="datetimeFigureOut">
              <a:rPr lang="en-US" smtClean="0"/>
              <a:pPr/>
              <a:t>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1846295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F825A-DC58-4FE3-BC45-44160932FD57}" type="datetimeFigureOut">
              <a:rPr lang="en-US" smtClean="0"/>
              <a:pPr/>
              <a:t>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151688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F825A-DC58-4FE3-BC45-44160932FD57}"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96948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EF825A-DC58-4FE3-BC45-44160932FD57}" type="datetimeFigureOut">
              <a:rPr lang="en-US" smtClean="0"/>
              <a:pPr/>
              <a:t>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E9C4F-3052-4B45-84A6-198509AEEFFB}" type="slidenum">
              <a:rPr lang="en-US" smtClean="0"/>
              <a:pPr/>
              <a:t>‹#›</a:t>
            </a:fld>
            <a:endParaRPr lang="en-US"/>
          </a:p>
        </p:txBody>
      </p:sp>
    </p:spTree>
    <p:extLst>
      <p:ext uri="{BB962C8B-B14F-4D97-AF65-F5344CB8AC3E}">
        <p14:creationId xmlns:p14="http://schemas.microsoft.com/office/powerpoint/2010/main" val="11968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F825A-DC58-4FE3-BC45-44160932FD57}" type="datetimeFigureOut">
              <a:rPr lang="en-US" smtClean="0"/>
              <a:pPr/>
              <a:t>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E9C4F-3052-4B45-84A6-198509AEEFFB}" type="slidenum">
              <a:rPr lang="en-US" smtClean="0"/>
              <a:pPr/>
              <a:t>‹#›</a:t>
            </a:fld>
            <a:endParaRPr lang="en-US"/>
          </a:p>
        </p:txBody>
      </p:sp>
    </p:spTree>
    <p:extLst>
      <p:ext uri="{BB962C8B-B14F-4D97-AF65-F5344CB8AC3E}">
        <p14:creationId xmlns:p14="http://schemas.microsoft.com/office/powerpoint/2010/main" val="11382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normAutofit/>
          </a:bodyPr>
          <a:lstStyle/>
          <a:p>
            <a:r>
              <a:rPr lang="en-US" sz="7500" dirty="0" smtClean="0">
                <a:latin typeface="Another Typewriter" pitchFamily="1" charset="0"/>
              </a:rPr>
              <a:t>EAP BOOTCAMP</a:t>
            </a:r>
            <a:endParaRPr lang="en-US" sz="7500" dirty="0">
              <a:latin typeface="Another Typewriter" pitchFamily="1"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600200"/>
            <a:ext cx="4495800" cy="5105400"/>
          </a:xfrm>
          <a:prstGeom prst="rect">
            <a:avLst/>
          </a:prstGeom>
          <a:ln w="73025" cmpd="thickThin">
            <a:solidFill>
              <a:schemeClr val="tx1"/>
            </a:solidFill>
            <a:round/>
          </a:ln>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1790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0" fill="hold"/>
                                        <p:tgtEl>
                                          <p:spTgt spid="4"/>
                                        </p:tgtEl>
                                        <p:attrNameLst>
                                          <p:attrName>ppt_x</p:attrName>
                                        </p:attrNameLst>
                                      </p:cBhvr>
                                      <p:tavLst>
                                        <p:tav tm="0">
                                          <p:val>
                                            <p:strVal val="#ppt_x"/>
                                          </p:val>
                                        </p:tav>
                                        <p:tav tm="100000">
                                          <p:val>
                                            <p:strVal val="#ppt_x"/>
                                          </p:val>
                                        </p:tav>
                                      </p:tavLst>
                                    </p:anim>
                                    <p:anim calcmode="lin" valueType="num">
                                      <p:cBhvr additive="base">
                                        <p:cTn id="26"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AGENDA: 2/14 &amp; 2/18</a:t>
            </a:r>
            <a:endParaRPr lang="en-US" dirty="0"/>
          </a:p>
        </p:txBody>
      </p:sp>
      <p:sp>
        <p:nvSpPr>
          <p:cNvPr id="3" name="Content Placeholder 2"/>
          <p:cNvSpPr>
            <a:spLocks noGrp="1"/>
          </p:cNvSpPr>
          <p:nvPr>
            <p:ph idx="1"/>
          </p:nvPr>
        </p:nvSpPr>
        <p:spPr>
          <a:xfrm>
            <a:off x="838200" y="1371600"/>
            <a:ext cx="7620000" cy="4754563"/>
          </a:xfrm>
        </p:spPr>
        <p:txBody>
          <a:bodyPr>
            <a:normAutofit/>
          </a:bodyPr>
          <a:lstStyle/>
          <a:p>
            <a:r>
              <a:rPr lang="en-US" dirty="0" err="1" smtClean="0"/>
              <a:t>Bellwork</a:t>
            </a:r>
            <a:r>
              <a:rPr lang="en-US" dirty="0" smtClean="0"/>
              <a:t>- Journal (Friday) or Grammar (</a:t>
            </a:r>
            <a:r>
              <a:rPr lang="en-US" dirty="0" err="1" smtClean="0"/>
              <a:t>tuesday</a:t>
            </a:r>
            <a:r>
              <a:rPr lang="en-US" dirty="0" smtClean="0"/>
              <a:t>)</a:t>
            </a:r>
          </a:p>
          <a:p>
            <a:r>
              <a:rPr lang="en-US" dirty="0" smtClean="0"/>
              <a:t>Thoreau Timed Write</a:t>
            </a:r>
          </a:p>
          <a:p>
            <a:r>
              <a:rPr lang="en-US" dirty="0" smtClean="0"/>
              <a:t>Analyzing the context paragraph (PowerPoint notes)</a:t>
            </a:r>
          </a:p>
          <a:p>
            <a:pPr marL="0" indent="0">
              <a:buNone/>
            </a:pPr>
            <a:endParaRPr lang="en-US" dirty="0" smtClean="0"/>
          </a:p>
          <a:p>
            <a:pPr>
              <a:buNone/>
            </a:pPr>
            <a:r>
              <a:rPr lang="en-US" dirty="0" smtClean="0"/>
              <a:t>  HOMEWORK: None! Enjoy your weekend!!! (Don’t get used to this!</a:t>
            </a:r>
            <a:r>
              <a:rPr lang="en-US" dirty="0" smtClean="0">
                <a:sym typeface="Wingdings" pitchFamily="2" charset="2"/>
              </a:rPr>
              <a:t>)</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GET READY TO WORK!!!</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4131527"/>
            <a:ext cx="3657600" cy="21431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131527"/>
            <a:ext cx="2451100" cy="18383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622" y="4138148"/>
            <a:ext cx="2451100" cy="1832749"/>
          </a:xfrm>
          <a:prstGeom prst="rect">
            <a:avLst/>
          </a:prstGeom>
        </p:spPr>
      </p:pic>
      <p:grpSp>
        <p:nvGrpSpPr>
          <p:cNvPr id="10" name="Group 9"/>
          <p:cNvGrpSpPr/>
          <p:nvPr/>
        </p:nvGrpSpPr>
        <p:grpSpPr>
          <a:xfrm>
            <a:off x="2924572" y="1295400"/>
            <a:ext cx="3294856" cy="2577754"/>
            <a:chOff x="5257800" y="1309687"/>
            <a:chExt cx="2652712" cy="213931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1570672"/>
              <a:ext cx="2347912" cy="1878330"/>
            </a:xfrm>
            <a:prstGeom prst="rect">
              <a:avLst/>
            </a:prstGeom>
          </p:spPr>
        </p:pic>
        <p:sp>
          <p:nvSpPr>
            <p:cNvPr id="8" name="TextBox 7"/>
            <p:cNvSpPr txBox="1"/>
            <p:nvPr/>
          </p:nvSpPr>
          <p:spPr>
            <a:xfrm>
              <a:off x="5257800" y="1309687"/>
              <a:ext cx="1676400" cy="369332"/>
            </a:xfrm>
            <a:prstGeom prst="rect">
              <a:avLst/>
            </a:prstGeom>
            <a:noFill/>
          </p:spPr>
          <p:txBody>
            <a:bodyPr wrap="square" rtlCol="0">
              <a:spAutoFit/>
            </a:bodyPr>
            <a:lstStyle/>
            <a:p>
              <a:r>
                <a:rPr lang="en-US" b="1" dirty="0" smtClean="0"/>
                <a:t>Cordero/Dargavel</a:t>
              </a:r>
              <a:endParaRPr lang="en-US" b="1" dirty="0"/>
            </a:p>
          </p:txBody>
        </p:sp>
        <p:sp>
          <p:nvSpPr>
            <p:cNvPr id="9" name="TextBox 8"/>
            <p:cNvSpPr txBox="1"/>
            <p:nvPr/>
          </p:nvSpPr>
          <p:spPr>
            <a:xfrm rot="1084122">
              <a:off x="6629400" y="2209800"/>
              <a:ext cx="1066800" cy="369332"/>
            </a:xfrm>
            <a:prstGeom prst="rect">
              <a:avLst/>
            </a:prstGeom>
            <a:noFill/>
          </p:spPr>
          <p:txBody>
            <a:bodyPr wrap="square" rtlCol="0">
              <a:spAutoFit/>
            </a:bodyPr>
            <a:lstStyle/>
            <a:p>
              <a:pPr algn="ctr"/>
              <a:r>
                <a:rPr lang="en-US" b="1" dirty="0" smtClean="0"/>
                <a:t>YOU</a:t>
              </a:r>
              <a:endParaRPr lang="en-US" b="1" dirty="0"/>
            </a:p>
          </p:txBody>
        </p:sp>
      </p:grpSp>
    </p:spTree>
    <p:extLst>
      <p:ext uri="{BB962C8B-B14F-4D97-AF65-F5344CB8AC3E}">
        <p14:creationId xmlns:p14="http://schemas.microsoft.com/office/powerpoint/2010/main" val="35203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0-#ppt_w/2"/>
                                          </p:val>
                                        </p:tav>
                                        <p:tav tm="100000">
                                          <p:val>
                                            <p:strVal val="#ppt_x"/>
                                          </p:val>
                                        </p:tav>
                                      </p:tavLst>
                                    </p:anim>
                                    <p:anim calcmode="lin" valueType="num">
                                      <p:cBhvr additive="base">
                                        <p:cTn id="17" dur="20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1+#ppt_w/2"/>
                                          </p:val>
                                        </p:tav>
                                        <p:tav tm="100000">
                                          <p:val>
                                            <p:strVal val="#ppt_x"/>
                                          </p:val>
                                        </p:tav>
                                      </p:tavLst>
                                    </p:anim>
                                    <p:anim calcmode="lin" valueType="num">
                                      <p:cBhvr additive="base">
                                        <p:cTn id="21"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Context Paragraph and </a:t>
            </a:r>
            <a:br>
              <a:rPr lang="en-US" dirty="0" smtClean="0"/>
            </a:br>
            <a:r>
              <a:rPr lang="en-US" dirty="0" smtClean="0"/>
              <a:t>Writing Prompt</a:t>
            </a:r>
            <a:endParaRPr lang="en-US" dirty="0"/>
          </a:p>
        </p:txBody>
      </p:sp>
      <p:sp>
        <p:nvSpPr>
          <p:cNvPr id="5" name="Content Placeholder 4"/>
          <p:cNvSpPr>
            <a:spLocks noGrp="1"/>
          </p:cNvSpPr>
          <p:nvPr>
            <p:ph idx="1"/>
          </p:nvPr>
        </p:nvSpPr>
        <p:spPr>
          <a:xfrm>
            <a:off x="457200" y="1600201"/>
            <a:ext cx="8229600" cy="1676400"/>
          </a:xfrm>
        </p:spPr>
        <p:txBody>
          <a:bodyPr/>
          <a:lstStyle/>
          <a:p>
            <a:pPr indent="0" algn="ctr">
              <a:buNone/>
            </a:pPr>
            <a:r>
              <a:rPr lang="en-US" dirty="0" smtClean="0"/>
              <a:t>For the purposes of this unit, it’s important that you know the difference between the context paragraph and the actual writing prompt. </a:t>
            </a:r>
            <a:endParaRPr lang="en-US" dirty="0"/>
          </a:p>
        </p:txBody>
      </p:sp>
      <p:sp>
        <p:nvSpPr>
          <p:cNvPr id="1027" name="Rectangle 3"/>
          <p:cNvSpPr>
            <a:spLocks noChangeArrowheads="1"/>
          </p:cNvSpPr>
          <p:nvPr/>
        </p:nvSpPr>
        <p:spPr bwMode="auto">
          <a:xfrm>
            <a:off x="1066800" y="3429000"/>
            <a:ext cx="70866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tabLst>
                <a:tab pos="1181100" algn="l"/>
              </a:tabLst>
            </a:pPr>
            <a:r>
              <a:rPr kumimoji="0" lang="en-US" sz="1600" b="1" i="0" u="none" strike="noStrike" cap="none" normalizeH="0" baseline="0" dirty="0" smtClean="0">
                <a:ln>
                  <a:noFill/>
                </a:ln>
                <a:effectLst/>
                <a:latin typeface="Arial Narrow" pitchFamily="34" charset="0"/>
                <a:ea typeface="Times New Roman" pitchFamily="18" charset="0"/>
                <a:cs typeface="Calibri" pitchFamily="34" charset="0"/>
              </a:rPr>
              <a:t>“Moreover, if you are restricted in your range by poverty, if you cannot buy books and newspapers, for instance, you are but confined to the most significant and vital experiences; you are compelled to deal with the material which yields the most sugar and the most starch. It is life near the bone where it is sweetest. You are defended from being a trifler. No man loses ever on a lower level by magnanimity on a higher. Superfluous wealth can buy superfluities only. Money is not required to buy one necessary of the soul.”</a:t>
            </a:r>
            <a:r>
              <a:rPr lang="en-US" sz="1600" b="1" dirty="0" smtClean="0">
                <a:latin typeface="Arial Narrow" pitchFamily="34" charset="0"/>
                <a:ea typeface="Times New Roman" pitchFamily="18" charset="0"/>
                <a:cs typeface="Arial" pitchFamily="34" charset="0"/>
              </a:rPr>
              <a:t> </a:t>
            </a:r>
            <a:r>
              <a:rPr kumimoji="0" lang="en-US" sz="1600" b="1" i="0" u="none" strike="noStrike" cap="none" normalizeH="0" baseline="0" dirty="0" smtClean="0">
                <a:ln>
                  <a:noFill/>
                </a:ln>
                <a:effectLst/>
                <a:latin typeface="Arial Narrow" pitchFamily="34" charset="0"/>
                <a:ea typeface="Times New Roman" pitchFamily="18" charset="0"/>
                <a:cs typeface="Calibri" pitchFamily="34" charset="0"/>
              </a:rPr>
              <a:t>From “Walden“ by Henry David Thoreau</a:t>
            </a:r>
          </a:p>
          <a:p>
            <a:pPr marL="0" marR="0" lvl="0" algn="l" defTabSz="914400" rtl="0" eaLnBrk="1" fontAlgn="base" latinLnBrk="0" hangingPunct="1">
              <a:lnSpc>
                <a:spcPct val="100000"/>
              </a:lnSpc>
              <a:spcBef>
                <a:spcPct val="0"/>
              </a:spcBef>
              <a:spcAft>
                <a:spcPct val="0"/>
              </a:spcAft>
              <a:buClrTx/>
              <a:buSzTx/>
              <a:tabLst>
                <a:tab pos="1181100" algn="l"/>
              </a:tabLst>
            </a:pPr>
            <a:endParaRPr lang="en-US" sz="1600" dirty="0" smtClean="0">
              <a:solidFill>
                <a:srgbClr val="292526"/>
              </a:solidFill>
              <a:latin typeface="Arial" pitchFamily="34" charset="0"/>
              <a:cs typeface="Arial" pitchFamily="34" charset="0"/>
            </a:endParaRPr>
          </a:p>
          <a:p>
            <a:pPr fontAlgn="base">
              <a:spcBef>
                <a:spcPct val="0"/>
              </a:spcBef>
              <a:spcAft>
                <a:spcPct val="0"/>
              </a:spcAft>
              <a:tabLst>
                <a:tab pos="1181100" algn="l"/>
              </a:tabLst>
            </a:pPr>
            <a:r>
              <a:rPr lang="en-US" sz="1600" b="1" dirty="0" smtClean="0">
                <a:latin typeface="Arial Narrow" pitchFamily="34" charset="0"/>
                <a:ea typeface="Times New Roman" pitchFamily="18" charset="0"/>
                <a:cs typeface="Calibri" pitchFamily="34" charset="0"/>
              </a:rPr>
              <a:t>Explain the passage above by Thoreau and discuss the extent to which you agree or disagree with him. Support your position by referring to the passage and providing reasons and examples from your own experience, observations, or reading.</a:t>
            </a:r>
          </a:p>
          <a:p>
            <a:pPr marL="0" marR="0" lvl="0" algn="l" defTabSz="914400" rtl="0" eaLnBrk="1" fontAlgn="base" latinLnBrk="0" hangingPunct="1">
              <a:lnSpc>
                <a:spcPct val="100000"/>
              </a:lnSpc>
              <a:spcBef>
                <a:spcPct val="0"/>
              </a:spcBef>
              <a:spcAft>
                <a:spcPct val="0"/>
              </a:spcAft>
              <a:buClrTx/>
              <a:buSzTx/>
              <a:tabLst>
                <a:tab pos="1181100"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ight Arrow Callout 8"/>
          <p:cNvSpPr/>
          <p:nvPr/>
        </p:nvSpPr>
        <p:spPr>
          <a:xfrm>
            <a:off x="152400" y="3352800"/>
            <a:ext cx="990600" cy="1981200"/>
          </a:xfrm>
          <a:prstGeom prst="rightArrowCallout">
            <a:avLst>
              <a:gd name="adj1" fmla="val 18246"/>
              <a:gd name="adj2" fmla="val 13743"/>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500" dirty="0" smtClean="0"/>
              <a:t>CONTEXT</a:t>
            </a:r>
          </a:p>
          <a:p>
            <a:pPr algn="ctr"/>
            <a:r>
              <a:rPr lang="en-US" sz="2500" dirty="0" smtClean="0"/>
              <a:t>PARAGRAPH</a:t>
            </a:r>
            <a:endParaRPr lang="en-US" sz="2500" dirty="0"/>
          </a:p>
        </p:txBody>
      </p:sp>
      <p:sp>
        <p:nvSpPr>
          <p:cNvPr id="10" name="Left Arrow Callout 9"/>
          <p:cNvSpPr/>
          <p:nvPr/>
        </p:nvSpPr>
        <p:spPr>
          <a:xfrm>
            <a:off x="7772400" y="4876800"/>
            <a:ext cx="1143000" cy="1752600"/>
          </a:xfrm>
          <a:prstGeom prst="leftArrowCallout">
            <a:avLst>
              <a:gd name="adj1" fmla="val 21097"/>
              <a:gd name="adj2" fmla="val 15244"/>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500" dirty="0" smtClean="0"/>
              <a:t>Writing</a:t>
            </a:r>
          </a:p>
          <a:p>
            <a:pPr algn="ctr"/>
            <a:r>
              <a:rPr lang="en-US" sz="2500" dirty="0" smtClean="0"/>
              <a:t>Prompt</a:t>
            </a:r>
          </a:p>
        </p:txBody>
      </p:sp>
    </p:spTree>
    <p:extLst>
      <p:ext uri="{BB962C8B-B14F-4D97-AF65-F5344CB8AC3E}">
        <p14:creationId xmlns:p14="http://schemas.microsoft.com/office/powerpoint/2010/main" val="29967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to="" calcmode="lin" valueType="num">
                                      <p:cBhvr>
                                        <p:cTn id="7" dur="1" fill="hold"/>
                                        <p:tgtEl>
                                          <p:spTgt spid="102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Context Paragraph and </a:t>
            </a:r>
            <a:br>
              <a:rPr lang="en-US" dirty="0" smtClean="0"/>
            </a:br>
            <a:r>
              <a:rPr lang="en-US" dirty="0" smtClean="0"/>
              <a:t>Writing Prompt</a:t>
            </a:r>
            <a:endParaRPr lang="en-US" dirty="0"/>
          </a:p>
        </p:txBody>
      </p:sp>
      <p:sp>
        <p:nvSpPr>
          <p:cNvPr id="5" name="Content Placeholder 4"/>
          <p:cNvSpPr>
            <a:spLocks noGrp="1"/>
          </p:cNvSpPr>
          <p:nvPr>
            <p:ph idx="1"/>
          </p:nvPr>
        </p:nvSpPr>
        <p:spPr>
          <a:xfrm>
            <a:off x="1143000" y="1447800"/>
            <a:ext cx="6934200" cy="5181600"/>
          </a:xfrm>
        </p:spPr>
        <p:txBody>
          <a:bodyPr>
            <a:normAutofit lnSpcReduction="10000"/>
          </a:bodyPr>
          <a:lstStyle/>
          <a:p>
            <a:pPr indent="0" algn="ctr">
              <a:buNone/>
            </a:pPr>
            <a:r>
              <a:rPr lang="en-US" dirty="0" smtClean="0"/>
              <a:t>The context paragraph usually contains a passage or a quote by an author. This is the information you must analyze and respond to intelligently. </a:t>
            </a:r>
          </a:p>
          <a:p>
            <a:pPr indent="0" algn="ctr">
              <a:buNone/>
            </a:pPr>
            <a:endParaRPr lang="en-US" dirty="0" smtClean="0"/>
          </a:p>
          <a:p>
            <a:pPr indent="0" algn="ctr">
              <a:buNone/>
            </a:pPr>
            <a:r>
              <a:rPr lang="en-US" dirty="0" smtClean="0"/>
              <a:t>The writing prompt contains the specific directions you must follow in order for the writing task to be considered complete.</a:t>
            </a:r>
          </a:p>
          <a:p>
            <a:pPr indent="0" algn="ctr">
              <a:buNone/>
            </a:pPr>
            <a:endParaRPr lang="en-US" dirty="0" smtClean="0"/>
          </a:p>
          <a:p>
            <a:pPr indent="0" algn="ctr">
              <a:buNone/>
            </a:pPr>
            <a:r>
              <a:rPr lang="en-US" dirty="0" smtClean="0"/>
              <a:t>Label both of these on your handout.</a:t>
            </a:r>
            <a:endParaRPr lang="en-US" dirty="0"/>
          </a:p>
        </p:txBody>
      </p:sp>
    </p:spTree>
    <p:extLst>
      <p:ext uri="{BB962C8B-B14F-4D97-AF65-F5344CB8AC3E}">
        <p14:creationId xmlns:p14="http://schemas.microsoft.com/office/powerpoint/2010/main" val="2996741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Annotating the</a:t>
            </a:r>
            <a:br>
              <a:rPr lang="en-US" dirty="0" smtClean="0"/>
            </a:br>
            <a:r>
              <a:rPr lang="en-US" dirty="0" smtClean="0"/>
              <a:t>Context Paragraph</a:t>
            </a:r>
            <a:endParaRPr lang="en-US" dirty="0"/>
          </a:p>
        </p:txBody>
      </p:sp>
      <p:sp>
        <p:nvSpPr>
          <p:cNvPr id="5" name="Content Placeholder 4"/>
          <p:cNvSpPr>
            <a:spLocks noGrp="1"/>
          </p:cNvSpPr>
          <p:nvPr>
            <p:ph idx="1"/>
          </p:nvPr>
        </p:nvSpPr>
        <p:spPr>
          <a:xfrm>
            <a:off x="152400" y="1295400"/>
            <a:ext cx="8763000" cy="5562600"/>
          </a:xfrm>
        </p:spPr>
        <p:txBody>
          <a:bodyPr>
            <a:normAutofit fontScale="85000" lnSpcReduction="20000"/>
          </a:bodyPr>
          <a:lstStyle/>
          <a:p>
            <a:pPr indent="0" algn="ctr">
              <a:buNone/>
            </a:pPr>
            <a:r>
              <a:rPr lang="en-US" sz="3900" dirty="0" smtClean="0"/>
              <a:t>Annotating the context paragraph is a crucial step to understanding the passage and being able to respond intelligently to the author’s argument. After all, you can’t respond to something you don’t understand, right?</a:t>
            </a:r>
          </a:p>
          <a:p>
            <a:pPr indent="0" algn="ctr">
              <a:buNone/>
            </a:pPr>
            <a:endParaRPr lang="en-US" dirty="0" smtClean="0"/>
          </a:p>
          <a:p>
            <a:pPr indent="0" algn="ctr">
              <a:buNone/>
            </a:pPr>
            <a:r>
              <a:rPr lang="en-US" b="1" u="sng" dirty="0" smtClean="0"/>
              <a:t>Follow these four steps:</a:t>
            </a:r>
          </a:p>
          <a:p>
            <a:pPr marL="857250" indent="-514350">
              <a:buFont typeface="+mj-lt"/>
              <a:buAutoNum type="arabicPeriod"/>
            </a:pPr>
            <a:r>
              <a:rPr lang="en-US" dirty="0" smtClean="0"/>
              <a:t>Circle unknown or difficult vocabulary, figure out the meaning using context clues, and write the definitions in the margins.</a:t>
            </a:r>
          </a:p>
          <a:p>
            <a:pPr marL="857250" indent="-514350">
              <a:buFont typeface="+mj-lt"/>
              <a:buAutoNum type="arabicPeriod"/>
            </a:pPr>
            <a:r>
              <a:rPr lang="en-US" dirty="0" smtClean="0"/>
              <a:t>Highlight key ideas or repeated words in yellow and briefly explain (if necessary) in the margins.</a:t>
            </a:r>
          </a:p>
          <a:p>
            <a:pPr marL="857250" indent="-514350">
              <a:buFont typeface="+mj-lt"/>
              <a:buAutoNum type="arabicPeriod"/>
            </a:pPr>
            <a:r>
              <a:rPr lang="en-US" dirty="0" smtClean="0"/>
              <a:t>Highlight any supporting examples/details connected to the main ideas in pink.</a:t>
            </a:r>
          </a:p>
          <a:p>
            <a:pPr marL="857250" indent="-514350">
              <a:buFont typeface="+mj-lt"/>
              <a:buAutoNum type="arabicPeriod"/>
            </a:pPr>
            <a:r>
              <a:rPr lang="en-US" dirty="0" smtClean="0"/>
              <a:t>Highlight the author’s main argument/thesis in green and bracket it with stars. Explain it in the margins.</a:t>
            </a:r>
            <a:endParaRPr lang="en-US" dirty="0"/>
          </a:p>
        </p:txBody>
      </p:sp>
    </p:spTree>
    <p:extLst>
      <p:ext uri="{BB962C8B-B14F-4D97-AF65-F5344CB8AC3E}">
        <p14:creationId xmlns:p14="http://schemas.microsoft.com/office/powerpoint/2010/main" val="2996741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Annotating the</a:t>
            </a:r>
            <a:br>
              <a:rPr lang="en-US" dirty="0" smtClean="0"/>
            </a:br>
            <a:r>
              <a:rPr lang="en-US" dirty="0" smtClean="0"/>
              <a:t>Context Paragraph</a:t>
            </a:r>
            <a:endParaRPr lang="en-US" dirty="0"/>
          </a:p>
        </p:txBody>
      </p:sp>
      <p:sp>
        <p:nvSpPr>
          <p:cNvPr id="4" name="Content Placeholder 3"/>
          <p:cNvSpPr>
            <a:spLocks noGrp="1"/>
          </p:cNvSpPr>
          <p:nvPr>
            <p:ph idx="1"/>
          </p:nvPr>
        </p:nvSpPr>
        <p:spPr>
          <a:xfrm>
            <a:off x="1066800" y="1600200"/>
            <a:ext cx="7010400" cy="5029200"/>
          </a:xfrm>
          <a:effectLst>
            <a:glow rad="228600">
              <a:srgbClr val="FFFF00">
                <a:alpha val="40000"/>
              </a:srgbClr>
            </a:glow>
          </a:effectLst>
        </p:spPr>
        <p:txBody>
          <a:bodyPr>
            <a:normAutofit fontScale="92500" lnSpcReduction="10000"/>
          </a:bodyPr>
          <a:lstStyle/>
          <a:p>
            <a:pPr indent="0">
              <a:buNone/>
            </a:pPr>
            <a:r>
              <a:rPr lang="en-US" dirty="0" smtClean="0"/>
              <a:t>“Moreover, if you are restricted in your range by poverty, if you cannot buy books and newspapers, for instance, you are but confined to the most significant and vital experiences; you are compelled to deal with the material which yields the most sugar and the most starch. It is life near the bone where it is sweetest. You are defended from being a trifler. No man loses ever on a lower level by magnanimity on a higher. Superfluous wealth can buy superfluities only. Money is not required to buy one necessary of the soul.”</a:t>
            </a:r>
          </a:p>
          <a:p>
            <a:pPr>
              <a:buNone/>
            </a:pPr>
            <a:endParaRPr lang="en-US" dirty="0"/>
          </a:p>
        </p:txBody>
      </p:sp>
      <p:sp>
        <p:nvSpPr>
          <p:cNvPr id="6" name="Oval 5"/>
          <p:cNvSpPr/>
          <p:nvPr/>
        </p:nvSpPr>
        <p:spPr>
          <a:xfrm>
            <a:off x="6553200" y="2438400"/>
            <a:ext cx="1295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05400" y="2819400"/>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14600" y="3276600"/>
            <a:ext cx="1524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47800" y="4876800"/>
            <a:ext cx="9144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371600" y="5334000"/>
            <a:ext cx="1828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876800" y="5257800"/>
            <a:ext cx="16764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ine Callout 1 11"/>
          <p:cNvSpPr/>
          <p:nvPr/>
        </p:nvSpPr>
        <p:spPr>
          <a:xfrm>
            <a:off x="7620000" y="2057400"/>
            <a:ext cx="1371600" cy="304800"/>
          </a:xfrm>
          <a:prstGeom prst="borderCallout1">
            <a:avLst>
              <a:gd name="adj1" fmla="val 50893"/>
              <a:gd name="adj2" fmla="val -2777"/>
              <a:gd name="adj3" fmla="val 123214"/>
              <a:gd name="adj4" fmla="val -33571"/>
            </a:avLst>
          </a:prstGeom>
          <a:solidFill>
            <a:schemeClr val="accent1">
              <a:alpha val="50000"/>
            </a:schemeClr>
          </a:solidFill>
          <a:ln w="127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Limited</a:t>
            </a:r>
            <a:endParaRPr lang="en-US" sz="2000" b="1" dirty="0"/>
          </a:p>
        </p:txBody>
      </p:sp>
      <p:sp>
        <p:nvSpPr>
          <p:cNvPr id="13" name="Line Callout 1 12"/>
          <p:cNvSpPr/>
          <p:nvPr/>
        </p:nvSpPr>
        <p:spPr>
          <a:xfrm>
            <a:off x="7696200" y="3200400"/>
            <a:ext cx="1295400" cy="304800"/>
          </a:xfrm>
          <a:prstGeom prst="borderCallout1">
            <a:avLst>
              <a:gd name="adj1" fmla="val 18750"/>
              <a:gd name="adj2" fmla="val -4131"/>
              <a:gd name="adj3" fmla="val 6785"/>
              <a:gd name="adj4" fmla="val -150938"/>
            </a:avLst>
          </a:prstGeom>
          <a:solidFill>
            <a:schemeClr val="accent1">
              <a:alpha val="50000"/>
            </a:schemeClr>
          </a:solidFill>
          <a:ln w="127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Important</a:t>
            </a:r>
          </a:p>
        </p:txBody>
      </p:sp>
      <p:sp>
        <p:nvSpPr>
          <p:cNvPr id="14" name="Line Callout 1 13"/>
          <p:cNvSpPr/>
          <p:nvPr/>
        </p:nvSpPr>
        <p:spPr>
          <a:xfrm>
            <a:off x="228600" y="3200400"/>
            <a:ext cx="1143000" cy="304800"/>
          </a:xfrm>
          <a:prstGeom prst="borderCallout1">
            <a:avLst>
              <a:gd name="adj1" fmla="val 22321"/>
              <a:gd name="adj2" fmla="val 104048"/>
              <a:gd name="adj3" fmla="val 33928"/>
              <a:gd name="adj4" fmla="val 233095"/>
            </a:avLst>
          </a:prstGeom>
          <a:solidFill>
            <a:schemeClr val="accent1">
              <a:alpha val="50000"/>
            </a:schemeClr>
          </a:solidFill>
          <a:ln w="127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Forced</a:t>
            </a:r>
          </a:p>
        </p:txBody>
      </p:sp>
      <p:sp>
        <p:nvSpPr>
          <p:cNvPr id="15" name="Line Callout 1 14"/>
          <p:cNvSpPr/>
          <p:nvPr/>
        </p:nvSpPr>
        <p:spPr>
          <a:xfrm>
            <a:off x="152400" y="4495800"/>
            <a:ext cx="1143000" cy="304800"/>
          </a:xfrm>
          <a:prstGeom prst="borderCallout1">
            <a:avLst>
              <a:gd name="adj1" fmla="val 69940"/>
              <a:gd name="adj2" fmla="val 105000"/>
              <a:gd name="adj3" fmla="val 172023"/>
              <a:gd name="adj4" fmla="val 122619"/>
            </a:avLst>
          </a:prstGeom>
          <a:solidFill>
            <a:schemeClr val="accent1">
              <a:alpha val="50000"/>
            </a:schemeClr>
          </a:solidFill>
          <a:ln w="127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Waster</a:t>
            </a:r>
          </a:p>
        </p:txBody>
      </p:sp>
      <p:sp>
        <p:nvSpPr>
          <p:cNvPr id="16" name="Line Callout 1 15"/>
          <p:cNvSpPr/>
          <p:nvPr/>
        </p:nvSpPr>
        <p:spPr>
          <a:xfrm>
            <a:off x="152400" y="5791200"/>
            <a:ext cx="1143000" cy="304800"/>
          </a:xfrm>
          <a:prstGeom prst="borderCallout1">
            <a:avLst>
              <a:gd name="adj1" fmla="val 23511"/>
              <a:gd name="adj2" fmla="val 104047"/>
              <a:gd name="adj3" fmla="val -22025"/>
              <a:gd name="adj4" fmla="val 121666"/>
            </a:avLst>
          </a:prstGeom>
          <a:solidFill>
            <a:schemeClr val="accent1">
              <a:alpha val="50000"/>
            </a:schemeClr>
          </a:solidFill>
          <a:ln w="127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Generosity</a:t>
            </a:r>
          </a:p>
        </p:txBody>
      </p:sp>
      <p:sp>
        <p:nvSpPr>
          <p:cNvPr id="17" name="Line Callout 1 16"/>
          <p:cNvSpPr/>
          <p:nvPr/>
        </p:nvSpPr>
        <p:spPr>
          <a:xfrm>
            <a:off x="7391400" y="5791200"/>
            <a:ext cx="1447800" cy="304800"/>
          </a:xfrm>
          <a:prstGeom prst="borderCallout1">
            <a:avLst>
              <a:gd name="adj1" fmla="val 18750"/>
              <a:gd name="adj2" fmla="val -4131"/>
              <a:gd name="adj3" fmla="val -36072"/>
              <a:gd name="adj4" fmla="val -79510"/>
            </a:avLst>
          </a:prstGeom>
          <a:solidFill>
            <a:schemeClr val="accent1">
              <a:alpha val="50000"/>
            </a:schemeClr>
          </a:solidFill>
          <a:ln w="12700">
            <a:headEnd type="stealth"/>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Unnecessary</a:t>
            </a:r>
          </a:p>
        </p:txBody>
      </p:sp>
    </p:spTree>
    <p:extLst>
      <p:ext uri="{BB962C8B-B14F-4D97-AF65-F5344CB8AC3E}">
        <p14:creationId xmlns:p14="http://schemas.microsoft.com/office/powerpoint/2010/main" val="29967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to="" calcmode="lin" valueType="num">
                                      <p:cBhvr>
                                        <p:cTn id="37" dur="1" fill="hold"/>
                                        <p:tgtEl>
                                          <p:spTgt spid="12"/>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to="" calcmode="lin" valueType="num">
                                      <p:cBhvr>
                                        <p:cTn id="42" dur="1" fill="hold"/>
                                        <p:tgtEl>
                                          <p:spTgt spid="13"/>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to="" calcmode="lin" valueType="num">
                                      <p:cBhvr>
                                        <p:cTn id="47" dur="1" fill="hold"/>
                                        <p:tgtEl>
                                          <p:spTgt spid="14"/>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to="" calcmode="lin" valueType="num">
                                      <p:cBhvr>
                                        <p:cTn id="52" dur="1" fill="hold"/>
                                        <p:tgtEl>
                                          <p:spTgt spid="15"/>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to="" calcmode="lin" valueType="num">
                                      <p:cBhvr>
                                        <p:cTn id="57" dur="1" fill="hold"/>
                                        <p:tgtEl>
                                          <p:spTgt spid="16"/>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to="" calcmode="lin" valueType="num">
                                      <p:cBhvr>
                                        <p:cTn id="6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Annotating the</a:t>
            </a:r>
            <a:br>
              <a:rPr lang="en-US" dirty="0" smtClean="0"/>
            </a:br>
            <a:r>
              <a:rPr lang="en-US" dirty="0" smtClean="0"/>
              <a:t>Context Paragraph</a:t>
            </a:r>
            <a:endParaRPr lang="en-US" dirty="0"/>
          </a:p>
        </p:txBody>
      </p:sp>
      <p:sp>
        <p:nvSpPr>
          <p:cNvPr id="4" name="Content Placeholder 3"/>
          <p:cNvSpPr>
            <a:spLocks noGrp="1"/>
          </p:cNvSpPr>
          <p:nvPr>
            <p:ph idx="1"/>
          </p:nvPr>
        </p:nvSpPr>
        <p:spPr>
          <a:xfrm>
            <a:off x="1447800" y="1600200"/>
            <a:ext cx="6324600" cy="5029200"/>
          </a:xfrm>
          <a:effectLst>
            <a:glow rad="228600">
              <a:srgbClr val="FFFF00">
                <a:alpha val="40000"/>
              </a:srgbClr>
            </a:glow>
          </a:effectLst>
        </p:spPr>
        <p:txBody>
          <a:bodyPr>
            <a:normAutofit fontScale="85000" lnSpcReduction="10000"/>
          </a:bodyPr>
          <a:lstStyle/>
          <a:p>
            <a:pPr indent="0">
              <a:buNone/>
            </a:pPr>
            <a:r>
              <a:rPr lang="en-US" dirty="0" smtClean="0"/>
              <a:t>“Moreover, if you are </a:t>
            </a:r>
            <a:r>
              <a:rPr lang="en-US" dirty="0" smtClean="0">
                <a:ln w="15875" cmpd="sng">
                  <a:solidFill>
                    <a:srgbClr val="FFC000"/>
                  </a:solidFill>
                </a:ln>
                <a:solidFill>
                  <a:srgbClr val="FFFF00"/>
                </a:solidFill>
                <a:effectLst>
                  <a:outerShdw blurRad="50800" dist="50800" dir="5400000" algn="ctr" rotWithShape="0">
                    <a:schemeClr val="tx1"/>
                  </a:outerShdw>
                </a:effectLst>
              </a:rPr>
              <a:t>restricted in your range by</a:t>
            </a:r>
            <a:r>
              <a:rPr lang="en-US" dirty="0" smtClean="0"/>
              <a:t> </a:t>
            </a:r>
            <a:r>
              <a:rPr lang="en-US" dirty="0" smtClean="0">
                <a:ln w="15875" cmpd="sng">
                  <a:solidFill>
                    <a:srgbClr val="FFC000"/>
                  </a:solidFill>
                </a:ln>
                <a:solidFill>
                  <a:srgbClr val="FFFF00"/>
                </a:solidFill>
                <a:effectLst>
                  <a:outerShdw blurRad="50800" dist="50800" dir="5400000" algn="ctr" rotWithShape="0">
                    <a:schemeClr val="tx1"/>
                  </a:outerShdw>
                </a:effectLst>
              </a:rPr>
              <a:t>poverty</a:t>
            </a:r>
            <a:r>
              <a:rPr lang="en-US" dirty="0" smtClean="0"/>
              <a:t>, if you </a:t>
            </a:r>
            <a:r>
              <a:rPr lang="en-US" dirty="0" smtClean="0">
                <a:ln w="15875">
                  <a:solidFill>
                    <a:srgbClr val="FF3399"/>
                  </a:solidFill>
                </a:ln>
                <a:solidFill>
                  <a:srgbClr val="FF6699"/>
                </a:solidFill>
                <a:effectLst>
                  <a:outerShdw blurRad="50800" dist="50800" dir="5400000" algn="ctr" rotWithShape="0">
                    <a:schemeClr val="tx1"/>
                  </a:outerShdw>
                </a:effectLst>
              </a:rPr>
              <a:t>cannot buy books and newspapers</a:t>
            </a:r>
            <a:r>
              <a:rPr lang="en-US" dirty="0" smtClean="0"/>
              <a:t>, for instance, you are but </a:t>
            </a:r>
            <a:r>
              <a:rPr lang="en-US" dirty="0" smtClean="0">
                <a:ln w="15875" cmpd="sng">
                  <a:solidFill>
                    <a:srgbClr val="FFC000"/>
                  </a:solidFill>
                </a:ln>
                <a:solidFill>
                  <a:srgbClr val="FFFF00"/>
                </a:solidFill>
                <a:effectLst>
                  <a:outerShdw blurRad="50800" dist="50800" dir="5400000" algn="ctr" rotWithShape="0">
                    <a:schemeClr val="tx1"/>
                  </a:outerShdw>
                </a:effectLst>
              </a:rPr>
              <a:t>confined to the most significant and vital experiences</a:t>
            </a:r>
            <a:r>
              <a:rPr lang="en-US" dirty="0" smtClean="0"/>
              <a:t>; you are </a:t>
            </a:r>
            <a:r>
              <a:rPr lang="en-US" dirty="0" smtClean="0">
                <a:ln w="15875" cmpd="sng">
                  <a:solidFill>
                    <a:srgbClr val="FFC000"/>
                  </a:solidFill>
                </a:ln>
                <a:solidFill>
                  <a:srgbClr val="FFFF00"/>
                </a:solidFill>
                <a:effectLst>
                  <a:outerShdw blurRad="50800" dist="50800" dir="5400000" algn="ctr" rotWithShape="0">
                    <a:schemeClr val="tx1"/>
                  </a:outerShdw>
                </a:effectLst>
              </a:rPr>
              <a:t>compelled to deal with the material </a:t>
            </a:r>
            <a:r>
              <a:rPr lang="en-US" dirty="0" smtClean="0"/>
              <a:t>which yields the </a:t>
            </a:r>
            <a:r>
              <a:rPr lang="en-US" dirty="0" smtClean="0">
                <a:ln w="15875">
                  <a:solidFill>
                    <a:srgbClr val="FF3399"/>
                  </a:solidFill>
                </a:ln>
                <a:solidFill>
                  <a:srgbClr val="FF6699"/>
                </a:solidFill>
                <a:effectLst>
                  <a:outerShdw blurRad="50800" dist="50800" dir="5400000" algn="ctr" rotWithShape="0">
                    <a:schemeClr val="tx1"/>
                  </a:outerShdw>
                </a:effectLst>
              </a:rPr>
              <a:t>most sugar </a:t>
            </a:r>
            <a:r>
              <a:rPr lang="en-US" dirty="0" smtClean="0"/>
              <a:t>and the </a:t>
            </a:r>
            <a:r>
              <a:rPr lang="en-US" dirty="0" smtClean="0">
                <a:ln w="15875">
                  <a:solidFill>
                    <a:srgbClr val="FF3399"/>
                  </a:solidFill>
                </a:ln>
                <a:solidFill>
                  <a:srgbClr val="FF6699"/>
                </a:solidFill>
                <a:effectLst>
                  <a:outerShdw blurRad="50800" dist="50800" dir="5400000" algn="ctr" rotWithShape="0">
                    <a:schemeClr val="tx1"/>
                  </a:outerShdw>
                </a:effectLst>
              </a:rPr>
              <a:t>most starch</a:t>
            </a:r>
            <a:r>
              <a:rPr lang="en-US" dirty="0" smtClean="0"/>
              <a:t>. It is </a:t>
            </a:r>
            <a:r>
              <a:rPr lang="en-US" dirty="0" smtClean="0">
                <a:ln w="15875">
                  <a:solidFill>
                    <a:srgbClr val="FF3399"/>
                  </a:solidFill>
                </a:ln>
                <a:solidFill>
                  <a:srgbClr val="FF6699"/>
                </a:solidFill>
                <a:effectLst>
                  <a:outerShdw blurRad="50800" dist="50800" dir="5400000" algn="ctr" rotWithShape="0">
                    <a:schemeClr val="tx1"/>
                  </a:outerShdw>
                </a:effectLst>
              </a:rPr>
              <a:t>life near the bone </a:t>
            </a:r>
            <a:r>
              <a:rPr lang="en-US" dirty="0" smtClean="0"/>
              <a:t>where it is </a:t>
            </a:r>
            <a:r>
              <a:rPr lang="en-US" dirty="0" smtClean="0">
                <a:ln w="15875">
                  <a:solidFill>
                    <a:srgbClr val="FF3399"/>
                  </a:solidFill>
                </a:ln>
                <a:solidFill>
                  <a:srgbClr val="FF6699"/>
                </a:solidFill>
                <a:effectLst>
                  <a:outerShdw blurRad="50800" dist="50800" dir="5400000" algn="ctr" rotWithShape="0">
                    <a:schemeClr val="tx1"/>
                  </a:outerShdw>
                </a:effectLst>
              </a:rPr>
              <a:t>sweetest</a:t>
            </a:r>
            <a:r>
              <a:rPr lang="en-US" dirty="0" smtClean="0"/>
              <a:t>. You are </a:t>
            </a:r>
            <a:r>
              <a:rPr lang="en-US" dirty="0" smtClean="0">
                <a:ln w="15875" cmpd="sng">
                  <a:solidFill>
                    <a:srgbClr val="FFC000"/>
                  </a:solidFill>
                </a:ln>
                <a:solidFill>
                  <a:srgbClr val="FFFF00"/>
                </a:solidFill>
                <a:effectLst>
                  <a:outerShdw blurRad="50800" dist="50800" dir="5400000" algn="ctr" rotWithShape="0">
                    <a:schemeClr val="tx1"/>
                  </a:outerShdw>
                </a:effectLst>
              </a:rPr>
              <a:t>defended from being a trifler</a:t>
            </a:r>
            <a:r>
              <a:rPr lang="en-US" dirty="0" smtClean="0"/>
              <a:t>. </a:t>
            </a:r>
            <a:r>
              <a:rPr lang="en-US" dirty="0" smtClean="0">
                <a:ln w="15875">
                  <a:solidFill>
                    <a:srgbClr val="FF3399"/>
                  </a:solidFill>
                </a:ln>
                <a:solidFill>
                  <a:srgbClr val="FF6699"/>
                </a:solidFill>
                <a:effectLst>
                  <a:outerShdw blurRad="50800" dist="50800" dir="5400000" algn="ctr" rotWithShape="0">
                    <a:schemeClr val="tx1"/>
                  </a:outerShdw>
                </a:effectLst>
              </a:rPr>
              <a:t>No man loses ever on a lower level by magnanimity on a higher</a:t>
            </a:r>
            <a:r>
              <a:rPr lang="en-US" dirty="0" smtClean="0"/>
              <a:t>. </a:t>
            </a:r>
            <a:r>
              <a:rPr lang="en-US" dirty="0" smtClean="0">
                <a:ln w="15875" cmpd="sng">
                  <a:solidFill>
                    <a:srgbClr val="FFC000"/>
                  </a:solidFill>
                </a:ln>
                <a:solidFill>
                  <a:srgbClr val="FFFF00"/>
                </a:solidFill>
                <a:effectLst>
                  <a:outerShdw blurRad="50800" dist="50800" dir="5400000" algn="ctr" rotWithShape="0">
                    <a:schemeClr val="tx1"/>
                  </a:outerShdw>
                </a:effectLst>
              </a:rPr>
              <a:t>Superfluous wealth can buy superfluities only</a:t>
            </a:r>
            <a:r>
              <a:rPr lang="en-US" dirty="0" smtClean="0"/>
              <a:t>. </a:t>
            </a:r>
            <a:r>
              <a:rPr lang="en-US" dirty="0" smtClean="0">
                <a:ln w="15875">
                  <a:solidFill>
                    <a:schemeClr val="accent3">
                      <a:lumMod val="50000"/>
                    </a:schemeClr>
                  </a:solidFill>
                </a:ln>
                <a:solidFill>
                  <a:schemeClr val="accent3">
                    <a:lumMod val="75000"/>
                  </a:schemeClr>
                </a:solidFill>
                <a:effectLst>
                  <a:outerShdw blurRad="50800" dist="50800" dir="5400000" algn="ctr" rotWithShape="0">
                    <a:schemeClr val="tx1"/>
                  </a:outerShdw>
                </a:effectLst>
              </a:rPr>
              <a:t>Money is not required to buy one necessary of the soul</a:t>
            </a:r>
            <a:r>
              <a:rPr lang="en-US" dirty="0" smtClean="0"/>
              <a:t>.”</a:t>
            </a:r>
          </a:p>
          <a:p>
            <a:pPr>
              <a:buNone/>
            </a:pPr>
            <a:endParaRPr lang="en-US" dirty="0"/>
          </a:p>
        </p:txBody>
      </p:sp>
      <p:sp>
        <p:nvSpPr>
          <p:cNvPr id="18" name="Rectangular Callout 17"/>
          <p:cNvSpPr/>
          <p:nvPr/>
        </p:nvSpPr>
        <p:spPr>
          <a:xfrm>
            <a:off x="152400" y="1676400"/>
            <a:ext cx="1295400" cy="1905000"/>
          </a:xfrm>
          <a:prstGeom prst="wedgeRectCallout">
            <a:avLst>
              <a:gd name="adj1" fmla="val 80344"/>
              <a:gd name="adj2" fmla="val 12140"/>
            </a:avLst>
          </a:prstGeom>
          <a:solidFill>
            <a:srgbClr val="FFFF00">
              <a:alpha val="4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When you are poor, your life is pared down to what truly matters</a:t>
            </a:r>
            <a:endParaRPr lang="en-US" b="1" dirty="0">
              <a:solidFill>
                <a:schemeClr val="tx1"/>
              </a:solidFill>
            </a:endParaRPr>
          </a:p>
        </p:txBody>
      </p:sp>
      <p:sp>
        <p:nvSpPr>
          <p:cNvPr id="19" name="Rectangular Callout 18"/>
          <p:cNvSpPr/>
          <p:nvPr/>
        </p:nvSpPr>
        <p:spPr>
          <a:xfrm>
            <a:off x="7620000" y="2971800"/>
            <a:ext cx="1371600" cy="2133600"/>
          </a:xfrm>
          <a:prstGeom prst="wedgeRectCallout">
            <a:avLst>
              <a:gd name="adj1" fmla="val -70040"/>
              <a:gd name="adj2" fmla="val 24121"/>
            </a:avLst>
          </a:prstGeom>
          <a:solidFill>
            <a:srgbClr val="FFFF00">
              <a:alpha val="40000"/>
            </a:srgbClr>
          </a:solid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Being poor keeps you from being wasteful. Unnecessary $ buys unnecessary things.</a:t>
            </a:r>
          </a:p>
        </p:txBody>
      </p:sp>
      <p:sp>
        <p:nvSpPr>
          <p:cNvPr id="20" name="Rectangular Callout 19"/>
          <p:cNvSpPr/>
          <p:nvPr/>
        </p:nvSpPr>
        <p:spPr>
          <a:xfrm>
            <a:off x="762000" y="6172200"/>
            <a:ext cx="3886200" cy="533400"/>
          </a:xfrm>
          <a:prstGeom prst="wedgeRectCallout">
            <a:avLst>
              <a:gd name="adj1" fmla="val 66226"/>
              <a:gd name="adj2" fmla="val -64030"/>
            </a:avLst>
          </a:prstGeom>
          <a:solidFill>
            <a:schemeClr val="accent3">
              <a:lumMod val="75000"/>
            </a:schemeClr>
          </a:solidFill>
          <a:ln w="508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You don’t need money to live a full and rich life. Having less actually helps you live more.</a:t>
            </a:r>
            <a:endParaRPr lang="en-US" b="1" dirty="0">
              <a:solidFill>
                <a:schemeClr val="tx1"/>
              </a:solidFill>
            </a:endParaRPr>
          </a:p>
        </p:txBody>
      </p:sp>
      <p:sp>
        <p:nvSpPr>
          <p:cNvPr id="21" name="5-Point Star 20"/>
          <p:cNvSpPr/>
          <p:nvPr/>
        </p:nvSpPr>
        <p:spPr>
          <a:xfrm>
            <a:off x="6934200" y="5791200"/>
            <a:ext cx="228600" cy="228600"/>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5029200" y="5410200"/>
            <a:ext cx="228600" cy="228600"/>
          </a:xfrm>
          <a:prstGeom prst="star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7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to="" calcmode="lin" valueType="num">
                                      <p:cBhvr>
                                        <p:cTn id="7" dur="1" fill="hold"/>
                                        <p:tgtEl>
                                          <p:spTgt spid="1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to="" calcmode="lin" valueType="num">
                                      <p:cBhvr>
                                        <p:cTn id="17" dur="1" fill="hold"/>
                                        <p:tgtEl>
                                          <p:spTgt spid="22"/>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to="" calcmode="lin" valueType="num">
                                      <p:cBhvr>
                                        <p:cTn id="20" dur="1" fill="hold"/>
                                        <p:tgtEl>
                                          <p:spTgt spid="21"/>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to="" calcmode="lin" valueType="num">
                                      <p:cBhvr>
                                        <p:cTn id="25"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a:bodyPr>
          <a:lstStyle/>
          <a:p>
            <a:r>
              <a:rPr lang="en-US" dirty="0" smtClean="0"/>
              <a:t>Using TAPS</a:t>
            </a:r>
            <a:endParaRPr lang="en-US" dirty="0"/>
          </a:p>
        </p:txBody>
      </p:sp>
      <p:sp>
        <p:nvSpPr>
          <p:cNvPr id="11" name="TextBox 10"/>
          <p:cNvSpPr txBox="1"/>
          <p:nvPr/>
        </p:nvSpPr>
        <p:spPr>
          <a:xfrm>
            <a:off x="1143000" y="990600"/>
            <a:ext cx="6934200" cy="5386090"/>
          </a:xfrm>
          <a:prstGeom prst="rect">
            <a:avLst/>
          </a:prstGeom>
          <a:noFill/>
        </p:spPr>
        <p:txBody>
          <a:bodyPr wrap="square" rtlCol="0">
            <a:spAutoFit/>
          </a:bodyPr>
          <a:lstStyle/>
          <a:p>
            <a:pPr algn="ctr"/>
            <a:r>
              <a:rPr lang="en-US" sz="3400" dirty="0" smtClean="0"/>
              <a:t>Once you’ve annotated the context paragraph, use the TAPS method to quickly write down the gist of the passage. Think of TAPS as an abbreviated version of </a:t>
            </a:r>
            <a:r>
              <a:rPr lang="en-US" sz="3400" dirty="0" err="1" smtClean="0"/>
              <a:t>SOAPStone</a:t>
            </a:r>
            <a:r>
              <a:rPr lang="en-US" sz="3400" dirty="0" smtClean="0"/>
              <a:t>.</a:t>
            </a:r>
          </a:p>
          <a:p>
            <a:pPr algn="ctr"/>
            <a:endParaRPr lang="en-US" sz="3000" dirty="0" smtClean="0"/>
          </a:p>
          <a:p>
            <a:r>
              <a:rPr lang="en-US" sz="3600" b="1" dirty="0" smtClean="0"/>
              <a:t>T</a:t>
            </a:r>
            <a:r>
              <a:rPr lang="en-US" sz="3000" dirty="0" smtClean="0"/>
              <a:t>opic:</a:t>
            </a:r>
          </a:p>
          <a:p>
            <a:r>
              <a:rPr lang="en-US" sz="3600" b="1" dirty="0" smtClean="0"/>
              <a:t>A</a:t>
            </a:r>
            <a:r>
              <a:rPr lang="en-US" sz="3000" dirty="0" smtClean="0"/>
              <a:t>udience:</a:t>
            </a:r>
          </a:p>
          <a:p>
            <a:r>
              <a:rPr lang="en-US" sz="3600" b="1" dirty="0" smtClean="0"/>
              <a:t>P</a:t>
            </a:r>
            <a:r>
              <a:rPr lang="en-US" sz="3000" dirty="0" smtClean="0"/>
              <a:t>urpose:</a:t>
            </a:r>
          </a:p>
          <a:p>
            <a:r>
              <a:rPr lang="en-US" sz="3600" b="1" dirty="0" smtClean="0"/>
              <a:t>S</a:t>
            </a:r>
            <a:r>
              <a:rPr lang="en-US" sz="3000" dirty="0" smtClean="0"/>
              <a:t>tance:</a:t>
            </a:r>
            <a:endParaRPr lang="en-US" sz="3000" dirty="0"/>
          </a:p>
        </p:txBody>
      </p:sp>
      <p:sp>
        <p:nvSpPr>
          <p:cNvPr id="13" name="TextBox 12"/>
          <p:cNvSpPr txBox="1"/>
          <p:nvPr/>
        </p:nvSpPr>
        <p:spPr>
          <a:xfrm>
            <a:off x="1981200" y="4155757"/>
            <a:ext cx="5638800" cy="523220"/>
          </a:xfrm>
          <a:prstGeom prst="rect">
            <a:avLst/>
          </a:prstGeom>
          <a:noFill/>
        </p:spPr>
        <p:txBody>
          <a:bodyPr wrap="square" rtlCol="0">
            <a:spAutoFit/>
          </a:bodyPr>
          <a:lstStyle/>
          <a:p>
            <a:r>
              <a:rPr lang="en-US" sz="2800" dirty="0" smtClean="0"/>
              <a:t>Having less money leads to a richer life</a:t>
            </a:r>
            <a:endParaRPr lang="en-US" sz="2800" dirty="0"/>
          </a:p>
        </p:txBody>
      </p:sp>
      <p:sp>
        <p:nvSpPr>
          <p:cNvPr id="14" name="TextBox 13"/>
          <p:cNvSpPr txBox="1"/>
          <p:nvPr/>
        </p:nvSpPr>
        <p:spPr>
          <a:xfrm>
            <a:off x="2590800" y="4648200"/>
            <a:ext cx="5638800" cy="523220"/>
          </a:xfrm>
          <a:prstGeom prst="rect">
            <a:avLst/>
          </a:prstGeom>
          <a:noFill/>
        </p:spPr>
        <p:txBody>
          <a:bodyPr wrap="square" rtlCol="0">
            <a:spAutoFit/>
          </a:bodyPr>
          <a:lstStyle/>
          <a:p>
            <a:r>
              <a:rPr lang="en-US" sz="2800" dirty="0" smtClean="0"/>
              <a:t>Those who live a materialistic life</a:t>
            </a:r>
            <a:endParaRPr lang="en-US" sz="2800" dirty="0"/>
          </a:p>
        </p:txBody>
      </p:sp>
      <p:sp>
        <p:nvSpPr>
          <p:cNvPr id="15" name="TextBox 14"/>
          <p:cNvSpPr txBox="1"/>
          <p:nvPr/>
        </p:nvSpPr>
        <p:spPr>
          <a:xfrm>
            <a:off x="2438400" y="5257800"/>
            <a:ext cx="6400800" cy="523220"/>
          </a:xfrm>
          <a:prstGeom prst="rect">
            <a:avLst/>
          </a:prstGeom>
          <a:noFill/>
        </p:spPr>
        <p:txBody>
          <a:bodyPr wrap="square" rtlCol="0">
            <a:spAutoFit/>
          </a:bodyPr>
          <a:lstStyle/>
          <a:p>
            <a:r>
              <a:rPr lang="en-US" sz="2800" dirty="0" smtClean="0"/>
              <a:t>To convince us of the merits of a simple life</a:t>
            </a:r>
            <a:endParaRPr lang="en-US" sz="2800" dirty="0"/>
          </a:p>
        </p:txBody>
      </p:sp>
      <p:sp>
        <p:nvSpPr>
          <p:cNvPr id="16" name="TextBox 15"/>
          <p:cNvSpPr txBox="1"/>
          <p:nvPr/>
        </p:nvSpPr>
        <p:spPr>
          <a:xfrm>
            <a:off x="2286000" y="5791200"/>
            <a:ext cx="6400800" cy="523220"/>
          </a:xfrm>
          <a:prstGeom prst="rect">
            <a:avLst/>
          </a:prstGeom>
          <a:noFill/>
        </p:spPr>
        <p:txBody>
          <a:bodyPr wrap="square" rtlCol="0">
            <a:spAutoFit/>
          </a:bodyPr>
          <a:lstStyle/>
          <a:p>
            <a:r>
              <a:rPr lang="en-US" sz="2800" dirty="0" smtClean="0"/>
              <a:t>He endorses a minimalist life; I agree with him</a:t>
            </a:r>
            <a:endParaRPr lang="en-US" sz="2800" dirty="0"/>
          </a:p>
        </p:txBody>
      </p:sp>
    </p:spTree>
    <p:extLst>
      <p:ext uri="{BB962C8B-B14F-4D97-AF65-F5344CB8AC3E}">
        <p14:creationId xmlns:p14="http://schemas.microsoft.com/office/powerpoint/2010/main" val="299674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to="" calcmode="lin" valueType="num">
                                      <p:cBhvr>
                                        <p:cTn id="7" dur="1" fill="hold"/>
                                        <p:tgtEl>
                                          <p:spTgt spid="11">
                                            <p:txEl>
                                              <p:pRg st="2" end="2"/>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 to="" calcmode="lin" valueType="num">
                                      <p:cBhvr>
                                        <p:cTn id="12" dur="1" fill="hold"/>
                                        <p:tgtEl>
                                          <p:spTgt spid="11">
                                            <p:txEl>
                                              <p:pRg st="3" end="3"/>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 to="" calcmode="lin" valueType="num">
                                      <p:cBhvr>
                                        <p:cTn id="17" dur="1" fill="hold"/>
                                        <p:tgtEl>
                                          <p:spTgt spid="11">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 to="" calcmode="lin" valueType="num">
                                      <p:cBhvr>
                                        <p:cTn id="22" dur="1" fill="hold"/>
                                        <p:tgtEl>
                                          <p:spTgt spid="11">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to="" calcmode="lin" valueType="num">
                                      <p:cBhvr>
                                        <p:cTn id="32" dur="1" fill="hold"/>
                                        <p:tgtEl>
                                          <p:spTgt spid="14"/>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to="" calcmode="lin" valueType="num">
                                      <p:cBhvr>
                                        <p:cTn id="37" dur="1" fill="hold"/>
                                        <p:tgtEl>
                                          <p:spTgt spid="15"/>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to="" calcmode="lin" valueType="num">
                                      <p:cBhvr>
                                        <p:cTn id="42"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nother Typewriter"/>
        <a:ea typeface=""/>
        <a:cs typeface=""/>
      </a:majorFont>
      <a:minorFont>
        <a:latin typeface="Pupc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759</Words>
  <Application>Microsoft Office PowerPoint</Application>
  <PresentationFormat>On-screen Show (4:3)</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EAP BOOTCAMP</vt:lpstr>
      <vt:lpstr>AGENDA: 2/14 &amp; 2/18</vt:lpstr>
      <vt:lpstr>GET READY TO WORK!!!</vt:lpstr>
      <vt:lpstr>Context Paragraph and  Writing Prompt</vt:lpstr>
      <vt:lpstr>Context Paragraph and  Writing Prompt</vt:lpstr>
      <vt:lpstr>Annotating the Context Paragraph</vt:lpstr>
      <vt:lpstr>Annotating the Context Paragraph</vt:lpstr>
      <vt:lpstr>Annotating the Context Paragraph</vt:lpstr>
      <vt:lpstr>Using TAPS</vt:lpstr>
    </vt:vector>
  </TitlesOfParts>
  <Company>Corona Norco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BOOTCAMP</dc:title>
  <dc:creator>Guadalupe Dargavel</dc:creator>
  <cp:lastModifiedBy>Guadalupe Dargavel</cp:lastModifiedBy>
  <cp:revision>36</cp:revision>
  <dcterms:created xsi:type="dcterms:W3CDTF">2014-02-13T23:01:27Z</dcterms:created>
  <dcterms:modified xsi:type="dcterms:W3CDTF">2014-02-18T23:05:06Z</dcterms:modified>
</cp:coreProperties>
</file>