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5" r:id="rId5"/>
    <p:sldId id="282" r:id="rId6"/>
    <p:sldId id="267" r:id="rId7"/>
    <p:sldId id="268" r:id="rId8"/>
    <p:sldId id="269" r:id="rId9"/>
    <p:sldId id="270" r:id="rId10"/>
    <p:sldId id="277" r:id="rId11"/>
    <p:sldId id="271" r:id="rId12"/>
    <p:sldId id="278" r:id="rId13"/>
    <p:sldId id="276" r:id="rId14"/>
    <p:sldId id="272" r:id="rId15"/>
    <p:sldId id="273" r:id="rId16"/>
    <p:sldId id="274" r:id="rId17"/>
    <p:sldId id="275" r:id="rId18"/>
    <p:sldId id="279" r:id="rId19"/>
    <p:sldId id="283" r:id="rId20"/>
    <p:sldId id="284"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249306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5598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8051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4891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F825A-DC58-4FE3-BC45-44160932FD57}"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07136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F825A-DC58-4FE3-BC45-44160932FD57}"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4136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F825A-DC58-4FE3-BC45-44160932FD57}" type="datetimeFigureOut">
              <a:rPr lang="en-US" smtClean="0"/>
              <a:pPr/>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7681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F825A-DC58-4FE3-BC45-44160932FD57}" type="datetimeFigureOut">
              <a:rPr lang="en-US" smtClean="0"/>
              <a:pPr/>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84629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825A-DC58-4FE3-BC45-44160932FD57}" type="datetimeFigureOut">
              <a:rPr lang="en-US" smtClean="0"/>
              <a:pPr/>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51688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96948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1968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F825A-DC58-4FE3-BC45-44160932FD57}" type="datetimeFigureOut">
              <a:rPr lang="en-US" smtClean="0"/>
              <a:pPr/>
              <a:t>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E9C4F-3052-4B45-84A6-198509AEEFFB}" type="slidenum">
              <a:rPr lang="en-US" smtClean="0"/>
              <a:pPr/>
              <a:t>‹#›</a:t>
            </a:fld>
            <a:endParaRPr lang="en-US"/>
          </a:p>
        </p:txBody>
      </p:sp>
    </p:spTree>
    <p:extLst>
      <p:ext uri="{BB962C8B-B14F-4D97-AF65-F5344CB8AC3E}">
        <p14:creationId xmlns:p14="http://schemas.microsoft.com/office/powerpoint/2010/main" val="113824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7500" dirty="0" smtClean="0">
                <a:latin typeface="Another Typewriter" pitchFamily="1" charset="0"/>
              </a:rPr>
              <a:t>EAP BOOTCAMP</a:t>
            </a:r>
            <a:endParaRPr lang="en-US" sz="7500" dirty="0">
              <a:latin typeface="Another Typewriter" pitchFamily="1"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600200"/>
            <a:ext cx="4495800" cy="5105400"/>
          </a:xfrm>
          <a:prstGeom prst="rect">
            <a:avLst/>
          </a:prstGeom>
          <a:ln w="73025" cmpd="thickThin">
            <a:solidFill>
              <a:schemeClr val="tx1"/>
            </a:solidFill>
            <a:round/>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79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0" fill="hold"/>
                                        <p:tgtEl>
                                          <p:spTgt spid="4"/>
                                        </p:tgtEl>
                                        <p:attrNameLst>
                                          <p:attrName>ppt_x</p:attrName>
                                        </p:attrNameLst>
                                      </p:cBhvr>
                                      <p:tavLst>
                                        <p:tav tm="0">
                                          <p:val>
                                            <p:strVal val="#ppt_x"/>
                                          </p:val>
                                        </p:tav>
                                        <p:tav tm="100000">
                                          <p:val>
                                            <p:strVal val="#ppt_x"/>
                                          </p:val>
                                        </p:tav>
                                      </p:tavLst>
                                    </p:anim>
                                    <p:anim calcmode="lin" valueType="num">
                                      <p:cBhvr additive="base">
                                        <p:cTn id="2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Author’s Argument Chart</a:t>
            </a:r>
          </a:p>
        </p:txBody>
      </p:sp>
      <p:graphicFrame>
        <p:nvGraphicFramePr>
          <p:cNvPr id="4" name="Table 3"/>
          <p:cNvGraphicFramePr>
            <a:graphicFrameLocks noGrp="1"/>
          </p:cNvGraphicFramePr>
          <p:nvPr/>
        </p:nvGraphicFramePr>
        <p:xfrm>
          <a:off x="228600" y="4267200"/>
          <a:ext cx="8686800" cy="2438372"/>
        </p:xfrm>
        <a:graphic>
          <a:graphicData uri="http://schemas.openxmlformats.org/drawingml/2006/table">
            <a:tbl>
              <a:tblPr firstRow="1" bandRow="1">
                <a:tableStyleId>{073A0DAA-6AF3-43AB-8588-CEC1D06C72B9}</a:tableStyleId>
              </a:tblPr>
              <a:tblGrid>
                <a:gridCol w="1336431"/>
                <a:gridCol w="2524369"/>
                <a:gridCol w="2375877"/>
                <a:gridCol w="2450123"/>
              </a:tblGrid>
              <a:tr h="0">
                <a:tc>
                  <a:txBody>
                    <a:bodyPr/>
                    <a:lstStyle/>
                    <a:p>
                      <a:pPr algn="ctr"/>
                      <a:r>
                        <a:rPr lang="en-US" sz="2000" dirty="0" smtClean="0"/>
                        <a:t>TOPIC</a:t>
                      </a:r>
                      <a:endParaRPr lang="en-US" sz="2000" b="0" dirty="0">
                        <a:solidFill>
                          <a:schemeClr val="tx1"/>
                        </a:solidFill>
                      </a:endParaRPr>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Their Words</a:t>
                      </a:r>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Your Words</a:t>
                      </a:r>
                    </a:p>
                  </a:txBody>
                  <a:tcPr marT="45713" marB="45713"/>
                </a:tc>
                <a:tc>
                  <a:txBody>
                    <a:bodyPr/>
                    <a:lstStyle/>
                    <a:p>
                      <a:pPr algn="ctr"/>
                      <a:r>
                        <a:rPr lang="en-US" sz="2000" dirty="0" smtClean="0"/>
                        <a:t>AUTHOR’S ARGUMENT</a:t>
                      </a:r>
                    </a:p>
                    <a:p>
                      <a:pPr algn="ctr"/>
                      <a:r>
                        <a:rPr lang="en-US" sz="2000" dirty="0" smtClean="0"/>
                        <a:t>Question</a:t>
                      </a:r>
                      <a:endParaRPr lang="en-US" sz="2000" b="0" dirty="0">
                        <a:solidFill>
                          <a:schemeClr val="tx1"/>
                        </a:solidFill>
                      </a:endParaRPr>
                    </a:p>
                  </a:txBody>
                  <a:tcPr marT="45713" marB="45713"/>
                </a:tc>
              </a:tr>
              <a:tr h="128715">
                <a:tc>
                  <a:txBody>
                    <a:bodyPr/>
                    <a:lstStyle/>
                    <a:p>
                      <a:r>
                        <a:rPr lang="en-US" sz="2200" dirty="0" smtClean="0">
                          <a:solidFill>
                            <a:schemeClr val="tx1"/>
                          </a:solidFill>
                        </a:rPr>
                        <a:t>English as a common language</a:t>
                      </a:r>
                      <a:endParaRPr lang="en-US" sz="2200" b="1" dirty="0">
                        <a:solidFill>
                          <a:schemeClr val="tx1"/>
                        </a:solidFill>
                      </a:endParaRPr>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“…it is English, our common language, that enables us to discuss our views and allows us to maintain a well-informed electorate of democratic government." </a:t>
                      </a:r>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The common language</a:t>
                      </a:r>
                      <a:r>
                        <a:rPr lang="en-US" sz="1800" baseline="0" dirty="0" smtClean="0">
                          <a:solidFill>
                            <a:schemeClr val="tx1"/>
                          </a:solidFill>
                        </a:rPr>
                        <a:t> of English lets us share our opinions and enables us to keep up an educated group of voters that  choose their government.</a:t>
                      </a:r>
                      <a:endParaRPr lang="en-US" sz="1800" dirty="0" smtClean="0">
                        <a:solidFill>
                          <a:schemeClr val="tx1"/>
                        </a:solidFill>
                      </a:endParaRPr>
                    </a:p>
                  </a:txBody>
                  <a:tcPr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Is</a:t>
                      </a:r>
                      <a:r>
                        <a:rPr lang="en-US" sz="1800" baseline="0" dirty="0" smtClean="0">
                          <a:solidFill>
                            <a:schemeClr val="tx1"/>
                          </a:solidFill>
                        </a:rPr>
                        <a:t> the common language we share the primary unifying factor in our democratic nation?</a:t>
                      </a:r>
                      <a:endParaRPr lang="en-US" sz="1800" dirty="0" smtClean="0">
                        <a:solidFill>
                          <a:schemeClr val="tx1"/>
                        </a:solidFill>
                      </a:endParaRPr>
                    </a:p>
                    <a:p>
                      <a:endParaRPr lang="en-US" dirty="0">
                        <a:solidFill>
                          <a:schemeClr val="tx1"/>
                        </a:solidFill>
                      </a:endParaRPr>
                    </a:p>
                  </a:txBody>
                  <a:tcPr marT="45713" marB="45713"/>
                </a:tc>
              </a:tr>
            </a:tbl>
          </a:graphicData>
        </a:graphic>
      </p:graphicFrame>
      <p:sp>
        <p:nvSpPr>
          <p:cNvPr id="5" name="Rectangle 3"/>
          <p:cNvSpPr>
            <a:spLocks noGrp="1" noChangeArrowheads="1"/>
          </p:cNvSpPr>
          <p:nvPr>
            <p:ph idx="1"/>
          </p:nvPr>
        </p:nvSpPr>
        <p:spPr>
          <a:xfrm>
            <a:off x="152400" y="990600"/>
            <a:ext cx="8839200" cy="3429000"/>
          </a:xfrm>
        </p:spPr>
        <p:txBody>
          <a:bodyPr rtlCol="0">
            <a:normAutofit fontScale="92500" lnSpcReduction="20000"/>
          </a:bodyPr>
          <a:lstStyle/>
          <a:p>
            <a:pPr marL="274320" indent="0" eaLnBrk="1" fontAlgn="auto" hangingPunct="1">
              <a:lnSpc>
                <a:spcPct val="80000"/>
              </a:lnSpc>
              <a:spcAft>
                <a:spcPts val="0"/>
              </a:spcAft>
              <a:buClr>
                <a:schemeClr val="accent1">
                  <a:lumMod val="60000"/>
                  <a:lumOff val="40000"/>
                </a:schemeClr>
              </a:buClr>
              <a:buFont typeface="Wingdings" pitchFamily="2" charset="2"/>
              <a:buNone/>
              <a:defRPr/>
            </a:pPr>
            <a:r>
              <a:rPr lang="en-US" sz="3200" dirty="0" smtClean="0">
                <a:solidFill>
                  <a:schemeClr val="tx1"/>
                </a:solidFill>
                <a:latin typeface="Calibri" pitchFamily="34" charset="0"/>
              </a:rPr>
              <a:t>A well-known educator and politician wrote, "As an immigrant to this nation, I am keenly aware of the things that bind us as Americans and unite us as a single people. Foremost among these unifying forces is the common language we share. While it is certainly true that our love of freedom and devotion to democratic principles help to unite and give us a mutual purpose, it is English, our common language, that enables us to discuss our views and allows us to maintain a well-informed electorate of democratic government."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066800"/>
            <a:ext cx="8458200" cy="5791200"/>
          </a:xfrm>
        </p:spPr>
        <p:txBody>
          <a:bodyPr rtlCol="0">
            <a:normAutofit/>
          </a:bodyPr>
          <a:lstStyle/>
          <a:p>
            <a:pPr marL="274320" indent="0" eaLnBrk="1" fontAlgn="auto" hangingPunct="1">
              <a:lnSpc>
                <a:spcPct val="90000"/>
              </a:lnSpc>
              <a:spcAft>
                <a:spcPts val="0"/>
              </a:spcAft>
              <a:buClr>
                <a:schemeClr val="accent1">
                  <a:lumMod val="60000"/>
                  <a:lumOff val="40000"/>
                </a:schemeClr>
              </a:buClr>
              <a:buFont typeface="Wingdings" pitchFamily="2" charset="2"/>
              <a:buNone/>
              <a:defRPr/>
            </a:pPr>
            <a:r>
              <a:rPr lang="en-US" dirty="0" smtClean="0">
                <a:latin typeface="Calibri" pitchFamily="34" charset="0"/>
              </a:rPr>
              <a:t>One writer asserts that prejudice "isn't about your personal beliefs that are contrary to others'; it's about your actions toward them and your lack of respect for their views. There are many explanations for intolerant attitudes, some dating back to childhood. It is likely that intolerant folks grew up imitating intolerant parents and the cycle of prejudice has simply continued for generations. Perhaps intolerant people are so set in their ways that they find it easier to ignore anything that might not conform to their limited view of life." </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Two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Author’s Argument Chart</a:t>
            </a:r>
          </a:p>
        </p:txBody>
      </p:sp>
      <p:graphicFrame>
        <p:nvGraphicFramePr>
          <p:cNvPr id="4" name="Table 3"/>
          <p:cNvGraphicFramePr>
            <a:graphicFrameLocks noGrp="1"/>
          </p:cNvGraphicFramePr>
          <p:nvPr/>
        </p:nvGraphicFramePr>
        <p:xfrm>
          <a:off x="228600" y="4267200"/>
          <a:ext cx="8686800" cy="2438400"/>
        </p:xfrm>
        <a:graphic>
          <a:graphicData uri="http://schemas.openxmlformats.org/drawingml/2006/table">
            <a:tbl>
              <a:tblPr firstRow="1" bandRow="1">
                <a:tableStyleId>{073A0DAA-6AF3-43AB-8588-CEC1D06C72B9}</a:tableStyleId>
              </a:tblPr>
              <a:tblGrid>
                <a:gridCol w="1336431"/>
                <a:gridCol w="2524369"/>
                <a:gridCol w="2375877"/>
                <a:gridCol w="2450123"/>
              </a:tblGrid>
              <a:tr h="789899">
                <a:tc>
                  <a:txBody>
                    <a:bodyPr/>
                    <a:lstStyle/>
                    <a:p>
                      <a:pPr algn="ctr"/>
                      <a:r>
                        <a:rPr lang="en-US" sz="2000" dirty="0" smtClean="0"/>
                        <a:t>TOPIC</a:t>
                      </a:r>
                      <a:endParaRPr lang="en-US" sz="2000" b="0" dirty="0">
                        <a:solidFill>
                          <a:schemeClr val="tx1"/>
                        </a:solidFill>
                      </a:endParaRPr>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Their Words</a:t>
                      </a:r>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Your Words</a:t>
                      </a:r>
                    </a:p>
                  </a:txBody>
                  <a:tcPr marT="45713" marB="45713"/>
                </a:tc>
                <a:tc>
                  <a:txBody>
                    <a:bodyPr/>
                    <a:lstStyle/>
                    <a:p>
                      <a:pPr algn="ctr"/>
                      <a:r>
                        <a:rPr lang="en-US" sz="2000" dirty="0" smtClean="0"/>
                        <a:t>AUTHOR’S ARGUMENT</a:t>
                      </a:r>
                    </a:p>
                    <a:p>
                      <a:pPr algn="ctr"/>
                      <a:r>
                        <a:rPr lang="en-US" sz="2000" dirty="0" smtClean="0"/>
                        <a:t>Question</a:t>
                      </a:r>
                      <a:endParaRPr lang="en-US" sz="2000" b="0" dirty="0">
                        <a:solidFill>
                          <a:schemeClr val="tx1"/>
                        </a:solidFill>
                      </a:endParaRPr>
                    </a:p>
                  </a:txBody>
                  <a:tcPr marT="45713" marB="45713"/>
                </a:tc>
              </a:tr>
              <a:tr h="1648501">
                <a:tc>
                  <a:txBody>
                    <a:bodyPr/>
                    <a:lstStyle/>
                    <a:p>
                      <a:r>
                        <a:rPr lang="en-US" sz="1800" dirty="0" smtClean="0"/>
                        <a:t>Intolerance</a:t>
                      </a:r>
                    </a:p>
                  </a:txBody>
                  <a:tcPr marT="45713" marB="45713"/>
                </a:tc>
                <a:tc>
                  <a:txBody>
                    <a:bodyPr/>
                    <a:lstStyle/>
                    <a:p>
                      <a:r>
                        <a:rPr lang="en-US" sz="1800" dirty="0" smtClean="0"/>
                        <a:t>“…prejudice…[is] about your actions toward [those</a:t>
                      </a:r>
                      <a:r>
                        <a:rPr lang="en-US" sz="1800" baseline="0" dirty="0" smtClean="0"/>
                        <a:t> with differing opinions]</a:t>
                      </a:r>
                      <a:r>
                        <a:rPr lang="en-US" sz="1800" dirty="0" smtClean="0"/>
                        <a:t> and your lack of respect for their views.”</a:t>
                      </a:r>
                      <a:endParaRPr lang="en-US" sz="1800" dirty="0"/>
                    </a:p>
                  </a:txBody>
                  <a:tcPr marT="45713" marB="45713"/>
                </a:tc>
                <a:tc>
                  <a:txBody>
                    <a:bodyPr/>
                    <a:lstStyle/>
                    <a:p>
                      <a:r>
                        <a:rPr lang="en-US" sz="1800" dirty="0" smtClean="0"/>
                        <a:t>Being prejudice consists of treating those with differing</a:t>
                      </a:r>
                      <a:r>
                        <a:rPr lang="en-US" sz="1800" baseline="0" dirty="0" smtClean="0"/>
                        <a:t> views AND their opinions disrespectfully.</a:t>
                      </a:r>
                      <a:endParaRPr lang="en-US" sz="1800" dirty="0"/>
                    </a:p>
                  </a:txBody>
                  <a:tcPr marT="45713" marB="45713"/>
                </a:tc>
                <a:tc>
                  <a:txBody>
                    <a:bodyPr/>
                    <a:lstStyle/>
                    <a:p>
                      <a:r>
                        <a:rPr lang="en-US" sz="1800" dirty="0" smtClean="0"/>
                        <a:t>What does prejudice consist of?</a:t>
                      </a:r>
                    </a:p>
                  </a:txBody>
                  <a:tcPr marT="45713" marB="45713"/>
                </a:tc>
              </a:tr>
            </a:tbl>
          </a:graphicData>
        </a:graphic>
      </p:graphicFrame>
      <p:sp>
        <p:nvSpPr>
          <p:cNvPr id="7" name="Rectangle 2"/>
          <p:cNvSpPr>
            <a:spLocks noGrp="1" noChangeArrowheads="1"/>
          </p:cNvSpPr>
          <p:nvPr>
            <p:ph idx="1"/>
          </p:nvPr>
        </p:nvSpPr>
        <p:spPr>
          <a:xfrm>
            <a:off x="457200" y="1066800"/>
            <a:ext cx="8458200" cy="3124200"/>
          </a:xfrm>
        </p:spPr>
        <p:txBody>
          <a:bodyPr rtlCol="0">
            <a:normAutofit fontScale="85000" lnSpcReduction="20000"/>
          </a:bodyPr>
          <a:lstStyle/>
          <a:p>
            <a:pPr marL="274320" indent="0" eaLnBrk="1" fontAlgn="auto" hangingPunct="1">
              <a:lnSpc>
                <a:spcPct val="90000"/>
              </a:lnSpc>
              <a:spcAft>
                <a:spcPts val="0"/>
              </a:spcAft>
              <a:buClr>
                <a:schemeClr val="accent1">
                  <a:lumMod val="60000"/>
                  <a:lumOff val="40000"/>
                </a:schemeClr>
              </a:buClr>
              <a:buFont typeface="Wingdings" pitchFamily="2" charset="2"/>
              <a:buNone/>
              <a:defRPr/>
            </a:pPr>
            <a:r>
              <a:rPr lang="en-US" dirty="0" smtClean="0">
                <a:latin typeface="Calibri" pitchFamily="34" charset="0"/>
              </a:rPr>
              <a:t>One writer asserts that prejudice "isn't about your personal beliefs that are contrary to others'; it's about your actions toward them and your lack of respect for their views. There are many explanations for intolerant attitudes, some dating back to childhood. It is likely that intolerant folks grew up imitating intolerant parents and the cycle of prejudice has simply continued for generations. Perhaps intolerant people are so set in their ways that they find it easier to ignore anything that might not conform to their limited view of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normAutofit/>
          </a:bodyPr>
          <a:lstStyle/>
          <a:p>
            <a:pPr algn="ctr" eaLnBrk="1" fontAlgn="auto" hangingPunct="1">
              <a:spcAft>
                <a:spcPts val="0"/>
              </a:spcAft>
              <a:defRPr/>
            </a:pPr>
            <a:r>
              <a:rPr lang="en-US" dirty="0" smtClean="0"/>
              <a:t>Practice Time!</a:t>
            </a:r>
          </a:p>
        </p:txBody>
      </p:sp>
      <p:sp>
        <p:nvSpPr>
          <p:cNvPr id="14339" name="Content Placeholder 2"/>
          <p:cNvSpPr>
            <a:spLocks noGrp="1"/>
          </p:cNvSpPr>
          <p:nvPr>
            <p:ph idx="1"/>
          </p:nvPr>
        </p:nvSpPr>
        <p:spPr>
          <a:xfrm>
            <a:off x="457200" y="990600"/>
            <a:ext cx="8229600" cy="5410200"/>
          </a:xfrm>
        </p:spPr>
        <p:txBody>
          <a:bodyPr>
            <a:normAutofit/>
          </a:bodyPr>
          <a:lstStyle/>
          <a:p>
            <a:pPr indent="0" algn="ctr" eaLnBrk="1" hangingPunct="1">
              <a:buNone/>
            </a:pPr>
            <a:r>
              <a:rPr lang="en-US" altLang="en-US" dirty="0" smtClean="0"/>
              <a:t>How well did you grasp this activity?</a:t>
            </a:r>
          </a:p>
          <a:p>
            <a:pPr indent="0" algn="ctr" eaLnBrk="1" hangingPunct="1">
              <a:buNone/>
            </a:pPr>
            <a:r>
              <a:rPr lang="en-US" altLang="en-US" dirty="0" smtClean="0"/>
              <a:t>It’s time to find out!</a:t>
            </a:r>
          </a:p>
          <a:p>
            <a:pPr indent="0" algn="ctr" eaLnBrk="1" hangingPunct="1">
              <a:buNone/>
            </a:pPr>
            <a:endParaRPr lang="en-US" altLang="en-US" dirty="0" smtClean="0"/>
          </a:p>
          <a:p>
            <a:pPr eaLnBrk="1" hangingPunct="1"/>
            <a:r>
              <a:rPr lang="en-US" altLang="en-US" dirty="0" smtClean="0"/>
              <a:t>You will complete THIS EXACT activity </a:t>
            </a:r>
            <a:r>
              <a:rPr lang="en-US" altLang="en-US" b="1" dirty="0" smtClean="0"/>
              <a:t>on your own </a:t>
            </a:r>
            <a:r>
              <a:rPr lang="en-US" altLang="en-US" dirty="0" smtClean="0"/>
              <a:t>for each of the remaining four prompts. Do your own work and do NOT talk or discuss with your neighbors.</a:t>
            </a:r>
          </a:p>
          <a:p>
            <a:pPr eaLnBrk="1" hangingPunct="1"/>
            <a:r>
              <a:rPr lang="en-US" altLang="en-US" dirty="0" smtClean="0"/>
              <a:t>DO NOT DELVE into whether you agree or disagree with ANY OF THESE topics…we’re not there yet</a:t>
            </a:r>
            <a:r>
              <a:rPr lang="en-US" altLang="en-US" dirty="0" smtClean="0"/>
              <a:t>.</a:t>
            </a: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457200" y="1219200"/>
            <a:ext cx="8229600" cy="4906963"/>
          </a:xfrm>
        </p:spPr>
        <p:txBody>
          <a:bodyPr rtlCol="0">
            <a:normAutofit/>
          </a:bodyPr>
          <a:lstStyle/>
          <a:p>
            <a:pPr marL="274320" indent="-274320" eaLnBrk="1" fontAlgn="auto" hangingPunct="1">
              <a:spcAft>
                <a:spcPts val="0"/>
              </a:spcAft>
              <a:buClr>
                <a:schemeClr val="accent1">
                  <a:lumMod val="60000"/>
                  <a:lumOff val="40000"/>
                </a:schemeClr>
              </a:buClr>
              <a:buFont typeface="Wingdings" pitchFamily="2" charset="2"/>
              <a:buNone/>
              <a:defRPr/>
            </a:pPr>
            <a:r>
              <a:rPr lang="en-US" sz="3200" dirty="0" smtClean="0"/>
              <a:t>	</a:t>
            </a:r>
            <a:r>
              <a:rPr lang="en-US" sz="3500" dirty="0" smtClean="0">
                <a:latin typeface="Calibri" pitchFamily="34" charset="0"/>
              </a:rPr>
              <a:t>According to one writer, "Studying science is excellent training for the mind. Science can teach that some things are quite definitely wrong; that knowledge is a much better guide than ignorance, and it can teach humility in posing endless questions to which we have no good answers." </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Three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28575" y="1371600"/>
            <a:ext cx="9115425" cy="6019800"/>
          </a:xfrm>
        </p:spPr>
        <p:txBody>
          <a:bodyPr>
            <a:normAutofit/>
          </a:bodyPr>
          <a:lstStyle/>
          <a:p>
            <a:pPr indent="0" eaLnBrk="1" hangingPunct="1">
              <a:lnSpc>
                <a:spcPct val="90000"/>
              </a:lnSpc>
              <a:buFont typeface="Wingdings" pitchFamily="2" charset="2"/>
              <a:buNone/>
            </a:pPr>
            <a:r>
              <a:rPr lang="en-US" altLang="en-US" dirty="0" smtClean="0">
                <a:latin typeface="Calibri" pitchFamily="34" charset="0"/>
              </a:rPr>
              <a:t>"We inhabit a self-congratulatory society in which we constantly reassure each other how well we're doing. You can't tell anyone anymore that they're no good - or less good - than their peers. One way to view this rampaging flattery is as constructive hypocrisy: hypocrisy, because we know it's false; constructive, because the pretense does us good. Not everyone can win every game, so we devise consolation prizes that make the losers feel better without hurting feelings and puff up our self-esteem; but it's harmful when the truth ultimately intrudes, as it usually does." </a:t>
            </a:r>
            <a:endParaRPr lang="en-US" altLang="en-US" dirty="0" smtClean="0"/>
          </a:p>
          <a:p>
            <a:pPr eaLnBrk="1" hangingPunct="1">
              <a:lnSpc>
                <a:spcPct val="90000"/>
              </a:lnSpc>
              <a:buFont typeface="Wingdings" pitchFamily="2" charset="2"/>
              <a:buNone/>
            </a:pPr>
            <a:endParaRPr lang="en-US" altLang="en-US" dirty="0" smtClean="0"/>
          </a:p>
        </p:txBody>
      </p:sp>
      <p:sp>
        <p:nvSpPr>
          <p:cNvPr id="4"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Four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04800" y="1143000"/>
            <a:ext cx="8610600" cy="5562600"/>
          </a:xfrm>
        </p:spPr>
        <p:txBody>
          <a:bodyPr rtlCol="0">
            <a:noAutofit/>
          </a:bodyPr>
          <a:lstStyle/>
          <a:p>
            <a:pPr marL="0" indent="0" eaLnBrk="1" fontAlgn="auto" hangingPunct="1">
              <a:lnSpc>
                <a:spcPct val="90000"/>
              </a:lnSpc>
              <a:spcAft>
                <a:spcPts val="0"/>
              </a:spcAft>
              <a:buClr>
                <a:schemeClr val="accent1">
                  <a:lumMod val="60000"/>
                  <a:lumOff val="40000"/>
                </a:schemeClr>
              </a:buClr>
              <a:buFont typeface="Wingdings" pitchFamily="2" charset="2"/>
              <a:buNone/>
              <a:defRPr/>
            </a:pPr>
            <a:r>
              <a:rPr lang="en-US" dirty="0" smtClean="0">
                <a:latin typeface="Calibri" pitchFamily="34" charset="0"/>
              </a:rPr>
              <a:t>Anne Morrow Lindbergh spent a month alone by the ocean, and wrote of her experience in Gift from the Sea: ". . . more of us in America than anywhere else in the world have the luxury of choice between simplicity and complication in life. And for the most part we, who could choose simplicity, choose complication. War, prison, survival periods, enforce a form of simplicity on man. The monk and the nun choose it of their own free will. But if one accidentally finds it, as I have for a few days, one finds also the serenity it brings.“</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Five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1524000"/>
            <a:ext cx="8686800" cy="5029200"/>
          </a:xfrm>
        </p:spPr>
        <p:txBody>
          <a:bodyPr/>
          <a:lstStyle/>
          <a:p>
            <a:pPr eaLnBrk="1" hangingPunct="1">
              <a:buFont typeface="Wingdings" pitchFamily="2" charset="2"/>
              <a:buNone/>
            </a:pPr>
            <a:r>
              <a:rPr lang="en-US" altLang="en-US" dirty="0" smtClean="0"/>
              <a:t>	</a:t>
            </a:r>
            <a:r>
              <a:rPr lang="en-US" altLang="en-US" dirty="0" smtClean="0">
                <a:latin typeface="Calibri" pitchFamily="34" charset="0"/>
              </a:rPr>
              <a:t>A great statesman once said, "The test of progress is not whether we add more to the abundance of those who have much, it is whether we provide enough for those who have too little." </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Six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524000"/>
            <a:ext cx="6934200" cy="5029200"/>
          </a:xfrm>
        </p:spPr>
        <p:txBody>
          <a:bodyPr>
            <a:normAutofit/>
          </a:bodyPr>
          <a:lstStyle/>
          <a:p>
            <a:pPr algn="ctr" eaLnBrk="1" hangingPunct="1">
              <a:buFont typeface="Wingdings" pitchFamily="2" charset="2"/>
              <a:buNone/>
            </a:pPr>
            <a:r>
              <a:rPr lang="en-US" altLang="en-US" dirty="0" smtClean="0"/>
              <a:t>	Collect all Author’s Argument Charts at your table and trade them with another table group.</a:t>
            </a:r>
          </a:p>
          <a:p>
            <a:pPr algn="ctr" eaLnBrk="1" hangingPunct="1">
              <a:buFont typeface="Wingdings" pitchFamily="2" charset="2"/>
              <a:buNone/>
            </a:pPr>
            <a:endParaRPr lang="en-US" altLang="en-US" dirty="0" smtClean="0"/>
          </a:p>
          <a:p>
            <a:pPr algn="ctr" eaLnBrk="1" hangingPunct="1">
              <a:buFont typeface="Wingdings" pitchFamily="2" charset="2"/>
              <a:buNone/>
            </a:pPr>
            <a:r>
              <a:rPr lang="en-US" altLang="en-US" dirty="0" smtClean="0"/>
              <a:t>1 point per answer in each box, for a total of 16 points.</a:t>
            </a:r>
          </a:p>
          <a:p>
            <a:pPr algn="ctr" eaLnBrk="1" hangingPunct="1">
              <a:buFont typeface="Wingdings" pitchFamily="2" charset="2"/>
              <a:buNone/>
            </a:pPr>
            <a:endParaRPr lang="en-US" altLang="en-US" dirty="0" smtClean="0"/>
          </a:p>
          <a:p>
            <a:pPr algn="ctr" eaLnBrk="1" hangingPunct="1">
              <a:buFont typeface="Wingdings" pitchFamily="2" charset="2"/>
              <a:buNone/>
            </a:pPr>
            <a:r>
              <a:rPr lang="en-US" altLang="en-US" dirty="0" smtClean="0"/>
              <a:t>Anyone caught “helping” their friends will receive an automatic </a:t>
            </a:r>
            <a:r>
              <a:rPr lang="en-US" altLang="en-US" dirty="0" smtClean="0"/>
              <a:t>zero!</a:t>
            </a: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TRADE &amp; GRADE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5486400"/>
          </a:xfrm>
        </p:spPr>
        <p:txBody>
          <a:bodyPr>
            <a:normAutofit/>
          </a:bodyPr>
          <a:lstStyle/>
          <a:p>
            <a:pPr algn="ctr" eaLnBrk="1" hangingPunct="1">
              <a:buFont typeface="Wingdings" pitchFamily="2" charset="2"/>
              <a:buNone/>
            </a:pPr>
            <a:r>
              <a:rPr lang="en-US" altLang="en-US" dirty="0" smtClean="0"/>
              <a:t>	</a:t>
            </a:r>
            <a:r>
              <a:rPr lang="en-US" altLang="en-US" dirty="0" smtClean="0"/>
              <a:t>It’s important that we ALL understand what gives an essay its particular score and are on the same page about it.</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Familiarizing yourself closely with the rubric will give you the knowledge you need to write a better essay and receive a passing score. </a:t>
            </a:r>
          </a:p>
          <a:p>
            <a:pPr algn="ctr" eaLnBrk="1" hangingPunct="1">
              <a:buFont typeface="Wingdings" pitchFamily="2" charset="2"/>
              <a:buNone/>
            </a:pPr>
            <a:endParaRPr lang="en-US" altLang="en-US" dirty="0"/>
          </a:p>
          <a:p>
            <a:pPr algn="ctr" eaLnBrk="1" hangingPunct="1">
              <a:buFont typeface="Wingdings" pitchFamily="2" charset="2"/>
              <a:buNone/>
            </a:pPr>
            <a:r>
              <a:rPr lang="en-US" altLang="en-US" dirty="0" smtClean="0"/>
              <a:t>LETS REVIEW THE RUBRIC AS A CLASS…</a:t>
            </a: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Calibrating the EPT RUBRIC</a:t>
            </a:r>
            <a:endParaRPr lang="en-US" dirty="0" smtClean="0">
              <a:solidFill>
                <a:schemeClr val="tx1"/>
              </a:solidFill>
            </a:endParaRPr>
          </a:p>
        </p:txBody>
      </p:sp>
    </p:spTree>
    <p:extLst>
      <p:ext uri="{BB962C8B-B14F-4D97-AF65-F5344CB8AC3E}">
        <p14:creationId xmlns:p14="http://schemas.microsoft.com/office/powerpoint/2010/main" val="903814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AGENDA: </a:t>
            </a:r>
            <a:r>
              <a:rPr lang="en-US" dirty="0" smtClean="0"/>
              <a:t>2/19 &amp; 2/20</a:t>
            </a:r>
            <a:endParaRPr lang="en-US" dirty="0"/>
          </a:p>
        </p:txBody>
      </p:sp>
      <p:sp>
        <p:nvSpPr>
          <p:cNvPr id="3" name="Content Placeholder 2"/>
          <p:cNvSpPr>
            <a:spLocks noGrp="1"/>
          </p:cNvSpPr>
          <p:nvPr>
            <p:ph idx="1"/>
          </p:nvPr>
        </p:nvSpPr>
        <p:spPr>
          <a:xfrm>
            <a:off x="838200" y="1371600"/>
            <a:ext cx="7620000" cy="4754563"/>
          </a:xfrm>
        </p:spPr>
        <p:txBody>
          <a:bodyPr>
            <a:normAutofit fontScale="85000" lnSpcReduction="20000"/>
          </a:bodyPr>
          <a:lstStyle/>
          <a:p>
            <a:r>
              <a:rPr lang="en-US" dirty="0" err="1" smtClean="0"/>
              <a:t>Bellwork</a:t>
            </a:r>
            <a:r>
              <a:rPr lang="en-US" dirty="0" smtClean="0"/>
              <a:t>- </a:t>
            </a:r>
            <a:r>
              <a:rPr lang="en-US" dirty="0" smtClean="0"/>
              <a:t>Grammar (</a:t>
            </a:r>
            <a:r>
              <a:rPr lang="en-US" dirty="0" smtClean="0"/>
              <a:t>Wednes</a:t>
            </a:r>
            <a:r>
              <a:rPr lang="en-US" dirty="0" smtClean="0"/>
              <a:t>day) or TAPS worksheet (Thursday)</a:t>
            </a:r>
            <a:endParaRPr lang="en-US" dirty="0" smtClean="0"/>
          </a:p>
          <a:p>
            <a:r>
              <a:rPr lang="en-US" dirty="0" smtClean="0"/>
              <a:t>Writing Portfolio Explanation</a:t>
            </a:r>
          </a:p>
          <a:p>
            <a:r>
              <a:rPr lang="en-US" dirty="0" smtClean="0"/>
              <a:t>Breaking Down the prompt- CV/SN</a:t>
            </a:r>
          </a:p>
          <a:p>
            <a:r>
              <a:rPr lang="en-US" dirty="0" smtClean="0"/>
              <a:t>Author’s Argument Chart</a:t>
            </a:r>
            <a:endParaRPr lang="en-US" dirty="0" smtClean="0"/>
          </a:p>
          <a:p>
            <a:r>
              <a:rPr lang="en-US" dirty="0" smtClean="0"/>
              <a:t>Revisiting the EPT 6-point rubric</a:t>
            </a:r>
          </a:p>
          <a:p>
            <a:r>
              <a:rPr lang="en-US" dirty="0" smtClean="0"/>
              <a:t>Scoring student essays from Thoreau Timed write</a:t>
            </a:r>
          </a:p>
          <a:p>
            <a:r>
              <a:rPr lang="en-US" dirty="0" smtClean="0"/>
              <a:t>EAP </a:t>
            </a:r>
            <a:r>
              <a:rPr lang="en-US" dirty="0" err="1" smtClean="0"/>
              <a:t>Bootcamp</a:t>
            </a:r>
            <a:r>
              <a:rPr lang="en-US" dirty="0" smtClean="0"/>
              <a:t> Prompts handout</a:t>
            </a:r>
            <a:endParaRPr lang="en-US" dirty="0" smtClean="0"/>
          </a:p>
          <a:p>
            <a:endParaRPr lang="en-US" dirty="0" smtClean="0"/>
          </a:p>
          <a:p>
            <a:pPr>
              <a:buNone/>
            </a:pPr>
            <a:r>
              <a:rPr lang="en-US" dirty="0" smtClean="0"/>
              <a:t>  HOMEWORK: </a:t>
            </a:r>
            <a:r>
              <a:rPr lang="en-US" dirty="0" smtClean="0"/>
              <a:t>Coffman Timed Write, prompt 2 </a:t>
            </a:r>
            <a:r>
              <a:rPr lang="en-US" b="1" dirty="0" smtClean="0"/>
              <a:t>(give</a:t>
            </a:r>
          </a:p>
          <a:p>
            <a:pPr>
              <a:buNone/>
            </a:pPr>
            <a:r>
              <a:rPr lang="en-US" b="1" dirty="0"/>
              <a:t> </a:t>
            </a:r>
            <a:r>
              <a:rPr lang="en-US" b="1" dirty="0" smtClean="0"/>
              <a:t> </a:t>
            </a:r>
            <a:r>
              <a:rPr lang="en-US" b="1" dirty="0" smtClean="0"/>
              <a:t>yourself only 45 minutes to write the essay!)</a:t>
            </a:r>
            <a:endParaRPr lang="en-US" b="1" dirty="0" smtClean="0"/>
          </a:p>
          <a:p>
            <a:endParaRPr lang="en-US" dirty="0"/>
          </a:p>
        </p:txBody>
      </p:sp>
    </p:spTree>
    <p:extLst>
      <p:ext uri="{BB962C8B-B14F-4D97-AF65-F5344CB8AC3E}">
        <p14:creationId xmlns:p14="http://schemas.microsoft.com/office/powerpoint/2010/main" val="1744715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43000" y="1066800"/>
            <a:ext cx="6934200" cy="1219200"/>
          </a:xfrm>
        </p:spPr>
        <p:txBody>
          <a:bodyPr>
            <a:normAutofit/>
          </a:bodyPr>
          <a:lstStyle/>
          <a:p>
            <a:pPr algn="ctr" eaLnBrk="1" hangingPunct="1">
              <a:buFont typeface="Wingdings" pitchFamily="2" charset="2"/>
              <a:buNone/>
            </a:pPr>
            <a:r>
              <a:rPr lang="en-US" altLang="en-US" dirty="0" smtClean="0"/>
              <a:t>Please set-up a chart on a separate sheet of paper like the one below:</a:t>
            </a:r>
          </a:p>
          <a:p>
            <a:pPr algn="ctr" eaLnBrk="1" hangingPunct="1">
              <a:buFont typeface="Wingdings" pitchFamily="2" charset="2"/>
              <a:buNone/>
            </a:pPr>
            <a:endParaRPr lang="en-US" altLang="en-US" dirty="0" smtClean="0">
              <a:latin typeface="Calibri" pitchFamily="34" charset="0"/>
            </a:endParaRPr>
          </a:p>
        </p:txBody>
      </p:sp>
      <p:sp>
        <p:nvSpPr>
          <p:cNvPr id="3" name="Title 1"/>
          <p:cNvSpPr>
            <a:spLocks noGrp="1"/>
          </p:cNvSpPr>
          <p:nvPr>
            <p:ph type="title"/>
          </p:nvPr>
        </p:nvSpPr>
        <p:spPr>
          <a:xfrm>
            <a:off x="533400" y="0"/>
            <a:ext cx="8229600" cy="1066800"/>
          </a:xfrm>
        </p:spPr>
        <p:txBody>
          <a:bodyPr>
            <a:normAutofit fontScale="90000"/>
          </a:bodyPr>
          <a:lstStyle/>
          <a:p>
            <a:pPr algn="ctr" eaLnBrk="1" fontAlgn="auto" hangingPunct="1">
              <a:spcAft>
                <a:spcPts val="0"/>
              </a:spcAft>
              <a:defRPr/>
            </a:pPr>
            <a:r>
              <a:rPr lang="en-US" dirty="0" smtClean="0">
                <a:solidFill>
                  <a:schemeClr val="tx1"/>
                </a:solidFill>
              </a:rPr>
              <a:t>Calibrating to the EPT RUBRIC</a:t>
            </a:r>
            <a:endParaRPr lang="en-US"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29534528"/>
              </p:ext>
            </p:extLst>
          </p:nvPr>
        </p:nvGraphicFramePr>
        <p:xfrm>
          <a:off x="1143000" y="2209800"/>
          <a:ext cx="6934200" cy="4535145"/>
        </p:xfrm>
        <a:graphic>
          <a:graphicData uri="http://schemas.openxmlformats.org/drawingml/2006/table">
            <a:tbl>
              <a:tblPr firstRow="1" bandRow="1">
                <a:tableStyleId>{073A0DAA-6AF3-43AB-8588-CEC1D06C72B9}</a:tableStyleId>
              </a:tblPr>
              <a:tblGrid>
                <a:gridCol w="1066800"/>
                <a:gridCol w="914400"/>
                <a:gridCol w="4191000"/>
                <a:gridCol w="762000"/>
              </a:tblGrid>
              <a:tr h="533399">
                <a:tc>
                  <a:txBody>
                    <a:bodyPr/>
                    <a:lstStyle/>
                    <a:p>
                      <a:pPr algn="ctr"/>
                      <a:r>
                        <a:rPr lang="en-US" dirty="0" smtClean="0"/>
                        <a:t>ESSAY</a:t>
                      </a:r>
                      <a:endParaRPr lang="en-US" dirty="0"/>
                    </a:p>
                  </a:txBody>
                  <a:tcPr/>
                </a:tc>
                <a:tc>
                  <a:txBody>
                    <a:bodyPr/>
                    <a:lstStyle/>
                    <a:p>
                      <a:pPr algn="ctr"/>
                      <a:r>
                        <a:rPr lang="en-US" dirty="0" smtClean="0"/>
                        <a:t>My score</a:t>
                      </a:r>
                      <a:endParaRPr lang="en-US" dirty="0"/>
                    </a:p>
                  </a:txBody>
                  <a:tcPr/>
                </a:tc>
                <a:tc>
                  <a:txBody>
                    <a:bodyPr/>
                    <a:lstStyle/>
                    <a:p>
                      <a:pPr algn="ctr"/>
                      <a:r>
                        <a:rPr lang="en-US" dirty="0" smtClean="0"/>
                        <a:t>Reasoning</a:t>
                      </a:r>
                      <a:endParaRPr lang="en-US" dirty="0"/>
                    </a:p>
                  </a:txBody>
                  <a:tcPr/>
                </a:tc>
                <a:tc>
                  <a:txBody>
                    <a:bodyPr/>
                    <a:lstStyle/>
                    <a:p>
                      <a:pPr algn="ctr"/>
                      <a:r>
                        <a:rPr lang="en-US" dirty="0" smtClean="0"/>
                        <a:t>Actual</a:t>
                      </a:r>
                      <a:r>
                        <a:rPr lang="en-US" baseline="0" dirty="0" smtClean="0"/>
                        <a:t> Score</a:t>
                      </a:r>
                      <a:endParaRPr lang="en-US" dirty="0"/>
                    </a:p>
                  </a:txBody>
                  <a:tcPr/>
                </a:tc>
              </a:tr>
              <a:tr h="779013">
                <a:tc>
                  <a:txBody>
                    <a:bodyPr/>
                    <a:lstStyle/>
                    <a:p>
                      <a:endParaRPr lang="en-US" dirty="0">
                        <a:solidFill>
                          <a:schemeClr val="tx1"/>
                        </a:solidFill>
                      </a:endParaRPr>
                    </a:p>
                  </a:txBody>
                  <a:tcPr/>
                </a:tc>
                <a:tc>
                  <a:txBody>
                    <a:bodyPr/>
                    <a:lstStyle/>
                    <a:p>
                      <a:endParaRPr lang="en-US"/>
                    </a:p>
                  </a:txBody>
                  <a:tcPr/>
                </a:tc>
                <a:tc>
                  <a:txBody>
                    <a:bodyPr/>
                    <a:lstStyle/>
                    <a:p>
                      <a:endParaRPr lang="en-US"/>
                    </a:p>
                  </a:txBody>
                  <a:tcPr/>
                </a:tc>
                <a:tc>
                  <a:txBody>
                    <a:bodyPr/>
                    <a:lstStyle/>
                    <a:p>
                      <a:endParaRPr lang="en-US" dirty="0"/>
                    </a:p>
                  </a:txBody>
                  <a:tcPr/>
                </a:tc>
              </a:tr>
              <a:tr h="77901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79013">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79013">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7901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6" name="Freeform 5"/>
          <p:cNvSpPr/>
          <p:nvPr/>
        </p:nvSpPr>
        <p:spPr>
          <a:xfrm>
            <a:off x="1231315" y="5334000"/>
            <a:ext cx="613805" cy="587829"/>
          </a:xfrm>
          <a:custGeom>
            <a:avLst/>
            <a:gdLst>
              <a:gd name="connsiteX0" fmla="*/ 36862 w 439634"/>
              <a:gd name="connsiteY0" fmla="*/ 21772 h 468086"/>
              <a:gd name="connsiteX1" fmla="*/ 374319 w 439634"/>
              <a:gd name="connsiteY1" fmla="*/ 32658 h 468086"/>
              <a:gd name="connsiteX2" fmla="*/ 363434 w 439634"/>
              <a:gd name="connsiteY2" fmla="*/ 0 h 468086"/>
              <a:gd name="connsiteX3" fmla="*/ 123948 w 439634"/>
              <a:gd name="connsiteY3" fmla="*/ 10886 h 468086"/>
              <a:gd name="connsiteX4" fmla="*/ 91291 w 439634"/>
              <a:gd name="connsiteY4" fmla="*/ 32658 h 468086"/>
              <a:gd name="connsiteX5" fmla="*/ 69519 w 439634"/>
              <a:gd name="connsiteY5" fmla="*/ 97972 h 468086"/>
              <a:gd name="connsiteX6" fmla="*/ 91291 w 439634"/>
              <a:gd name="connsiteY6" fmla="*/ 195943 h 468086"/>
              <a:gd name="connsiteX7" fmla="*/ 123948 w 439634"/>
              <a:gd name="connsiteY7" fmla="*/ 217715 h 468086"/>
              <a:gd name="connsiteX8" fmla="*/ 287234 w 439634"/>
              <a:gd name="connsiteY8" fmla="*/ 239486 h 468086"/>
              <a:gd name="connsiteX9" fmla="*/ 374319 w 439634"/>
              <a:gd name="connsiteY9" fmla="*/ 217715 h 468086"/>
              <a:gd name="connsiteX10" fmla="*/ 428748 w 439634"/>
              <a:gd name="connsiteY10" fmla="*/ 174172 h 468086"/>
              <a:gd name="connsiteX11" fmla="*/ 396091 w 439634"/>
              <a:gd name="connsiteY11" fmla="*/ 163286 h 468086"/>
              <a:gd name="connsiteX12" fmla="*/ 123948 w 439634"/>
              <a:gd name="connsiteY12" fmla="*/ 185058 h 468086"/>
              <a:gd name="connsiteX13" fmla="*/ 36862 w 439634"/>
              <a:gd name="connsiteY13" fmla="*/ 261258 h 468086"/>
              <a:gd name="connsiteX14" fmla="*/ 15091 w 439634"/>
              <a:gd name="connsiteY14" fmla="*/ 304800 h 468086"/>
              <a:gd name="connsiteX15" fmla="*/ 15091 w 439634"/>
              <a:gd name="connsiteY15" fmla="*/ 435429 h 468086"/>
              <a:gd name="connsiteX16" fmla="*/ 58634 w 439634"/>
              <a:gd name="connsiteY16" fmla="*/ 446315 h 468086"/>
              <a:gd name="connsiteX17" fmla="*/ 189262 w 439634"/>
              <a:gd name="connsiteY17" fmla="*/ 457200 h 468086"/>
              <a:gd name="connsiteX18" fmla="*/ 254576 w 439634"/>
              <a:gd name="connsiteY18" fmla="*/ 468086 h 468086"/>
              <a:gd name="connsiteX19" fmla="*/ 439634 w 439634"/>
              <a:gd name="connsiteY19" fmla="*/ 457200 h 468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9634" h="468086">
                <a:moveTo>
                  <a:pt x="36862" y="21772"/>
                </a:moveTo>
                <a:cubicBezTo>
                  <a:pt x="165360" y="73170"/>
                  <a:pt x="137432" y="70560"/>
                  <a:pt x="374319" y="32658"/>
                </a:cubicBezTo>
                <a:cubicBezTo>
                  <a:pt x="385650" y="30845"/>
                  <a:pt x="367062" y="10886"/>
                  <a:pt x="363434" y="0"/>
                </a:cubicBezTo>
                <a:cubicBezTo>
                  <a:pt x="283605" y="3629"/>
                  <a:pt x="203290" y="1365"/>
                  <a:pt x="123948" y="10886"/>
                </a:cubicBezTo>
                <a:cubicBezTo>
                  <a:pt x="110958" y="12445"/>
                  <a:pt x="98225" y="21564"/>
                  <a:pt x="91291" y="32658"/>
                </a:cubicBezTo>
                <a:cubicBezTo>
                  <a:pt x="79128" y="52119"/>
                  <a:pt x="69519" y="97972"/>
                  <a:pt x="69519" y="97972"/>
                </a:cubicBezTo>
                <a:cubicBezTo>
                  <a:pt x="76776" y="130629"/>
                  <a:pt x="77448" y="165488"/>
                  <a:pt x="91291" y="195943"/>
                </a:cubicBezTo>
                <a:cubicBezTo>
                  <a:pt x="96705" y="207853"/>
                  <a:pt x="111698" y="213121"/>
                  <a:pt x="123948" y="217715"/>
                </a:cubicBezTo>
                <a:cubicBezTo>
                  <a:pt x="156739" y="230012"/>
                  <a:pt x="273092" y="238072"/>
                  <a:pt x="287234" y="239486"/>
                </a:cubicBezTo>
                <a:cubicBezTo>
                  <a:pt x="307929" y="235347"/>
                  <a:pt x="352008" y="228871"/>
                  <a:pt x="374319" y="217715"/>
                </a:cubicBezTo>
                <a:cubicBezTo>
                  <a:pt x="401780" y="203984"/>
                  <a:pt x="408499" y="194420"/>
                  <a:pt x="428748" y="174172"/>
                </a:cubicBezTo>
                <a:cubicBezTo>
                  <a:pt x="417862" y="170543"/>
                  <a:pt x="407566" y="163286"/>
                  <a:pt x="396091" y="163286"/>
                </a:cubicBezTo>
                <a:cubicBezTo>
                  <a:pt x="179362" y="163286"/>
                  <a:pt x="227501" y="150539"/>
                  <a:pt x="123948" y="185058"/>
                </a:cubicBezTo>
                <a:cubicBezTo>
                  <a:pt x="60268" y="248737"/>
                  <a:pt x="90867" y="225253"/>
                  <a:pt x="36862" y="261258"/>
                </a:cubicBezTo>
                <a:cubicBezTo>
                  <a:pt x="29605" y="275772"/>
                  <a:pt x="21483" y="289885"/>
                  <a:pt x="15091" y="304800"/>
                </a:cubicBezTo>
                <a:cubicBezTo>
                  <a:pt x="-2603" y="346086"/>
                  <a:pt x="-7321" y="390606"/>
                  <a:pt x="15091" y="435429"/>
                </a:cubicBezTo>
                <a:cubicBezTo>
                  <a:pt x="21782" y="448811"/>
                  <a:pt x="43788" y="444459"/>
                  <a:pt x="58634" y="446315"/>
                </a:cubicBezTo>
                <a:cubicBezTo>
                  <a:pt x="101990" y="451734"/>
                  <a:pt x="145719" y="453572"/>
                  <a:pt x="189262" y="457200"/>
                </a:cubicBezTo>
                <a:cubicBezTo>
                  <a:pt x="211033" y="460829"/>
                  <a:pt x="232504" y="468086"/>
                  <a:pt x="254576" y="468086"/>
                </a:cubicBezTo>
                <a:cubicBezTo>
                  <a:pt x="316369" y="468086"/>
                  <a:pt x="377841" y="457200"/>
                  <a:pt x="439634" y="457200"/>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5-Point Star 6"/>
          <p:cNvSpPr/>
          <p:nvPr/>
        </p:nvSpPr>
        <p:spPr>
          <a:xfrm>
            <a:off x="1119117" y="3657600"/>
            <a:ext cx="838200" cy="6858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11214" y="2971800"/>
            <a:ext cx="726003"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97390" y="4495800"/>
            <a:ext cx="669905" cy="6096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73551" y="6019800"/>
            <a:ext cx="669905" cy="685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0339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EAP PROMPTS HANDOUT</a:t>
            </a:r>
            <a:endParaRPr lang="en-US" dirty="0"/>
          </a:p>
        </p:txBody>
      </p:sp>
      <p:sp>
        <p:nvSpPr>
          <p:cNvPr id="5" name="Content Placeholder 4"/>
          <p:cNvSpPr>
            <a:spLocks noGrp="1"/>
          </p:cNvSpPr>
          <p:nvPr>
            <p:ph idx="1"/>
          </p:nvPr>
        </p:nvSpPr>
        <p:spPr>
          <a:xfrm>
            <a:off x="152400" y="990600"/>
            <a:ext cx="8763000" cy="5867400"/>
          </a:xfrm>
        </p:spPr>
        <p:txBody>
          <a:bodyPr>
            <a:normAutofit/>
          </a:bodyPr>
          <a:lstStyle/>
          <a:p>
            <a:pPr indent="0" algn="ctr">
              <a:buNone/>
            </a:pPr>
            <a:endParaRPr lang="en-US" dirty="0" smtClean="0"/>
          </a:p>
          <a:p>
            <a:pPr indent="0" algn="ctr">
              <a:buNone/>
            </a:pPr>
            <a:r>
              <a:rPr lang="en-US" dirty="0" smtClean="0"/>
              <a:t>This handout contains all of the main prompts you will use to write your essays. Please do not lose this as it will be the only handout you receive for these prompts.</a:t>
            </a:r>
          </a:p>
          <a:p>
            <a:pPr indent="0" algn="ctr">
              <a:buNone/>
            </a:pPr>
            <a:endParaRPr lang="en-US" dirty="0"/>
          </a:p>
          <a:p>
            <a:pPr indent="0" algn="ctr">
              <a:buNone/>
            </a:pPr>
            <a:r>
              <a:rPr lang="en-US" dirty="0" smtClean="0"/>
              <a:t>Make sure you bring </a:t>
            </a:r>
            <a:r>
              <a:rPr lang="en-US" b="1" u="sng" dirty="0" smtClean="0"/>
              <a:t>ALL</a:t>
            </a:r>
            <a:r>
              <a:rPr lang="en-US" dirty="0" smtClean="0"/>
              <a:t> of the EAP handouts/worksheets with you to </a:t>
            </a:r>
            <a:r>
              <a:rPr lang="en-US" b="1" u="sng" dirty="0" smtClean="0"/>
              <a:t>EVERY class</a:t>
            </a:r>
            <a:r>
              <a:rPr lang="en-US" dirty="0" smtClean="0"/>
              <a:t>!!!</a:t>
            </a:r>
          </a:p>
          <a:p>
            <a:pPr indent="0" algn="ctr">
              <a:buNone/>
            </a:pPr>
            <a:r>
              <a:rPr lang="en-US" dirty="0" smtClean="0"/>
              <a:t>We will use </a:t>
            </a:r>
            <a:r>
              <a:rPr lang="en-US" i="1" dirty="0" smtClean="0"/>
              <a:t>ALL of them</a:t>
            </a:r>
            <a:r>
              <a:rPr lang="en-US" dirty="0" smtClean="0"/>
              <a:t>…</a:t>
            </a:r>
          </a:p>
          <a:p>
            <a:pPr indent="0" algn="ctr">
              <a:buNone/>
            </a:pPr>
            <a:r>
              <a:rPr lang="en-US" i="1" dirty="0" smtClean="0"/>
              <a:t>ALL of the time!</a:t>
            </a:r>
            <a:endParaRPr lang="en-US" i="1" dirty="0"/>
          </a:p>
        </p:txBody>
      </p:sp>
    </p:spTree>
    <p:extLst>
      <p:ext uri="{BB962C8B-B14F-4D97-AF65-F5344CB8AC3E}">
        <p14:creationId xmlns:p14="http://schemas.microsoft.com/office/powerpoint/2010/main" val="962373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Writing Portfolio</a:t>
            </a:r>
            <a:endParaRPr lang="en-US" dirty="0"/>
          </a:p>
        </p:txBody>
      </p:sp>
      <p:sp>
        <p:nvSpPr>
          <p:cNvPr id="5" name="Content Placeholder 4"/>
          <p:cNvSpPr>
            <a:spLocks noGrp="1"/>
          </p:cNvSpPr>
          <p:nvPr>
            <p:ph idx="1"/>
          </p:nvPr>
        </p:nvSpPr>
        <p:spPr>
          <a:xfrm>
            <a:off x="152400" y="990600"/>
            <a:ext cx="8763000" cy="5867400"/>
          </a:xfrm>
        </p:spPr>
        <p:txBody>
          <a:bodyPr>
            <a:normAutofit/>
          </a:bodyPr>
          <a:lstStyle/>
          <a:p>
            <a:pPr indent="0" algn="ctr">
              <a:buNone/>
            </a:pPr>
            <a:r>
              <a:rPr lang="en-US" dirty="0" smtClean="0"/>
              <a:t>Your grade during this unit will be comprised of a total </a:t>
            </a:r>
            <a:r>
              <a:rPr lang="en-US" b="1" u="sng" dirty="0" smtClean="0"/>
              <a:t>400 points</a:t>
            </a:r>
            <a:r>
              <a:rPr lang="en-US" dirty="0" smtClean="0"/>
              <a:t>. These points will be earned mainly from the timed writes and revisions that we complete both in class and for homework. </a:t>
            </a:r>
          </a:p>
          <a:p>
            <a:pPr indent="0" algn="ctr">
              <a:buNone/>
            </a:pPr>
            <a:r>
              <a:rPr lang="en-US" dirty="0" smtClean="0"/>
              <a:t>You will be responsible for keeping track of all of your work during this unit and turning it in at the end in your completed portfolio.</a:t>
            </a:r>
          </a:p>
          <a:p>
            <a:pPr indent="0" algn="ctr">
              <a:buNone/>
            </a:pPr>
            <a:r>
              <a:rPr lang="en-US" dirty="0" smtClean="0"/>
              <a:t>We will be meeting with you at least once during this unit (one-on-one) to zone in on your specific needs as a writer. </a:t>
            </a:r>
            <a:endParaRPr lang="en-US" dirty="0"/>
          </a:p>
        </p:txBody>
      </p:sp>
    </p:spTree>
    <p:extLst>
      <p:ext uri="{BB962C8B-B14F-4D97-AF65-F5344CB8AC3E}">
        <p14:creationId xmlns:p14="http://schemas.microsoft.com/office/powerpoint/2010/main" val="205501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Breaking Down the Prompt</a:t>
            </a:r>
            <a:endParaRPr lang="en-US" dirty="0"/>
          </a:p>
        </p:txBody>
      </p:sp>
      <p:sp>
        <p:nvSpPr>
          <p:cNvPr id="5" name="Content Placeholder 4"/>
          <p:cNvSpPr>
            <a:spLocks noGrp="1"/>
          </p:cNvSpPr>
          <p:nvPr>
            <p:ph idx="1"/>
          </p:nvPr>
        </p:nvSpPr>
        <p:spPr>
          <a:xfrm>
            <a:off x="152400" y="990600"/>
            <a:ext cx="8763000" cy="5867400"/>
          </a:xfrm>
        </p:spPr>
        <p:txBody>
          <a:bodyPr>
            <a:normAutofit/>
          </a:bodyPr>
          <a:lstStyle/>
          <a:p>
            <a:pPr indent="0" algn="ctr">
              <a:buNone/>
            </a:pPr>
            <a:r>
              <a:rPr lang="en-US" dirty="0" smtClean="0"/>
              <a:t>It is important to know how to Break down the Prompt so that you know exactly </a:t>
            </a:r>
            <a:r>
              <a:rPr lang="en-US" b="1" u="sng" dirty="0" smtClean="0"/>
              <a:t>HOW</a:t>
            </a:r>
            <a:r>
              <a:rPr lang="en-US" dirty="0" smtClean="0"/>
              <a:t> to respond to the author’s passage.</a:t>
            </a:r>
          </a:p>
          <a:p>
            <a:pPr indent="0" algn="ctr">
              <a:buNone/>
            </a:pPr>
            <a:r>
              <a:rPr lang="en-US" dirty="0" smtClean="0"/>
              <a:t/>
            </a:r>
            <a:br>
              <a:rPr lang="en-US" dirty="0" smtClean="0"/>
            </a:br>
            <a:r>
              <a:rPr lang="en-US" u="sng" dirty="0" smtClean="0"/>
              <a:t>“Circle the Verb, Square the Noun”</a:t>
            </a:r>
          </a:p>
          <a:p>
            <a:pPr marL="857250" indent="-514350">
              <a:buFont typeface="+mj-lt"/>
              <a:buAutoNum type="arabicPeriod"/>
            </a:pPr>
            <a:r>
              <a:rPr lang="en-US" dirty="0" smtClean="0"/>
              <a:t>Circle all of the verbs in the prompt</a:t>
            </a:r>
          </a:p>
          <a:p>
            <a:pPr marL="857250" indent="-514350">
              <a:buFont typeface="+mj-lt"/>
              <a:buAutoNum type="arabicPeriod"/>
            </a:pPr>
            <a:r>
              <a:rPr lang="en-US" dirty="0" smtClean="0"/>
              <a:t>Square all of the nouns</a:t>
            </a:r>
          </a:p>
          <a:p>
            <a:pPr marL="857250" indent="-514350">
              <a:buFont typeface="+mj-lt"/>
              <a:buAutoNum type="arabicPeriod"/>
            </a:pPr>
            <a:r>
              <a:rPr lang="en-US" dirty="0" smtClean="0"/>
              <a:t>Pair the verbs with the subsequent nouns</a:t>
            </a:r>
          </a:p>
          <a:p>
            <a:pPr marL="857250" indent="-514350">
              <a:buFont typeface="+mj-lt"/>
              <a:buAutoNum type="arabicPeriod"/>
            </a:pPr>
            <a:r>
              <a:rPr lang="en-US" dirty="0" smtClean="0"/>
              <a:t>Write them down (in a list)</a:t>
            </a:r>
          </a:p>
        </p:txBody>
      </p:sp>
    </p:spTree>
    <p:extLst>
      <p:ext uri="{BB962C8B-B14F-4D97-AF65-F5344CB8AC3E}">
        <p14:creationId xmlns:p14="http://schemas.microsoft.com/office/powerpoint/2010/main" val="1622543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Breaking Down the Prompt</a:t>
            </a:r>
            <a:endParaRPr lang="en-US" dirty="0"/>
          </a:p>
        </p:txBody>
      </p:sp>
      <p:sp>
        <p:nvSpPr>
          <p:cNvPr id="5" name="Content Placeholder 4"/>
          <p:cNvSpPr>
            <a:spLocks noGrp="1"/>
          </p:cNvSpPr>
          <p:nvPr>
            <p:ph idx="1"/>
          </p:nvPr>
        </p:nvSpPr>
        <p:spPr>
          <a:xfrm>
            <a:off x="1143000" y="990600"/>
            <a:ext cx="7239000" cy="2667000"/>
          </a:xfrm>
        </p:spPr>
        <p:txBody>
          <a:bodyPr>
            <a:normAutofit/>
          </a:bodyPr>
          <a:lstStyle/>
          <a:p>
            <a:pPr indent="0" fontAlgn="base">
              <a:spcBef>
                <a:spcPct val="0"/>
              </a:spcBef>
              <a:spcAft>
                <a:spcPct val="0"/>
              </a:spcAft>
              <a:buNone/>
              <a:tabLst>
                <a:tab pos="1181100" algn="l"/>
              </a:tabLst>
            </a:pPr>
            <a:r>
              <a:rPr lang="en-US" sz="3000" dirty="0" smtClean="0"/>
              <a:t>Explain the passage above by Thoreau and discuss the extent to which you agree or disagree with him. Support your position by referring to the passage and providing reasons and examples from your own experience, observations, or reading.</a:t>
            </a:r>
          </a:p>
          <a:p>
            <a:pPr indent="0" fontAlgn="base">
              <a:spcBef>
                <a:spcPct val="0"/>
              </a:spcBef>
              <a:spcAft>
                <a:spcPct val="0"/>
              </a:spcAft>
              <a:buNone/>
              <a:tabLst>
                <a:tab pos="1181100" algn="l"/>
              </a:tabLst>
            </a:pPr>
            <a:endParaRPr lang="en-US" sz="3000" dirty="0" smtClean="0"/>
          </a:p>
        </p:txBody>
      </p:sp>
      <p:sp>
        <p:nvSpPr>
          <p:cNvPr id="4" name="Oval 3"/>
          <p:cNvSpPr/>
          <p:nvPr/>
        </p:nvSpPr>
        <p:spPr>
          <a:xfrm>
            <a:off x="1524000" y="990600"/>
            <a:ext cx="1066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47800" y="1524000"/>
            <a:ext cx="11430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19400" y="1905000"/>
            <a:ext cx="1143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0" y="1981200"/>
            <a:ext cx="1219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276600" y="2362200"/>
            <a:ext cx="1295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7400" y="1447800"/>
            <a:ext cx="25146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24200" y="1066800"/>
            <a:ext cx="11430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38800" y="1066800"/>
            <a:ext cx="11430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24200" y="1524000"/>
            <a:ext cx="914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209800" y="1981200"/>
            <a:ext cx="533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72000" y="1981200"/>
            <a:ext cx="11430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524000" y="2438400"/>
            <a:ext cx="11430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572000" y="2438400"/>
            <a:ext cx="29718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95600" y="2895600"/>
            <a:ext cx="48006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Brace 18"/>
          <p:cNvSpPr/>
          <p:nvPr/>
        </p:nvSpPr>
        <p:spPr>
          <a:xfrm>
            <a:off x="1219200" y="9906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e 20"/>
          <p:cNvSpPr/>
          <p:nvPr/>
        </p:nvSpPr>
        <p:spPr>
          <a:xfrm rot="10800000">
            <a:off x="6705600" y="9906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a:off x="1219200" y="15240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e 22"/>
          <p:cNvSpPr/>
          <p:nvPr/>
        </p:nvSpPr>
        <p:spPr>
          <a:xfrm rot="10800000">
            <a:off x="3962400" y="14478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Left Brace 23"/>
          <p:cNvSpPr/>
          <p:nvPr/>
        </p:nvSpPr>
        <p:spPr>
          <a:xfrm>
            <a:off x="5715000" y="14478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p:cNvSpPr/>
          <p:nvPr/>
        </p:nvSpPr>
        <p:spPr>
          <a:xfrm rot="10800000">
            <a:off x="2590800" y="19050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p:cNvSpPr/>
          <p:nvPr/>
        </p:nvSpPr>
        <p:spPr>
          <a:xfrm>
            <a:off x="2667000" y="19050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p:cNvSpPr/>
          <p:nvPr/>
        </p:nvSpPr>
        <p:spPr>
          <a:xfrm rot="10800000">
            <a:off x="5562600" y="19050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a:off x="5943600" y="19050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Left Brace 28"/>
          <p:cNvSpPr/>
          <p:nvPr/>
        </p:nvSpPr>
        <p:spPr>
          <a:xfrm rot="10800000">
            <a:off x="2590800" y="23622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Left Brace 29"/>
          <p:cNvSpPr/>
          <p:nvPr/>
        </p:nvSpPr>
        <p:spPr>
          <a:xfrm>
            <a:off x="3124200" y="23622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e 30"/>
          <p:cNvSpPr/>
          <p:nvPr/>
        </p:nvSpPr>
        <p:spPr>
          <a:xfrm rot="10800000">
            <a:off x="7620000" y="2819400"/>
            <a:ext cx="304800" cy="533400"/>
          </a:xfrm>
          <a:prstGeom prst="leftBrace">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762000" y="3810000"/>
            <a:ext cx="7696200" cy="3170099"/>
          </a:xfrm>
          <a:prstGeom prst="rect">
            <a:avLst/>
          </a:prstGeom>
          <a:noFill/>
        </p:spPr>
        <p:txBody>
          <a:bodyPr wrap="square" rtlCol="0">
            <a:spAutoFit/>
          </a:bodyPr>
          <a:lstStyle/>
          <a:p>
            <a:pPr marL="857250" indent="-514350" fontAlgn="base">
              <a:spcBef>
                <a:spcPct val="0"/>
              </a:spcBef>
              <a:spcAft>
                <a:spcPct val="0"/>
              </a:spcAft>
              <a:buFont typeface="+mj-lt"/>
              <a:buAutoNum type="arabicPeriod"/>
              <a:tabLst>
                <a:tab pos="1181100" algn="l"/>
              </a:tabLst>
            </a:pPr>
            <a:r>
              <a:rPr lang="en-US" sz="2600" dirty="0" smtClean="0"/>
              <a:t>Explain </a:t>
            </a:r>
            <a:r>
              <a:rPr lang="en-US" sz="2600" dirty="0" smtClean="0">
                <a:sym typeface="Wingdings" pitchFamily="2" charset="2"/>
              </a:rPr>
              <a:t> </a:t>
            </a:r>
            <a:r>
              <a:rPr lang="en-US" sz="2600" dirty="0" err="1" smtClean="0">
                <a:sym typeface="Wingdings" pitchFamily="2" charset="2"/>
              </a:rPr>
              <a:t>thoreau’s</a:t>
            </a:r>
            <a:r>
              <a:rPr lang="en-US" sz="2600" dirty="0" smtClean="0">
                <a:sym typeface="Wingdings" pitchFamily="2" charset="2"/>
              </a:rPr>
              <a:t> passage</a:t>
            </a:r>
          </a:p>
          <a:p>
            <a:pPr marL="857250" indent="-514350" fontAlgn="base">
              <a:spcBef>
                <a:spcPct val="0"/>
              </a:spcBef>
              <a:spcAft>
                <a:spcPct val="0"/>
              </a:spcAft>
              <a:buFont typeface="+mj-lt"/>
              <a:buAutoNum type="arabicPeriod"/>
              <a:tabLst>
                <a:tab pos="1181100" algn="l"/>
              </a:tabLst>
            </a:pPr>
            <a:r>
              <a:rPr lang="en-US" sz="2600" dirty="0" smtClean="0"/>
              <a:t>Discuss </a:t>
            </a:r>
            <a:r>
              <a:rPr lang="en-US" sz="2600" dirty="0" smtClean="0">
                <a:sym typeface="Wingdings" pitchFamily="2" charset="2"/>
              </a:rPr>
              <a:t> The extent of your stance</a:t>
            </a:r>
          </a:p>
          <a:p>
            <a:pPr marL="857250" indent="-514350" fontAlgn="base">
              <a:spcBef>
                <a:spcPct val="0"/>
              </a:spcBef>
              <a:spcAft>
                <a:spcPct val="0"/>
              </a:spcAft>
              <a:buFont typeface="+mj-lt"/>
              <a:buAutoNum type="arabicPeriod"/>
              <a:tabLst>
                <a:tab pos="1181100" algn="l"/>
              </a:tabLst>
            </a:pPr>
            <a:r>
              <a:rPr lang="en-US" sz="2600" dirty="0" smtClean="0">
                <a:sym typeface="Wingdings" pitchFamily="2" charset="2"/>
              </a:rPr>
              <a:t>Agree or Disagree  with Thoreau</a:t>
            </a:r>
          </a:p>
          <a:p>
            <a:pPr marL="857250" indent="-514350" fontAlgn="base">
              <a:spcBef>
                <a:spcPct val="0"/>
              </a:spcBef>
              <a:spcAft>
                <a:spcPct val="0"/>
              </a:spcAft>
              <a:buFont typeface="+mj-lt"/>
              <a:buAutoNum type="arabicPeriod"/>
              <a:tabLst>
                <a:tab pos="1181100" algn="l"/>
              </a:tabLst>
            </a:pPr>
            <a:r>
              <a:rPr lang="en-US" sz="2600" dirty="0" smtClean="0">
                <a:sym typeface="Wingdings" pitchFamily="2" charset="2"/>
              </a:rPr>
              <a:t>Support  Your Stance</a:t>
            </a:r>
          </a:p>
          <a:p>
            <a:pPr marL="857250" indent="-514350" fontAlgn="base">
              <a:spcBef>
                <a:spcPct val="0"/>
              </a:spcBef>
              <a:spcAft>
                <a:spcPct val="0"/>
              </a:spcAft>
              <a:buFont typeface="+mj-lt"/>
              <a:buAutoNum type="arabicPeriod"/>
              <a:tabLst>
                <a:tab pos="1181100" algn="l"/>
              </a:tabLst>
            </a:pPr>
            <a:r>
              <a:rPr lang="en-US" sz="2600" dirty="0" smtClean="0">
                <a:sym typeface="Wingdings" pitchFamily="2" charset="2"/>
              </a:rPr>
              <a:t>Refer  to the passage</a:t>
            </a:r>
          </a:p>
          <a:p>
            <a:pPr marL="857250" indent="-514350" fontAlgn="base">
              <a:spcBef>
                <a:spcPct val="0"/>
              </a:spcBef>
              <a:spcAft>
                <a:spcPct val="0"/>
              </a:spcAft>
              <a:buFont typeface="+mj-lt"/>
              <a:buAutoNum type="arabicPeriod"/>
              <a:tabLst>
                <a:tab pos="1181100" algn="l"/>
              </a:tabLst>
            </a:pPr>
            <a:r>
              <a:rPr lang="en-US" sz="2600" dirty="0" smtClean="0">
                <a:sym typeface="Wingdings" pitchFamily="2" charset="2"/>
              </a:rPr>
              <a:t>Provide  reasons &amp; examples (from experience, observation, reading)</a:t>
            </a:r>
            <a:endParaRPr lang="en-US" sz="2600" dirty="0" smtClean="0"/>
          </a:p>
          <a:p>
            <a:endParaRPr lang="en-US" dirty="0"/>
          </a:p>
        </p:txBody>
      </p:sp>
    </p:spTree>
    <p:extLst>
      <p:ext uri="{BB962C8B-B14F-4D97-AF65-F5344CB8AC3E}">
        <p14:creationId xmlns:p14="http://schemas.microsoft.com/office/powerpoint/2010/main" val="206841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to="" calcmode="lin" valueType="num">
                                      <p:cBhvr>
                                        <p:cTn id="32" dur="1" fill="hold"/>
                                        <p:tgtEl>
                                          <p:spTgt spid="8"/>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to="" calcmode="lin" valueType="num">
                                      <p:cBhvr>
                                        <p:cTn id="37" dur="1" fill="hold"/>
                                        <p:tgtEl>
                                          <p:spTgt spid="9"/>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to="" calcmode="lin" valueType="num">
                                      <p:cBhvr>
                                        <p:cTn id="42" dur="1" fill="hold"/>
                                        <p:tgtEl>
                                          <p:spTgt spid="11"/>
                                        </p:tgtEl>
                                        <p:attrNameLst>
                                          <p:attrName/>
                                        </p:attrNameLst>
                                      </p:cBhvr>
                                    </p:anim>
                                  </p:childTnLst>
                                </p:cTn>
                              </p:par>
                              <p:par>
                                <p:cTn id="43" presetID="24"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to="" calcmode="lin" valueType="num">
                                      <p:cBhvr>
                                        <p:cTn id="45" dur="1" fill="hold"/>
                                        <p:tgtEl>
                                          <p:spTgt spid="12"/>
                                        </p:tgtEl>
                                        <p:attrNameLst>
                                          <p:attrName/>
                                        </p:attrNameLst>
                                      </p:cBhvr>
                                    </p:anim>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to="" calcmode="lin" valueType="num">
                                      <p:cBhvr>
                                        <p:cTn id="50" dur="1" fill="hold"/>
                                        <p:tgtEl>
                                          <p:spTgt spid="13"/>
                                        </p:tgtEl>
                                        <p:attrNameLst>
                                          <p:attrName/>
                                        </p:attrNameLst>
                                      </p:cBhvr>
                                    </p:anim>
                                  </p:childTnLst>
                                </p:cTn>
                              </p:par>
                            </p:childTnLst>
                          </p:cTn>
                        </p:par>
                      </p:childTnLst>
                    </p:cTn>
                  </p:par>
                  <p:par>
                    <p:cTn id="51" fill="hold">
                      <p:stCondLst>
                        <p:cond delay="indefinite"/>
                      </p:stCondLst>
                      <p:childTnLst>
                        <p:par>
                          <p:cTn id="52" fill="hold">
                            <p:stCondLst>
                              <p:cond delay="0"/>
                            </p:stCondLst>
                            <p:childTnLst>
                              <p:par>
                                <p:cTn id="53" presetID="24"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cBhvr>
                                        <p:cTn id="55" dur="1" fill="hold"/>
                                        <p:tgtEl>
                                          <p:spTgt spid="14"/>
                                        </p:tgtEl>
                                        <p:attrNameLst>
                                          <p:attrName/>
                                        </p:attrNameLst>
                                      </p:cBhvr>
                                    </p:anim>
                                  </p:childTnLst>
                                </p:cTn>
                              </p:par>
                            </p:childTnLst>
                          </p:cTn>
                        </p:par>
                      </p:childTnLst>
                    </p:cTn>
                  </p:par>
                  <p:par>
                    <p:cTn id="56" fill="hold">
                      <p:stCondLst>
                        <p:cond delay="indefinite"/>
                      </p:stCondLst>
                      <p:childTnLst>
                        <p:par>
                          <p:cTn id="57" fill="hold">
                            <p:stCondLst>
                              <p:cond delay="0"/>
                            </p:stCondLst>
                            <p:childTnLst>
                              <p:par>
                                <p:cTn id="58" presetID="24"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to="" calcmode="lin" valueType="num">
                                      <p:cBhvr>
                                        <p:cTn id="60" dur="1" fill="hold"/>
                                        <p:tgtEl>
                                          <p:spTgt spid="15"/>
                                        </p:tgtEl>
                                        <p:attrNameLst>
                                          <p:attrName/>
                                        </p:attrNameLst>
                                      </p:cBhvr>
                                    </p:anim>
                                  </p:childTnLst>
                                </p:cTn>
                              </p:par>
                            </p:childTnLst>
                          </p:cTn>
                        </p:par>
                      </p:childTnLst>
                    </p:cTn>
                  </p:par>
                  <p:par>
                    <p:cTn id="61" fill="hold">
                      <p:stCondLst>
                        <p:cond delay="indefinite"/>
                      </p:stCondLst>
                      <p:childTnLst>
                        <p:par>
                          <p:cTn id="62" fill="hold">
                            <p:stCondLst>
                              <p:cond delay="0"/>
                            </p:stCondLst>
                            <p:childTnLst>
                              <p:par>
                                <p:cTn id="63" presetID="24"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to="" calcmode="lin" valueType="num">
                                      <p:cBhvr>
                                        <p:cTn id="65" dur="1" fill="hold"/>
                                        <p:tgtEl>
                                          <p:spTgt spid="16"/>
                                        </p:tgtEl>
                                        <p:attrNameLst>
                                          <p:attrName/>
                                        </p:attrNameLst>
                                      </p:cBhvr>
                                    </p:anim>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 to="" calcmode="lin" valueType="num">
                                      <p:cBhvr>
                                        <p:cTn id="70" dur="1" fill="hold"/>
                                        <p:tgtEl>
                                          <p:spTgt spid="17"/>
                                        </p:tgtEl>
                                        <p:attrNameLst>
                                          <p:attrName/>
                                        </p:attrNameLst>
                                      </p:cBhvr>
                                    </p:anim>
                                  </p:childTnLst>
                                </p:cTn>
                              </p:par>
                              <p:par>
                                <p:cTn id="71" presetID="24" presetClass="entr" presetSubtype="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 to="" calcmode="lin" valueType="num">
                                      <p:cBhvr>
                                        <p:cTn id="73" dur="1" fill="hold"/>
                                        <p:tgtEl>
                                          <p:spTgt spid="18"/>
                                        </p:tgtEl>
                                        <p:attrNameLst>
                                          <p:attrName/>
                                        </p:attrNameLst>
                                      </p:cBhvr>
                                    </p:anim>
                                  </p:childTnLst>
                                </p:cTn>
                              </p:par>
                            </p:childTnLst>
                          </p:cTn>
                        </p:par>
                      </p:childTnLst>
                    </p:cTn>
                  </p:par>
                  <p:par>
                    <p:cTn id="74" fill="hold">
                      <p:stCondLst>
                        <p:cond delay="indefinite"/>
                      </p:stCondLst>
                      <p:childTnLst>
                        <p:par>
                          <p:cTn id="75" fill="hold">
                            <p:stCondLst>
                              <p:cond delay="0"/>
                            </p:stCondLst>
                            <p:childTnLst>
                              <p:par>
                                <p:cTn id="76" presetID="24"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 to="" calcmode="lin" valueType="num">
                                      <p:cBhvr>
                                        <p:cTn id="78" dur="1" fill="hold"/>
                                        <p:tgtEl>
                                          <p:spTgt spid="19"/>
                                        </p:tgtEl>
                                        <p:attrNameLst>
                                          <p:attrName/>
                                        </p:attrNameLst>
                                      </p:cBhvr>
                                    </p:anim>
                                  </p:childTnLst>
                                </p:cTn>
                              </p:par>
                              <p:par>
                                <p:cTn id="79" presetID="24" presetClass="entr" presetSubtype="0" fill="hold" grpId="0" nodeType="withEffect">
                                  <p:stCondLst>
                                    <p:cond delay="0"/>
                                  </p:stCondLst>
                                  <p:childTnLst>
                                    <p:set>
                                      <p:cBhvr>
                                        <p:cTn id="80" dur="1" fill="hold">
                                          <p:stCondLst>
                                            <p:cond delay="0"/>
                                          </p:stCondLst>
                                        </p:cTn>
                                        <p:tgtEl>
                                          <p:spTgt spid="21"/>
                                        </p:tgtEl>
                                        <p:attrNameLst>
                                          <p:attrName>style.visibility</p:attrName>
                                        </p:attrNameLst>
                                      </p:cBhvr>
                                      <p:to>
                                        <p:strVal val="visible"/>
                                      </p:to>
                                    </p:set>
                                    <p:anim to="" calcmode="lin" valueType="num">
                                      <p:cBhvr>
                                        <p:cTn id="81" dur="1" fill="hold"/>
                                        <p:tgtEl>
                                          <p:spTgt spid="21"/>
                                        </p:tgtEl>
                                        <p:attrNameLst>
                                          <p:attrName/>
                                        </p:attrNameLst>
                                      </p:cBhvr>
                                    </p:anim>
                                  </p:childTnLst>
                                </p:cTn>
                              </p:par>
                            </p:childTnLst>
                          </p:cTn>
                        </p:par>
                      </p:childTnLst>
                    </p:cTn>
                  </p:par>
                  <p:par>
                    <p:cTn id="82" fill="hold">
                      <p:stCondLst>
                        <p:cond delay="indefinite"/>
                      </p:stCondLst>
                      <p:childTnLst>
                        <p:par>
                          <p:cTn id="83" fill="hold">
                            <p:stCondLst>
                              <p:cond delay="0"/>
                            </p:stCondLst>
                            <p:childTnLst>
                              <p:par>
                                <p:cTn id="84" presetID="24"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 to="" calcmode="lin" valueType="num">
                                      <p:cBhvr>
                                        <p:cTn id="86" dur="1" fill="hold"/>
                                        <p:tgtEl>
                                          <p:spTgt spid="22"/>
                                        </p:tgtEl>
                                        <p:attrNameLst>
                                          <p:attrName/>
                                        </p:attrNameLst>
                                      </p:cBhvr>
                                    </p:anim>
                                  </p:childTnLst>
                                </p:cTn>
                              </p:par>
                              <p:par>
                                <p:cTn id="87" presetID="24" presetClass="entr" presetSubtype="0"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 to="" calcmode="lin" valueType="num">
                                      <p:cBhvr>
                                        <p:cTn id="89" dur="1" fill="hold"/>
                                        <p:tgtEl>
                                          <p:spTgt spid="23"/>
                                        </p:tgtEl>
                                        <p:attrNameLst>
                                          <p:attrName/>
                                        </p:attrNameLst>
                                      </p:cBhvr>
                                    </p:anim>
                                  </p:childTnLst>
                                </p:cTn>
                              </p:par>
                            </p:childTnLst>
                          </p:cTn>
                        </p:par>
                      </p:childTnLst>
                    </p:cTn>
                  </p:par>
                  <p:par>
                    <p:cTn id="90" fill="hold">
                      <p:stCondLst>
                        <p:cond delay="indefinite"/>
                      </p:stCondLst>
                      <p:childTnLst>
                        <p:par>
                          <p:cTn id="91" fill="hold">
                            <p:stCondLst>
                              <p:cond delay="0"/>
                            </p:stCondLst>
                            <p:childTnLst>
                              <p:par>
                                <p:cTn id="92" presetID="24" presetClass="entr" presetSubtype="0"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 to="" calcmode="lin" valueType="num">
                                      <p:cBhvr>
                                        <p:cTn id="94" dur="1" fill="hold"/>
                                        <p:tgtEl>
                                          <p:spTgt spid="24"/>
                                        </p:tgtEl>
                                        <p:attrNameLst>
                                          <p:attrName/>
                                        </p:attrNameLst>
                                      </p:cBhvr>
                                    </p:anim>
                                  </p:childTnLst>
                                </p:cTn>
                              </p:par>
                              <p:par>
                                <p:cTn id="95" presetID="24" presetClass="entr" presetSubtype="0"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 to="" calcmode="lin" valueType="num">
                                      <p:cBhvr>
                                        <p:cTn id="97" dur="1" fill="hold"/>
                                        <p:tgtEl>
                                          <p:spTgt spid="25"/>
                                        </p:tgtEl>
                                        <p:attrNameLst>
                                          <p:attrName/>
                                        </p:attrNameLst>
                                      </p:cBhvr>
                                    </p:anim>
                                  </p:childTnLst>
                                </p:cTn>
                              </p:par>
                            </p:childTnLst>
                          </p:cTn>
                        </p:par>
                      </p:childTnLst>
                    </p:cTn>
                  </p:par>
                  <p:par>
                    <p:cTn id="98" fill="hold">
                      <p:stCondLst>
                        <p:cond delay="indefinite"/>
                      </p:stCondLst>
                      <p:childTnLst>
                        <p:par>
                          <p:cTn id="99" fill="hold">
                            <p:stCondLst>
                              <p:cond delay="0"/>
                            </p:stCondLst>
                            <p:childTnLst>
                              <p:par>
                                <p:cTn id="100" presetID="24" presetClass="entr" presetSubtype="0"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 to="" calcmode="lin" valueType="num">
                                      <p:cBhvr>
                                        <p:cTn id="102" dur="1" fill="hold"/>
                                        <p:tgtEl>
                                          <p:spTgt spid="26"/>
                                        </p:tgtEl>
                                        <p:attrNameLst>
                                          <p:attrName/>
                                        </p:attrNameLst>
                                      </p:cBhvr>
                                    </p:anim>
                                  </p:childTnLst>
                                </p:cTn>
                              </p:par>
                              <p:par>
                                <p:cTn id="103" presetID="24" presetClass="entr" presetSubtype="0" fill="hold" grpId="0" nodeType="withEffect">
                                  <p:stCondLst>
                                    <p:cond delay="0"/>
                                  </p:stCondLst>
                                  <p:childTnLst>
                                    <p:set>
                                      <p:cBhvr>
                                        <p:cTn id="104" dur="1" fill="hold">
                                          <p:stCondLst>
                                            <p:cond delay="0"/>
                                          </p:stCondLst>
                                        </p:cTn>
                                        <p:tgtEl>
                                          <p:spTgt spid="27"/>
                                        </p:tgtEl>
                                        <p:attrNameLst>
                                          <p:attrName>style.visibility</p:attrName>
                                        </p:attrNameLst>
                                      </p:cBhvr>
                                      <p:to>
                                        <p:strVal val="visible"/>
                                      </p:to>
                                    </p:set>
                                    <p:anim to="" calcmode="lin" valueType="num">
                                      <p:cBhvr>
                                        <p:cTn id="105" dur="1" fill="hold"/>
                                        <p:tgtEl>
                                          <p:spTgt spid="27"/>
                                        </p:tgtEl>
                                        <p:attrNameLst>
                                          <p:attrName/>
                                        </p:attrNameLst>
                                      </p:cBhvr>
                                    </p:anim>
                                  </p:childTnLst>
                                </p:cTn>
                              </p:par>
                            </p:childTnLst>
                          </p:cTn>
                        </p:par>
                      </p:childTnLst>
                    </p:cTn>
                  </p:par>
                  <p:par>
                    <p:cTn id="106" fill="hold">
                      <p:stCondLst>
                        <p:cond delay="indefinite"/>
                      </p:stCondLst>
                      <p:childTnLst>
                        <p:par>
                          <p:cTn id="107" fill="hold">
                            <p:stCondLst>
                              <p:cond delay="0"/>
                            </p:stCondLst>
                            <p:childTnLst>
                              <p:par>
                                <p:cTn id="108" presetID="24" presetClass="entr" presetSubtype="0"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 to="" calcmode="lin" valueType="num">
                                      <p:cBhvr>
                                        <p:cTn id="110" dur="1" fill="hold"/>
                                        <p:tgtEl>
                                          <p:spTgt spid="28"/>
                                        </p:tgtEl>
                                        <p:attrNameLst>
                                          <p:attrName/>
                                        </p:attrNameLst>
                                      </p:cBhvr>
                                    </p:anim>
                                  </p:childTnLst>
                                </p:cTn>
                              </p:par>
                              <p:par>
                                <p:cTn id="111" presetID="24"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 to="" calcmode="lin" valueType="num">
                                      <p:cBhvr>
                                        <p:cTn id="113" dur="1" fill="hold"/>
                                        <p:tgtEl>
                                          <p:spTgt spid="29"/>
                                        </p:tgtEl>
                                        <p:attrNameLst>
                                          <p:attrName/>
                                        </p:attrNameLst>
                                      </p:cBhvr>
                                    </p:anim>
                                  </p:childTnLst>
                                </p:cTn>
                              </p:par>
                            </p:childTnLst>
                          </p:cTn>
                        </p:par>
                      </p:childTnLst>
                    </p:cTn>
                  </p:par>
                  <p:par>
                    <p:cTn id="114" fill="hold">
                      <p:stCondLst>
                        <p:cond delay="indefinite"/>
                      </p:stCondLst>
                      <p:childTnLst>
                        <p:par>
                          <p:cTn id="115" fill="hold">
                            <p:stCondLst>
                              <p:cond delay="0"/>
                            </p:stCondLst>
                            <p:childTnLst>
                              <p:par>
                                <p:cTn id="116" presetID="24" presetClass="entr" presetSubtype="0" fill="hold" grpId="0" nodeType="clickEffect">
                                  <p:stCondLst>
                                    <p:cond delay="0"/>
                                  </p:stCondLst>
                                  <p:childTnLst>
                                    <p:set>
                                      <p:cBhvr>
                                        <p:cTn id="117" dur="1" fill="hold">
                                          <p:stCondLst>
                                            <p:cond delay="0"/>
                                          </p:stCondLst>
                                        </p:cTn>
                                        <p:tgtEl>
                                          <p:spTgt spid="30"/>
                                        </p:tgtEl>
                                        <p:attrNameLst>
                                          <p:attrName>style.visibility</p:attrName>
                                        </p:attrNameLst>
                                      </p:cBhvr>
                                      <p:to>
                                        <p:strVal val="visible"/>
                                      </p:to>
                                    </p:set>
                                    <p:anim to="" calcmode="lin" valueType="num">
                                      <p:cBhvr>
                                        <p:cTn id="118" dur="1" fill="hold"/>
                                        <p:tgtEl>
                                          <p:spTgt spid="30"/>
                                        </p:tgtEl>
                                        <p:attrNameLst>
                                          <p:attrName/>
                                        </p:attrNameLst>
                                      </p:cBhvr>
                                    </p:anim>
                                  </p:childTnLst>
                                </p:cTn>
                              </p:par>
                              <p:par>
                                <p:cTn id="119" presetID="24" presetClass="entr" presetSubtype="0" fill="hold" grpId="0" nodeType="withEffect">
                                  <p:stCondLst>
                                    <p:cond delay="0"/>
                                  </p:stCondLst>
                                  <p:childTnLst>
                                    <p:set>
                                      <p:cBhvr>
                                        <p:cTn id="120" dur="1" fill="hold">
                                          <p:stCondLst>
                                            <p:cond delay="0"/>
                                          </p:stCondLst>
                                        </p:cTn>
                                        <p:tgtEl>
                                          <p:spTgt spid="31"/>
                                        </p:tgtEl>
                                        <p:attrNameLst>
                                          <p:attrName>style.visibility</p:attrName>
                                        </p:attrNameLst>
                                      </p:cBhvr>
                                      <p:to>
                                        <p:strVal val="visible"/>
                                      </p:to>
                                    </p:set>
                                    <p:anim to="" calcmode="lin" valueType="num">
                                      <p:cBhvr>
                                        <p:cTn id="121" dur="1" fill="hold"/>
                                        <p:tgtEl>
                                          <p:spTgt spid="31"/>
                                        </p:tgtEl>
                                        <p:attrNameLst>
                                          <p:attrName/>
                                        </p:attrNameLst>
                                      </p:cBhvr>
                                    </p:anim>
                                  </p:childTnLst>
                                </p:cTn>
                              </p:par>
                            </p:childTnLst>
                          </p:cTn>
                        </p:par>
                      </p:childTnLst>
                    </p:cTn>
                  </p:par>
                  <p:par>
                    <p:cTn id="122" fill="hold">
                      <p:stCondLst>
                        <p:cond delay="indefinite"/>
                      </p:stCondLst>
                      <p:childTnLst>
                        <p:par>
                          <p:cTn id="123" fill="hold">
                            <p:stCondLst>
                              <p:cond delay="0"/>
                            </p:stCondLst>
                            <p:childTnLst>
                              <p:par>
                                <p:cTn id="124" presetID="24" presetClass="entr" presetSubtype="0" fill="hold" nodeType="clickEffect">
                                  <p:stCondLst>
                                    <p:cond delay="0"/>
                                  </p:stCondLst>
                                  <p:childTnLst>
                                    <p:set>
                                      <p:cBhvr>
                                        <p:cTn id="125" dur="1" fill="hold">
                                          <p:stCondLst>
                                            <p:cond delay="0"/>
                                          </p:stCondLst>
                                        </p:cTn>
                                        <p:tgtEl>
                                          <p:spTgt spid="32">
                                            <p:txEl>
                                              <p:pRg st="0" end="0"/>
                                            </p:txEl>
                                          </p:spTgt>
                                        </p:tgtEl>
                                        <p:attrNameLst>
                                          <p:attrName>style.visibility</p:attrName>
                                        </p:attrNameLst>
                                      </p:cBhvr>
                                      <p:to>
                                        <p:strVal val="visible"/>
                                      </p:to>
                                    </p:set>
                                    <p:anim to="" calcmode="lin" valueType="num">
                                      <p:cBhvr>
                                        <p:cTn id="126" dur="1" fill="hold"/>
                                        <p:tgtEl>
                                          <p:spTgt spid="32">
                                            <p:txEl>
                                              <p:pRg st="0" end="0"/>
                                            </p:txEl>
                                          </p:spTgt>
                                        </p:tgtEl>
                                        <p:attrNameLst>
                                          <p:attrName/>
                                        </p:attrNameLst>
                                      </p:cBhvr>
                                    </p:anim>
                                  </p:childTnLst>
                                </p:cTn>
                              </p:par>
                            </p:childTnLst>
                          </p:cTn>
                        </p:par>
                      </p:childTnLst>
                    </p:cTn>
                  </p:par>
                  <p:par>
                    <p:cTn id="127" fill="hold">
                      <p:stCondLst>
                        <p:cond delay="indefinite"/>
                      </p:stCondLst>
                      <p:childTnLst>
                        <p:par>
                          <p:cTn id="128" fill="hold">
                            <p:stCondLst>
                              <p:cond delay="0"/>
                            </p:stCondLst>
                            <p:childTnLst>
                              <p:par>
                                <p:cTn id="129" presetID="24" presetClass="entr" presetSubtype="0" fill="hold" nodeType="clickEffect">
                                  <p:stCondLst>
                                    <p:cond delay="0"/>
                                  </p:stCondLst>
                                  <p:childTnLst>
                                    <p:set>
                                      <p:cBhvr>
                                        <p:cTn id="130" dur="1" fill="hold">
                                          <p:stCondLst>
                                            <p:cond delay="0"/>
                                          </p:stCondLst>
                                        </p:cTn>
                                        <p:tgtEl>
                                          <p:spTgt spid="32">
                                            <p:txEl>
                                              <p:pRg st="1" end="1"/>
                                            </p:txEl>
                                          </p:spTgt>
                                        </p:tgtEl>
                                        <p:attrNameLst>
                                          <p:attrName>style.visibility</p:attrName>
                                        </p:attrNameLst>
                                      </p:cBhvr>
                                      <p:to>
                                        <p:strVal val="visible"/>
                                      </p:to>
                                    </p:set>
                                    <p:anim to="" calcmode="lin" valueType="num">
                                      <p:cBhvr>
                                        <p:cTn id="131" dur="1" fill="hold"/>
                                        <p:tgtEl>
                                          <p:spTgt spid="32">
                                            <p:txEl>
                                              <p:pRg st="1" end="1"/>
                                            </p:txEl>
                                          </p:spTgt>
                                        </p:tgtEl>
                                        <p:attrNameLst>
                                          <p:attrName/>
                                        </p:attrNameLst>
                                      </p:cBhvr>
                                    </p:anim>
                                  </p:childTnLst>
                                </p:cTn>
                              </p:par>
                            </p:childTnLst>
                          </p:cTn>
                        </p:par>
                      </p:childTnLst>
                    </p:cTn>
                  </p:par>
                  <p:par>
                    <p:cTn id="132" fill="hold">
                      <p:stCondLst>
                        <p:cond delay="indefinite"/>
                      </p:stCondLst>
                      <p:childTnLst>
                        <p:par>
                          <p:cTn id="133" fill="hold">
                            <p:stCondLst>
                              <p:cond delay="0"/>
                            </p:stCondLst>
                            <p:childTnLst>
                              <p:par>
                                <p:cTn id="134" presetID="24" presetClass="entr" presetSubtype="0" fill="hold" nodeType="clickEffect">
                                  <p:stCondLst>
                                    <p:cond delay="0"/>
                                  </p:stCondLst>
                                  <p:childTnLst>
                                    <p:set>
                                      <p:cBhvr>
                                        <p:cTn id="135" dur="1" fill="hold">
                                          <p:stCondLst>
                                            <p:cond delay="0"/>
                                          </p:stCondLst>
                                        </p:cTn>
                                        <p:tgtEl>
                                          <p:spTgt spid="32">
                                            <p:txEl>
                                              <p:pRg st="2" end="2"/>
                                            </p:txEl>
                                          </p:spTgt>
                                        </p:tgtEl>
                                        <p:attrNameLst>
                                          <p:attrName>style.visibility</p:attrName>
                                        </p:attrNameLst>
                                      </p:cBhvr>
                                      <p:to>
                                        <p:strVal val="visible"/>
                                      </p:to>
                                    </p:set>
                                    <p:anim to="" calcmode="lin" valueType="num">
                                      <p:cBhvr>
                                        <p:cTn id="136" dur="1" fill="hold"/>
                                        <p:tgtEl>
                                          <p:spTgt spid="32">
                                            <p:txEl>
                                              <p:pRg st="2" end="2"/>
                                            </p:txEl>
                                          </p:spTgt>
                                        </p:tgtEl>
                                        <p:attrNameLst>
                                          <p:attrName/>
                                        </p:attrNameLst>
                                      </p:cBhvr>
                                    </p:anim>
                                  </p:childTnLst>
                                </p:cTn>
                              </p:par>
                            </p:childTnLst>
                          </p:cTn>
                        </p:par>
                      </p:childTnLst>
                    </p:cTn>
                  </p:par>
                  <p:par>
                    <p:cTn id="137" fill="hold">
                      <p:stCondLst>
                        <p:cond delay="indefinite"/>
                      </p:stCondLst>
                      <p:childTnLst>
                        <p:par>
                          <p:cTn id="138" fill="hold">
                            <p:stCondLst>
                              <p:cond delay="0"/>
                            </p:stCondLst>
                            <p:childTnLst>
                              <p:par>
                                <p:cTn id="139" presetID="24" presetClass="entr" presetSubtype="0" fill="hold" nodeType="clickEffect">
                                  <p:stCondLst>
                                    <p:cond delay="0"/>
                                  </p:stCondLst>
                                  <p:childTnLst>
                                    <p:set>
                                      <p:cBhvr>
                                        <p:cTn id="140" dur="1" fill="hold">
                                          <p:stCondLst>
                                            <p:cond delay="0"/>
                                          </p:stCondLst>
                                        </p:cTn>
                                        <p:tgtEl>
                                          <p:spTgt spid="32">
                                            <p:txEl>
                                              <p:pRg st="3" end="3"/>
                                            </p:txEl>
                                          </p:spTgt>
                                        </p:tgtEl>
                                        <p:attrNameLst>
                                          <p:attrName>style.visibility</p:attrName>
                                        </p:attrNameLst>
                                      </p:cBhvr>
                                      <p:to>
                                        <p:strVal val="visible"/>
                                      </p:to>
                                    </p:set>
                                    <p:anim to="" calcmode="lin" valueType="num">
                                      <p:cBhvr>
                                        <p:cTn id="141" dur="1" fill="hold"/>
                                        <p:tgtEl>
                                          <p:spTgt spid="32">
                                            <p:txEl>
                                              <p:pRg st="3" end="3"/>
                                            </p:txEl>
                                          </p:spTgt>
                                        </p:tgtEl>
                                        <p:attrNameLst>
                                          <p:attrName/>
                                        </p:attrNameLst>
                                      </p:cBhvr>
                                    </p:anim>
                                  </p:childTnLst>
                                </p:cTn>
                              </p:par>
                            </p:childTnLst>
                          </p:cTn>
                        </p:par>
                      </p:childTnLst>
                    </p:cTn>
                  </p:par>
                  <p:par>
                    <p:cTn id="142" fill="hold">
                      <p:stCondLst>
                        <p:cond delay="indefinite"/>
                      </p:stCondLst>
                      <p:childTnLst>
                        <p:par>
                          <p:cTn id="143" fill="hold">
                            <p:stCondLst>
                              <p:cond delay="0"/>
                            </p:stCondLst>
                            <p:childTnLst>
                              <p:par>
                                <p:cTn id="144" presetID="24" presetClass="entr" presetSubtype="0" fill="hold" nodeType="clickEffect">
                                  <p:stCondLst>
                                    <p:cond delay="0"/>
                                  </p:stCondLst>
                                  <p:childTnLst>
                                    <p:set>
                                      <p:cBhvr>
                                        <p:cTn id="145" dur="1" fill="hold">
                                          <p:stCondLst>
                                            <p:cond delay="0"/>
                                          </p:stCondLst>
                                        </p:cTn>
                                        <p:tgtEl>
                                          <p:spTgt spid="32">
                                            <p:txEl>
                                              <p:pRg st="4" end="4"/>
                                            </p:txEl>
                                          </p:spTgt>
                                        </p:tgtEl>
                                        <p:attrNameLst>
                                          <p:attrName>style.visibility</p:attrName>
                                        </p:attrNameLst>
                                      </p:cBhvr>
                                      <p:to>
                                        <p:strVal val="visible"/>
                                      </p:to>
                                    </p:set>
                                    <p:anim to="" calcmode="lin" valueType="num">
                                      <p:cBhvr>
                                        <p:cTn id="146" dur="1" fill="hold"/>
                                        <p:tgtEl>
                                          <p:spTgt spid="32">
                                            <p:txEl>
                                              <p:pRg st="4" end="4"/>
                                            </p:txEl>
                                          </p:spTgt>
                                        </p:tgtEl>
                                        <p:attrNameLst>
                                          <p:attrName/>
                                        </p:attrNameLst>
                                      </p:cBhvr>
                                    </p:anim>
                                  </p:childTnLst>
                                </p:cTn>
                              </p:par>
                            </p:childTnLst>
                          </p:cTn>
                        </p:par>
                      </p:childTnLst>
                    </p:cTn>
                  </p:par>
                  <p:par>
                    <p:cTn id="147" fill="hold">
                      <p:stCondLst>
                        <p:cond delay="indefinite"/>
                      </p:stCondLst>
                      <p:childTnLst>
                        <p:par>
                          <p:cTn id="148" fill="hold">
                            <p:stCondLst>
                              <p:cond delay="0"/>
                            </p:stCondLst>
                            <p:childTnLst>
                              <p:par>
                                <p:cTn id="149" presetID="24" presetClass="entr" presetSubtype="0" fill="hold" nodeType="clickEffect">
                                  <p:stCondLst>
                                    <p:cond delay="0"/>
                                  </p:stCondLst>
                                  <p:childTnLst>
                                    <p:set>
                                      <p:cBhvr>
                                        <p:cTn id="150" dur="1" fill="hold">
                                          <p:stCondLst>
                                            <p:cond delay="0"/>
                                          </p:stCondLst>
                                        </p:cTn>
                                        <p:tgtEl>
                                          <p:spTgt spid="32">
                                            <p:txEl>
                                              <p:pRg st="5" end="5"/>
                                            </p:txEl>
                                          </p:spTgt>
                                        </p:tgtEl>
                                        <p:attrNameLst>
                                          <p:attrName>style.visibility</p:attrName>
                                        </p:attrNameLst>
                                      </p:cBhvr>
                                      <p:to>
                                        <p:strVal val="visible"/>
                                      </p:to>
                                    </p:set>
                                    <p:anim to="" calcmode="lin" valueType="num">
                                      <p:cBhvr>
                                        <p:cTn id="151" dur="1" fill="hold"/>
                                        <p:tgtEl>
                                          <p:spTgt spid="32">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0"/>
            <a:ext cx="6985000" cy="518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Working with the</a:t>
            </a:r>
            <a:br>
              <a:rPr lang="en-US" dirty="0" smtClean="0"/>
            </a:br>
            <a:r>
              <a:rPr lang="en-US" dirty="0" smtClean="0"/>
              <a:t>Author’s Argument</a:t>
            </a:r>
            <a:endParaRPr lang="en-US" dirty="0"/>
          </a:p>
        </p:txBody>
      </p:sp>
      <p:sp>
        <p:nvSpPr>
          <p:cNvPr id="5" name="Content Placeholder 4"/>
          <p:cNvSpPr>
            <a:spLocks noGrp="1"/>
          </p:cNvSpPr>
          <p:nvPr>
            <p:ph idx="1"/>
          </p:nvPr>
        </p:nvSpPr>
        <p:spPr>
          <a:xfrm>
            <a:off x="152400" y="1371600"/>
            <a:ext cx="8763000" cy="5486400"/>
          </a:xfrm>
        </p:spPr>
        <p:txBody>
          <a:bodyPr>
            <a:normAutofit/>
          </a:bodyPr>
          <a:lstStyle/>
          <a:p>
            <a:pPr indent="0" algn="ctr">
              <a:buNone/>
            </a:pPr>
            <a:r>
              <a:rPr lang="en-US" dirty="0" smtClean="0"/>
              <a:t>90% of the time, when a student fails to pass the essay portion of the EAP, it is because they failed to properly identify the author’s argument.</a:t>
            </a:r>
            <a:br>
              <a:rPr lang="en-US" dirty="0" smtClean="0"/>
            </a:br>
            <a:endParaRPr lang="en-US" dirty="0" smtClean="0"/>
          </a:p>
          <a:p>
            <a:pPr indent="0" algn="ctr">
              <a:buNone/>
            </a:pPr>
            <a:r>
              <a:rPr lang="en-US" dirty="0" smtClean="0"/>
              <a:t>We’re going to work on isolating the author’s argument within the context paragraph of various essay prompts. Use the chart that was handed out to you to write down the information as we go along.</a:t>
            </a:r>
          </a:p>
        </p:txBody>
      </p:sp>
    </p:spTree>
    <p:extLst>
      <p:ext uri="{BB962C8B-B14F-4D97-AF65-F5344CB8AC3E}">
        <p14:creationId xmlns:p14="http://schemas.microsoft.com/office/powerpoint/2010/main" val="299674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Author’s Argument Chart</a:t>
            </a:r>
          </a:p>
        </p:txBody>
      </p:sp>
      <p:graphicFrame>
        <p:nvGraphicFramePr>
          <p:cNvPr id="4" name="Table 3"/>
          <p:cNvGraphicFramePr>
            <a:graphicFrameLocks noGrp="1"/>
          </p:cNvGraphicFramePr>
          <p:nvPr/>
        </p:nvGraphicFramePr>
        <p:xfrm>
          <a:off x="228600" y="1371600"/>
          <a:ext cx="8686800" cy="4763075"/>
        </p:xfrm>
        <a:graphic>
          <a:graphicData uri="http://schemas.openxmlformats.org/drawingml/2006/table">
            <a:tbl>
              <a:tblPr firstRow="1" bandRow="1">
                <a:tableStyleId>{073A0DAA-6AF3-43AB-8588-CEC1D06C72B9}</a:tableStyleId>
              </a:tblPr>
              <a:tblGrid>
                <a:gridCol w="1336431"/>
                <a:gridCol w="2524369"/>
                <a:gridCol w="2375877"/>
                <a:gridCol w="2450123"/>
              </a:tblGrid>
              <a:tr h="990600">
                <a:tc>
                  <a:txBody>
                    <a:bodyPr/>
                    <a:lstStyle/>
                    <a:p>
                      <a:pPr algn="ctr"/>
                      <a:r>
                        <a:rPr lang="en-US" sz="2400" dirty="0" smtClean="0"/>
                        <a:t>TOPIC</a:t>
                      </a:r>
                      <a:endParaRPr lang="en-US" sz="2400" b="0" dirty="0"/>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Their Words</a:t>
                      </a:r>
                    </a:p>
                  </a:txBody>
                  <a:tcPr marT="45713" marB="457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AUTHOR’S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Your Words</a:t>
                      </a:r>
                    </a:p>
                  </a:txBody>
                  <a:tcPr marT="45713" marB="45713"/>
                </a:tc>
                <a:tc>
                  <a:txBody>
                    <a:bodyPr/>
                    <a:lstStyle/>
                    <a:p>
                      <a:pPr algn="ctr"/>
                      <a:r>
                        <a:rPr lang="en-US" sz="2400" dirty="0" smtClean="0"/>
                        <a:t>AUTHOR’S ARGUMENT</a:t>
                      </a:r>
                    </a:p>
                    <a:p>
                      <a:pPr algn="ctr"/>
                      <a:r>
                        <a:rPr lang="en-US" sz="2400" dirty="0" smtClean="0"/>
                        <a:t>Question</a:t>
                      </a:r>
                      <a:endParaRPr lang="en-US" sz="2400" b="0" dirty="0"/>
                    </a:p>
                  </a:txBody>
                  <a:tcPr marT="45713" marB="45713"/>
                </a:tc>
              </a:tr>
              <a:tr h="2006762">
                <a:tc>
                  <a:txBody>
                    <a:bodyPr/>
                    <a:lstStyle/>
                    <a:p>
                      <a:endParaRPr lang="en-US" sz="1800" dirty="0">
                        <a:solidFill>
                          <a:schemeClr val="bg1"/>
                        </a:solidFill>
                      </a:endParaRPr>
                    </a:p>
                  </a:txBody>
                  <a:tcPr marT="45713" marB="45713"/>
                </a:tc>
                <a:tc>
                  <a:txBody>
                    <a:bodyPr/>
                    <a:lstStyle/>
                    <a:p>
                      <a:endParaRPr lang="en-US" dirty="0"/>
                    </a:p>
                  </a:txBody>
                  <a:tcPr marT="45713" marB="45713"/>
                </a:tc>
                <a:tc>
                  <a:txBody>
                    <a:bodyPr/>
                    <a:lstStyle/>
                    <a:p>
                      <a:endParaRPr lang="en-US" dirty="0"/>
                    </a:p>
                  </a:txBody>
                  <a:tcPr marT="45713" marB="45713"/>
                </a:tc>
                <a:tc>
                  <a:txBody>
                    <a:bodyPr/>
                    <a:lstStyle/>
                    <a:p>
                      <a:endParaRPr lang="en-US" dirty="0"/>
                    </a:p>
                  </a:txBody>
                  <a:tcPr marT="45713" marB="45713"/>
                </a:tc>
              </a:tr>
              <a:tr h="1765713">
                <a:tc>
                  <a:txBody>
                    <a:bodyPr/>
                    <a:lstStyle/>
                    <a:p>
                      <a:endParaRPr lang="en-US" sz="1800" dirty="0"/>
                    </a:p>
                  </a:txBody>
                  <a:tcPr marT="45713" marB="45713"/>
                </a:tc>
                <a:tc>
                  <a:txBody>
                    <a:bodyPr/>
                    <a:lstStyle/>
                    <a:p>
                      <a:endParaRPr lang="en-US" dirty="0"/>
                    </a:p>
                  </a:txBody>
                  <a:tcPr marT="45713" marB="45713"/>
                </a:tc>
                <a:tc>
                  <a:txBody>
                    <a:bodyPr/>
                    <a:lstStyle/>
                    <a:p>
                      <a:endParaRPr lang="en-US"/>
                    </a:p>
                  </a:txBody>
                  <a:tcPr marT="45713" marB="45713"/>
                </a:tc>
                <a:tc>
                  <a:txBody>
                    <a:bodyPr/>
                    <a:lstStyle/>
                    <a:p>
                      <a:endParaRPr lang="en-US" dirty="0"/>
                    </a:p>
                  </a:txBody>
                  <a:tcPr marT="45713" marB="45713"/>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2400" y="1219200"/>
            <a:ext cx="8839200" cy="5181600"/>
          </a:xfrm>
        </p:spPr>
        <p:txBody>
          <a:bodyPr rtlCol="0">
            <a:normAutofit/>
          </a:bodyPr>
          <a:lstStyle/>
          <a:p>
            <a:pPr marL="274320" indent="0" eaLnBrk="1" fontAlgn="auto" hangingPunct="1">
              <a:lnSpc>
                <a:spcPct val="80000"/>
              </a:lnSpc>
              <a:spcAft>
                <a:spcPts val="0"/>
              </a:spcAft>
              <a:buClr>
                <a:schemeClr val="accent1">
                  <a:lumMod val="60000"/>
                  <a:lumOff val="40000"/>
                </a:schemeClr>
              </a:buClr>
              <a:buFont typeface="Wingdings" pitchFamily="2" charset="2"/>
              <a:buNone/>
              <a:defRPr/>
            </a:pPr>
            <a:r>
              <a:rPr lang="en-US" sz="3200" dirty="0" smtClean="0">
                <a:solidFill>
                  <a:schemeClr val="tx1"/>
                </a:solidFill>
                <a:latin typeface="Calibri" pitchFamily="34" charset="0"/>
              </a:rPr>
              <a:t>A well-known educator and politician wrote, "As an immigrant to this nation, I am keenly aware of the things that bind us as Americans and unite us as a single people. Foremost among these unifying forces is the common language we share. While it is certainly true that our love of freedom and devotion to democratic principles help to unite and give us a mutual purpose, it is English, our common language, that enables us to discuss our views and allows us to maintain a well-informed electorate of democratic government."</a:t>
            </a:r>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Prompt One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1253</Words>
  <Application>Microsoft Office PowerPoint</Application>
  <PresentationFormat>On-screen Show (4:3)</PresentationFormat>
  <Paragraphs>111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EAP BOOTCAMP</vt:lpstr>
      <vt:lpstr>AGENDA: 2/19 &amp; 2/20</vt:lpstr>
      <vt:lpstr>Writing Portfolio</vt:lpstr>
      <vt:lpstr>Breaking Down the Prompt</vt:lpstr>
      <vt:lpstr>Breaking Down the Prompt</vt:lpstr>
      <vt:lpstr>PowerPoint Presentation</vt:lpstr>
      <vt:lpstr>Working with the Author’s Argument</vt:lpstr>
      <vt:lpstr>Author’s Argument Chart</vt:lpstr>
      <vt:lpstr>Prompt One</vt:lpstr>
      <vt:lpstr>Author’s Argument Chart</vt:lpstr>
      <vt:lpstr>Prompt Two</vt:lpstr>
      <vt:lpstr>Author’s Argument Chart</vt:lpstr>
      <vt:lpstr>Practice Time!</vt:lpstr>
      <vt:lpstr>Prompt Three</vt:lpstr>
      <vt:lpstr>Prompt Four</vt:lpstr>
      <vt:lpstr>Prompt Five</vt:lpstr>
      <vt:lpstr>Prompt Six</vt:lpstr>
      <vt:lpstr>TRADE &amp; GRADE</vt:lpstr>
      <vt:lpstr>Calibrating the EPT RUBRIC</vt:lpstr>
      <vt:lpstr>Calibrating to the EPT RUBRIC</vt:lpstr>
      <vt:lpstr>EAP PROMPTS HANDOUT</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EAP BOOTCAMP</dc:title>
  <dc:creator>Guadalupe Dargavel</dc:creator>
  <cp:lastModifiedBy>Guadalupe Dargavel</cp:lastModifiedBy>
  <cp:revision>36</cp:revision>
  <dcterms:created xsi:type="dcterms:W3CDTF">2014-02-13T23:01:27Z</dcterms:created>
  <dcterms:modified xsi:type="dcterms:W3CDTF">2014-02-18T23:04:13Z</dcterms:modified>
</cp:coreProperties>
</file>