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2" r:id="rId7"/>
    <p:sldId id="293" r:id="rId8"/>
    <p:sldId id="296" r:id="rId9"/>
    <p:sldId id="294" r:id="rId10"/>
    <p:sldId id="297" r:id="rId11"/>
    <p:sldId id="295" r:id="rId12"/>
    <p:sldId id="298" r:id="rId13"/>
    <p:sldId id="299" r:id="rId14"/>
    <p:sldId id="301" r:id="rId15"/>
    <p:sldId id="302" r:id="rId16"/>
    <p:sldId id="300" r:id="rId17"/>
    <p:sldId id="30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8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5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1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1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8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8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5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F825A-DC58-4FE3-BC45-44160932FD57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4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500" dirty="0" smtClean="0">
                <a:latin typeface="Another Typewriter" pitchFamily="1" charset="0"/>
              </a:rPr>
              <a:t>EAP BOOTCAMP</a:t>
            </a:r>
            <a:endParaRPr lang="en-US" sz="7500" dirty="0">
              <a:latin typeface="Another Typewriter" pitchFamily="1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0200"/>
            <a:ext cx="4495800" cy="5105400"/>
          </a:xfrm>
          <a:prstGeom prst="rect">
            <a:avLst/>
          </a:prstGeom>
          <a:ln w="73025" cmpd="thickThin">
            <a:solidFill>
              <a:schemeClr val="tx1"/>
            </a:solidFill>
            <a:rou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909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467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dirty="0"/>
              <a:t>***FANTASTIC TIP #</a:t>
            </a:r>
            <a:r>
              <a:rPr lang="en-US" altLang="en-US" dirty="0" smtClean="0"/>
              <a:t>143***</a:t>
            </a:r>
          </a:p>
          <a:p>
            <a:pPr algn="ctr">
              <a:buNone/>
            </a:pPr>
            <a:r>
              <a:rPr lang="en-US" altLang="en-US" dirty="0" smtClean="0"/>
              <a:t>Use </a:t>
            </a:r>
            <a:r>
              <a:rPr lang="en-US" altLang="en-US" dirty="0"/>
              <a:t>the author’s own words (quote) to describe their argument</a:t>
            </a:r>
            <a:r>
              <a:rPr lang="en-US" altLang="en-US" dirty="0" smtClean="0"/>
              <a:t>.</a:t>
            </a:r>
          </a:p>
          <a:p>
            <a:pPr algn="ctr">
              <a:buNone/>
            </a:pPr>
            <a:endParaRPr lang="en-US" altLang="en-US" sz="1500" dirty="0"/>
          </a:p>
          <a:p>
            <a:pPr algn="ctr">
              <a:buNone/>
            </a:pPr>
            <a:r>
              <a:rPr lang="en-US" altLang="en-US" dirty="0" smtClean="0"/>
              <a:t>EXAMPLE using RP1: </a:t>
            </a:r>
            <a:r>
              <a:rPr lang="en-US" altLang="en-US" dirty="0" err="1" smtClean="0">
                <a:solidFill>
                  <a:srgbClr val="FF0000"/>
                </a:solidFill>
              </a:rPr>
              <a:t>irving</a:t>
            </a:r>
            <a:r>
              <a:rPr lang="en-US" altLang="en-US" dirty="0" smtClean="0">
                <a:solidFill>
                  <a:srgbClr val="FF0000"/>
                </a:solidFill>
              </a:rPr>
              <a:t> Coffman</a:t>
            </a:r>
            <a:r>
              <a:rPr lang="en-US" altLang="en-US" dirty="0" smtClean="0"/>
              <a:t>, in his </a:t>
            </a:r>
            <a:r>
              <a:rPr lang="en-US" altLang="en-US" dirty="0" smtClean="0">
                <a:solidFill>
                  <a:srgbClr val="7030A0"/>
                </a:solidFill>
              </a:rPr>
              <a:t>passage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00B050"/>
                </a:solidFill>
              </a:rPr>
              <a:t>asserts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B0F0"/>
                </a:solidFill>
              </a:rPr>
              <a:t>that “…manufacturers of other legal but harmful products [such as tobacco]…should also have to pay financial settlements in return for the problems they cause.”</a:t>
            </a:r>
            <a:br>
              <a:rPr lang="en-US" altLang="en-US" dirty="0" smtClean="0">
                <a:solidFill>
                  <a:srgbClr val="00B0F0"/>
                </a:solidFill>
              </a:rPr>
            </a:br>
            <a:endParaRPr lang="en-US" altLang="en-U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altLang="en-US" b="1" dirty="0" smtClean="0"/>
              <a:t>Now write your own IVF or RP1.</a:t>
            </a:r>
            <a:endParaRPr lang="en-US" altLang="en-US" b="1" dirty="0"/>
          </a:p>
          <a:p>
            <a:pPr algn="ctr">
              <a:buNone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sz="1500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IVF/</a:t>
            </a:r>
            <a:r>
              <a:rPr lang="en-US" dirty="0" err="1" smtClean="0">
                <a:solidFill>
                  <a:schemeClr val="tx1"/>
                </a:solidFill>
              </a:rPr>
              <a:t>Precis</a:t>
            </a:r>
            <a:r>
              <a:rPr lang="en-US" dirty="0" smtClean="0">
                <a:solidFill>
                  <a:schemeClr val="tx1"/>
                </a:solidFill>
              </a:rPr>
              <a:t> Sentence 1</a:t>
            </a:r>
          </a:p>
        </p:txBody>
      </p:sp>
    </p:spTree>
    <p:extLst>
      <p:ext uri="{BB962C8B-B14F-4D97-AF65-F5344CB8AC3E}">
        <p14:creationId xmlns:p14="http://schemas.microsoft.com/office/powerpoint/2010/main" val="33046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66800"/>
            <a:ext cx="6934200" cy="54864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It behooves you to explain the author’s argument right after stating what it is in your IVF/RP1. After all, it is usually one of the tasks when you complete CV/SN (Circle the verb, Square the Noun).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To elaborate on it, if you used the author’s quote to state their argument in your IVF/RP1, simply take your paraphrase of the author’s argument and insert it here. Elaborate on it if necessary.</a:t>
            </a:r>
          </a:p>
          <a:p>
            <a:pPr marL="0" indent="0" eaLnBrk="1" hangingPunct="1">
              <a:buNone/>
            </a:pPr>
            <a:endParaRPr lang="en-US" altLang="en-US" sz="1500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Explain Author’s Argument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66800"/>
            <a:ext cx="69342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500" dirty="0" smtClean="0"/>
              <a:t>EXAMPLE</a:t>
            </a:r>
            <a:r>
              <a:rPr lang="en-US" altLang="en-US" sz="3500" dirty="0"/>
              <a:t>: Essentially, Coffman is suggesting that any company that supplies a consumer with products that are detrimental to their health should provide monetary compensation for any ill effects incurred</a:t>
            </a:r>
            <a:r>
              <a:rPr lang="en-US" altLang="en-US" sz="3500" dirty="0" smtClean="0"/>
              <a:t>.</a:t>
            </a:r>
          </a:p>
          <a:p>
            <a:pPr marL="0" indent="0">
              <a:buNone/>
            </a:pPr>
            <a:endParaRPr lang="en-US" altLang="en-US" sz="3500" dirty="0"/>
          </a:p>
          <a:p>
            <a:pPr marL="0" indent="0" algn="ctr">
              <a:buNone/>
            </a:pPr>
            <a:r>
              <a:rPr lang="en-US" altLang="en-US" sz="3500" b="1" dirty="0" smtClean="0"/>
              <a:t>Now explain the author’s argument in your own words.</a:t>
            </a:r>
          </a:p>
          <a:p>
            <a:pPr marL="0" indent="0">
              <a:buNone/>
            </a:pPr>
            <a:endParaRPr lang="en-US" altLang="en-US" sz="3500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Explain Author’s Argument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4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239000" cy="5486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Think of your thesis statement as the </a:t>
            </a:r>
            <a:r>
              <a:rPr lang="en-US" altLang="en-US" b="1" dirty="0" smtClean="0"/>
              <a:t>controlling idea</a:t>
            </a:r>
            <a:r>
              <a:rPr lang="en-US" altLang="en-US" dirty="0" smtClean="0"/>
              <a:t> of your entire essay.</a:t>
            </a:r>
            <a:br>
              <a:rPr lang="en-US" altLang="en-US" dirty="0" smtClean="0"/>
            </a:br>
            <a:r>
              <a:rPr lang="en-US" altLang="en-US" dirty="0" smtClean="0"/>
              <a:t>Everything that follows it will need to support that statement.</a:t>
            </a:r>
            <a:br>
              <a:rPr lang="en-US" altLang="en-US" dirty="0" smtClean="0"/>
            </a:br>
            <a:r>
              <a:rPr lang="en-US" altLang="en-US" dirty="0" smtClean="0"/>
              <a:t>If it does not, then you are most likely off-task.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Without a thesis statement, an essay has no real direction or purpose. Your thesis should be what drives your arguments.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Thesis Statement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96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239000" cy="5486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A thesis statement, at its most basic form, consists of two parts: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500" b="1" dirty="0" smtClean="0"/>
              <a:t>TOPIC + OPINION = Thesis statement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4500" b="1" dirty="0"/>
          </a:p>
          <a:p>
            <a:pPr algn="ctr">
              <a:buNone/>
            </a:pPr>
            <a:r>
              <a:rPr lang="en-US" altLang="en-US" dirty="0"/>
              <a:t>As long as your thesis statement contains those two elements, it can pass!!!</a:t>
            </a:r>
          </a:p>
          <a:p>
            <a:pPr marL="0" indent="0" eaLnBrk="1" hangingPunct="1">
              <a:buNone/>
            </a:pPr>
            <a:endParaRPr lang="en-US" altLang="en-US" sz="4500" b="1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Thesis Statement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6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239000" cy="5486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altLang="en-US" sz="45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500" dirty="0" smtClean="0"/>
              <a:t>Work with a shoulder partner to complete the thesis statement worksheet.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45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4500" dirty="0" smtClean="0"/>
              <a:t>You have 15 minutes.</a:t>
            </a:r>
            <a:endParaRPr lang="en-US" altLang="en-US" sz="4500" dirty="0"/>
          </a:p>
          <a:p>
            <a:pPr marL="0" indent="0" eaLnBrk="1" hangingPunct="1">
              <a:buNone/>
            </a:pPr>
            <a:endParaRPr lang="en-US" altLang="en-US" sz="4500" b="1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Thesis Statement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5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391400" cy="563880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As you’ve learned to do, turn the author’s argument into a question: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16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Should companies pay money for the damage their products cause?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Answer the question: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15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I </a:t>
            </a:r>
            <a:r>
              <a:rPr lang="en-US" altLang="en-US" dirty="0" smtClean="0">
                <a:solidFill>
                  <a:srgbClr val="FF0000"/>
                </a:solidFill>
              </a:rPr>
              <a:t>strongly</a:t>
            </a:r>
            <a:r>
              <a:rPr lang="en-US" altLang="en-US" dirty="0" smtClean="0"/>
              <a:t> disagree with Coffman and do not believe that companies should be fiscally liable for an individual’s personal choices.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b="1" dirty="0" smtClean="0"/>
              <a:t>Now rewrite your own thesis statement and put together all of your components to make a cohesive intro paragraph…like the following slide.</a:t>
            </a:r>
          </a:p>
          <a:p>
            <a:pPr marL="0" indent="0" eaLnBrk="1" hangingPunct="1">
              <a:buNone/>
            </a:pPr>
            <a:endParaRPr lang="en-US" altLang="en-US" sz="1500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Thesis Statement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7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791200"/>
          </a:xfrm>
          <a:effectLst>
            <a:glow rad="228600">
              <a:srgbClr val="00B050">
                <a:alpha val="40000"/>
              </a:srgbClr>
            </a:glow>
          </a:effectLst>
        </p:spPr>
        <p:txBody>
          <a:bodyPr>
            <a:normAutofit fontScale="25000" lnSpcReduction="20000"/>
          </a:bodyPr>
          <a:lstStyle/>
          <a:p>
            <a:pPr indent="0">
              <a:lnSpc>
                <a:spcPct val="170000"/>
              </a:lnSpc>
              <a:buNone/>
            </a:pPr>
            <a:r>
              <a:rPr lang="en-US" altLang="en-US" sz="5100" dirty="0" smtClean="0"/>
              <a:t>	</a:t>
            </a:r>
            <a:r>
              <a:rPr lang="en-US" altLang="en-US" sz="9600" b="1" dirty="0" smtClean="0">
                <a:solidFill>
                  <a:srgbClr val="0070C0"/>
                </a:solidFill>
              </a:rPr>
              <a:t>Who </a:t>
            </a:r>
            <a:r>
              <a:rPr lang="en-US" altLang="en-US" sz="9600" b="1" dirty="0">
                <a:solidFill>
                  <a:srgbClr val="0070C0"/>
                </a:solidFill>
              </a:rPr>
              <a:t>is ultimately responsible for the course of one’s life-- </a:t>
            </a:r>
            <a:r>
              <a:rPr lang="en-US" altLang="en-US" sz="9600" b="1" dirty="0" smtClean="0">
                <a:solidFill>
                  <a:srgbClr val="0070C0"/>
                </a:solidFill>
              </a:rPr>
              <a:t>the </a:t>
            </a:r>
            <a:r>
              <a:rPr lang="en-US" altLang="en-US" sz="9600" b="1" dirty="0">
                <a:solidFill>
                  <a:srgbClr val="0070C0"/>
                </a:solidFill>
              </a:rPr>
              <a:t>individual or a corporate conglomerate</a:t>
            </a:r>
            <a:r>
              <a:rPr lang="en-US" altLang="en-US" sz="9600" dirty="0" smtClean="0"/>
              <a:t>? </a:t>
            </a:r>
            <a:r>
              <a:rPr lang="en-US" altLang="en-US" sz="9600" dirty="0"/>
              <a:t>I</a:t>
            </a:r>
            <a:r>
              <a:rPr lang="en-US" altLang="en-US" sz="9600" dirty="0" smtClean="0"/>
              <a:t>rving </a:t>
            </a:r>
            <a:r>
              <a:rPr lang="en-US" altLang="en-US" sz="9600" dirty="0"/>
              <a:t>Coffman, in his passage, asserts that “…manufacturers of other legal but harmful products [such as tobacco]…should also have to pay financial settlements in return for the problems they cause</a:t>
            </a:r>
            <a:r>
              <a:rPr lang="en-US" altLang="en-US" sz="9600" dirty="0" smtClean="0"/>
              <a:t>.” </a:t>
            </a:r>
            <a:r>
              <a:rPr lang="en-US" altLang="en-US" sz="9600" dirty="0"/>
              <a:t>Essentially, Coffman is suggesting that any company that supplies a consumer with products that are detrimental to their health should </a:t>
            </a:r>
            <a:r>
              <a:rPr lang="en-US" altLang="en-US" sz="9600" dirty="0" smtClean="0"/>
              <a:t>provide monetary compensation for any ill effects incurred. </a:t>
            </a:r>
            <a:r>
              <a:rPr lang="en-US" altLang="en-US" sz="9600" b="1" dirty="0">
                <a:solidFill>
                  <a:srgbClr val="00B050"/>
                </a:solidFill>
              </a:rPr>
              <a:t>I strongly disagree with Coffman and do not believe that companies should be fiscally liable for an individual’s personal choices.</a:t>
            </a:r>
          </a:p>
          <a:p>
            <a:pPr indent="0"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indent="0">
              <a:buNone/>
            </a:pPr>
            <a:r>
              <a:rPr lang="en-US" altLang="en-US" dirty="0">
                <a:solidFill>
                  <a:srgbClr val="00B0F0"/>
                </a:solidFill>
              </a:rPr>
              <a:t/>
            </a:r>
            <a:br>
              <a:rPr lang="en-US" altLang="en-US" dirty="0">
                <a:solidFill>
                  <a:srgbClr val="00B0F0"/>
                </a:solidFill>
              </a:rPr>
            </a:br>
            <a:endParaRPr lang="en-US" altLang="en-US" dirty="0"/>
          </a:p>
          <a:p>
            <a:pPr marL="0" indent="0" eaLnBrk="1" hangingPunct="1">
              <a:buNone/>
            </a:pPr>
            <a:endParaRPr lang="en-US" altLang="en-US" sz="1500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Putting it all together…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AGENDA: 2/21 &amp; 2/24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01000" cy="5562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Bellwork</a:t>
            </a:r>
            <a:r>
              <a:rPr lang="en-US" dirty="0" smtClean="0"/>
              <a:t>- TAPS worksheet (Friday) or SSR Log (Monday)</a:t>
            </a:r>
          </a:p>
          <a:p>
            <a:r>
              <a:rPr lang="en-US" dirty="0" smtClean="0"/>
              <a:t>Revisiting the EPT 6-point rubric</a:t>
            </a:r>
          </a:p>
          <a:p>
            <a:r>
              <a:rPr lang="en-US" dirty="0" smtClean="0"/>
              <a:t>Scoring student essays from Thoreau Timed write</a:t>
            </a:r>
          </a:p>
          <a:p>
            <a:r>
              <a:rPr lang="en-US" dirty="0" smtClean="0"/>
              <a:t>Scoring student essays from Coffman timed write</a:t>
            </a:r>
          </a:p>
          <a:p>
            <a:r>
              <a:rPr lang="en-US" dirty="0" smtClean="0"/>
              <a:t>Peer Edit Coffman essays</a:t>
            </a:r>
          </a:p>
          <a:p>
            <a:r>
              <a:rPr lang="en-US" dirty="0" smtClean="0"/>
              <a:t>Looking at the intro paragraph</a:t>
            </a:r>
          </a:p>
          <a:p>
            <a:r>
              <a:rPr lang="en-US" dirty="0" smtClean="0"/>
              <a:t>Revise Coffman intro Paragraph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HOMEWORK: Timed writes for prompts 3 </a:t>
            </a:r>
            <a:r>
              <a:rPr lang="en-US" b="1" u="sng" dirty="0" smtClean="0"/>
              <a:t>AND</a:t>
            </a:r>
            <a:r>
              <a:rPr lang="en-US" dirty="0" smtClean="0"/>
              <a:t> 4. Give yourself only 45 minutes for each one.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66800"/>
            <a:ext cx="6934200" cy="5486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	It’s important that we ALL understand what gives an essay its particular score and are on the same page about it.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Familiarizing yourself closely with the rubric will give you the knowledge you need to write a better essay and receive a passing score.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LETS REVIEW THE RUBRIC AS A CLASS…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Calibrating the EPT RUBRIC</a:t>
            </a:r>
          </a:p>
        </p:txBody>
      </p:sp>
    </p:spTree>
    <p:extLst>
      <p:ext uri="{BB962C8B-B14F-4D97-AF65-F5344CB8AC3E}">
        <p14:creationId xmlns:p14="http://schemas.microsoft.com/office/powerpoint/2010/main" val="36456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66800"/>
            <a:ext cx="6934200" cy="12192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Please set-up a chart on a separate sheet of paper like the one below: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 smtClean="0">
              <a:latin typeface="Calibri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Calibrating to the EPT RUBRIC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931255"/>
              </p:ext>
            </p:extLst>
          </p:nvPr>
        </p:nvGraphicFramePr>
        <p:xfrm>
          <a:off x="1143000" y="2209800"/>
          <a:ext cx="6934200" cy="45351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914400"/>
                <a:gridCol w="4191000"/>
                <a:gridCol w="762000"/>
              </a:tblGrid>
              <a:tr h="5333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Thoreau</a:t>
                      </a:r>
                    </a:p>
                    <a:p>
                      <a:pPr algn="ctr"/>
                      <a:r>
                        <a:rPr lang="en-US" dirty="0" smtClean="0"/>
                        <a:t>ESSAY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r>
                        <a:rPr lang="en-US" baseline="0" dirty="0" smtClean="0"/>
                        <a:t> Score</a:t>
                      </a:r>
                      <a:endParaRPr lang="en-US" dirty="0"/>
                    </a:p>
                  </a:txBody>
                  <a:tcPr/>
                </a:tc>
              </a:tr>
              <a:tr h="77901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90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0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0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1231315" y="5334000"/>
            <a:ext cx="613805" cy="587829"/>
          </a:xfrm>
          <a:custGeom>
            <a:avLst/>
            <a:gdLst>
              <a:gd name="connsiteX0" fmla="*/ 36862 w 439634"/>
              <a:gd name="connsiteY0" fmla="*/ 21772 h 468086"/>
              <a:gd name="connsiteX1" fmla="*/ 374319 w 439634"/>
              <a:gd name="connsiteY1" fmla="*/ 32658 h 468086"/>
              <a:gd name="connsiteX2" fmla="*/ 363434 w 439634"/>
              <a:gd name="connsiteY2" fmla="*/ 0 h 468086"/>
              <a:gd name="connsiteX3" fmla="*/ 123948 w 439634"/>
              <a:gd name="connsiteY3" fmla="*/ 10886 h 468086"/>
              <a:gd name="connsiteX4" fmla="*/ 91291 w 439634"/>
              <a:gd name="connsiteY4" fmla="*/ 32658 h 468086"/>
              <a:gd name="connsiteX5" fmla="*/ 69519 w 439634"/>
              <a:gd name="connsiteY5" fmla="*/ 97972 h 468086"/>
              <a:gd name="connsiteX6" fmla="*/ 91291 w 439634"/>
              <a:gd name="connsiteY6" fmla="*/ 195943 h 468086"/>
              <a:gd name="connsiteX7" fmla="*/ 123948 w 439634"/>
              <a:gd name="connsiteY7" fmla="*/ 217715 h 468086"/>
              <a:gd name="connsiteX8" fmla="*/ 287234 w 439634"/>
              <a:gd name="connsiteY8" fmla="*/ 239486 h 468086"/>
              <a:gd name="connsiteX9" fmla="*/ 374319 w 439634"/>
              <a:gd name="connsiteY9" fmla="*/ 217715 h 468086"/>
              <a:gd name="connsiteX10" fmla="*/ 428748 w 439634"/>
              <a:gd name="connsiteY10" fmla="*/ 174172 h 468086"/>
              <a:gd name="connsiteX11" fmla="*/ 396091 w 439634"/>
              <a:gd name="connsiteY11" fmla="*/ 163286 h 468086"/>
              <a:gd name="connsiteX12" fmla="*/ 123948 w 439634"/>
              <a:gd name="connsiteY12" fmla="*/ 185058 h 468086"/>
              <a:gd name="connsiteX13" fmla="*/ 36862 w 439634"/>
              <a:gd name="connsiteY13" fmla="*/ 261258 h 468086"/>
              <a:gd name="connsiteX14" fmla="*/ 15091 w 439634"/>
              <a:gd name="connsiteY14" fmla="*/ 304800 h 468086"/>
              <a:gd name="connsiteX15" fmla="*/ 15091 w 439634"/>
              <a:gd name="connsiteY15" fmla="*/ 435429 h 468086"/>
              <a:gd name="connsiteX16" fmla="*/ 58634 w 439634"/>
              <a:gd name="connsiteY16" fmla="*/ 446315 h 468086"/>
              <a:gd name="connsiteX17" fmla="*/ 189262 w 439634"/>
              <a:gd name="connsiteY17" fmla="*/ 457200 h 468086"/>
              <a:gd name="connsiteX18" fmla="*/ 254576 w 439634"/>
              <a:gd name="connsiteY18" fmla="*/ 468086 h 468086"/>
              <a:gd name="connsiteX19" fmla="*/ 439634 w 439634"/>
              <a:gd name="connsiteY19" fmla="*/ 457200 h 46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9634" h="468086">
                <a:moveTo>
                  <a:pt x="36862" y="21772"/>
                </a:moveTo>
                <a:cubicBezTo>
                  <a:pt x="165360" y="73170"/>
                  <a:pt x="137432" y="70560"/>
                  <a:pt x="374319" y="32658"/>
                </a:cubicBezTo>
                <a:cubicBezTo>
                  <a:pt x="385650" y="30845"/>
                  <a:pt x="367062" y="10886"/>
                  <a:pt x="363434" y="0"/>
                </a:cubicBezTo>
                <a:cubicBezTo>
                  <a:pt x="283605" y="3629"/>
                  <a:pt x="203290" y="1365"/>
                  <a:pt x="123948" y="10886"/>
                </a:cubicBezTo>
                <a:cubicBezTo>
                  <a:pt x="110958" y="12445"/>
                  <a:pt x="98225" y="21564"/>
                  <a:pt x="91291" y="32658"/>
                </a:cubicBezTo>
                <a:cubicBezTo>
                  <a:pt x="79128" y="52119"/>
                  <a:pt x="69519" y="97972"/>
                  <a:pt x="69519" y="97972"/>
                </a:cubicBezTo>
                <a:cubicBezTo>
                  <a:pt x="76776" y="130629"/>
                  <a:pt x="77448" y="165488"/>
                  <a:pt x="91291" y="195943"/>
                </a:cubicBezTo>
                <a:cubicBezTo>
                  <a:pt x="96705" y="207853"/>
                  <a:pt x="111698" y="213121"/>
                  <a:pt x="123948" y="217715"/>
                </a:cubicBezTo>
                <a:cubicBezTo>
                  <a:pt x="156739" y="230012"/>
                  <a:pt x="273092" y="238072"/>
                  <a:pt x="287234" y="239486"/>
                </a:cubicBezTo>
                <a:cubicBezTo>
                  <a:pt x="307929" y="235347"/>
                  <a:pt x="352008" y="228871"/>
                  <a:pt x="374319" y="217715"/>
                </a:cubicBezTo>
                <a:cubicBezTo>
                  <a:pt x="401780" y="203984"/>
                  <a:pt x="408499" y="194420"/>
                  <a:pt x="428748" y="174172"/>
                </a:cubicBezTo>
                <a:cubicBezTo>
                  <a:pt x="417862" y="170543"/>
                  <a:pt x="407566" y="163286"/>
                  <a:pt x="396091" y="163286"/>
                </a:cubicBezTo>
                <a:cubicBezTo>
                  <a:pt x="179362" y="163286"/>
                  <a:pt x="227501" y="150539"/>
                  <a:pt x="123948" y="185058"/>
                </a:cubicBezTo>
                <a:cubicBezTo>
                  <a:pt x="60268" y="248737"/>
                  <a:pt x="90867" y="225253"/>
                  <a:pt x="36862" y="261258"/>
                </a:cubicBezTo>
                <a:cubicBezTo>
                  <a:pt x="29605" y="275772"/>
                  <a:pt x="21483" y="289885"/>
                  <a:pt x="15091" y="304800"/>
                </a:cubicBezTo>
                <a:cubicBezTo>
                  <a:pt x="-2603" y="346086"/>
                  <a:pt x="-7321" y="390606"/>
                  <a:pt x="15091" y="435429"/>
                </a:cubicBezTo>
                <a:cubicBezTo>
                  <a:pt x="21782" y="448811"/>
                  <a:pt x="43788" y="444459"/>
                  <a:pt x="58634" y="446315"/>
                </a:cubicBezTo>
                <a:cubicBezTo>
                  <a:pt x="101990" y="451734"/>
                  <a:pt x="145719" y="453572"/>
                  <a:pt x="189262" y="457200"/>
                </a:cubicBezTo>
                <a:cubicBezTo>
                  <a:pt x="211033" y="460829"/>
                  <a:pt x="232504" y="468086"/>
                  <a:pt x="254576" y="468086"/>
                </a:cubicBezTo>
                <a:cubicBezTo>
                  <a:pt x="316369" y="468086"/>
                  <a:pt x="377841" y="457200"/>
                  <a:pt x="439634" y="457200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1119117" y="3657600"/>
            <a:ext cx="838200" cy="6858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1214" y="2971800"/>
            <a:ext cx="726003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1197390" y="4495800"/>
            <a:ext cx="669905" cy="6096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551" y="6019800"/>
            <a:ext cx="669905" cy="685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838200"/>
            <a:ext cx="6934200" cy="60198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Please set-up a chart on a separate sheet of paper like the one below: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endParaRPr lang="en-US" altLang="en-US" sz="2800" dirty="0" smtClean="0"/>
          </a:p>
          <a:p>
            <a:pPr algn="ctr">
              <a:buNone/>
            </a:pPr>
            <a:r>
              <a:rPr lang="en-US" altLang="en-US" sz="2800" dirty="0"/>
              <a:t>With a partner, read </a:t>
            </a:r>
            <a:r>
              <a:rPr lang="en-US" altLang="en-US" sz="2800" dirty="0" smtClean="0"/>
              <a:t>all four </a:t>
            </a:r>
            <a:r>
              <a:rPr lang="en-US" altLang="en-US" sz="2800" dirty="0"/>
              <a:t>essays and decide what score to give them. Rationalize your </a:t>
            </a:r>
            <a:r>
              <a:rPr lang="en-US" altLang="en-US" sz="2800" dirty="0" smtClean="0"/>
              <a:t>scores </a:t>
            </a:r>
            <a:r>
              <a:rPr lang="en-US" altLang="en-US" sz="2800" dirty="0"/>
              <a:t>by providing reasons using the language of the rubric!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 smtClean="0">
              <a:latin typeface="Calibri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Calibrating to the EPT RUBRIC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277233"/>
              </p:ext>
            </p:extLst>
          </p:nvPr>
        </p:nvGraphicFramePr>
        <p:xfrm>
          <a:off x="1143000" y="1905000"/>
          <a:ext cx="6934200" cy="3230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914400"/>
                <a:gridCol w="4191000"/>
                <a:gridCol w="762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Coffman</a:t>
                      </a:r>
                    </a:p>
                    <a:p>
                      <a:pPr algn="ctr"/>
                      <a:r>
                        <a:rPr lang="en-US" dirty="0" smtClean="0"/>
                        <a:t>ESSAY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Reasoning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dirty="0" smtClean="0"/>
                        <a:t>(use the language of the rubric)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r>
                        <a:rPr lang="en-US" baseline="0" dirty="0" smtClean="0"/>
                        <a:t> Score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3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3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3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7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66800"/>
            <a:ext cx="6934200" cy="5486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There are 4 major components to the introductory </a:t>
            </a:r>
            <a:r>
              <a:rPr lang="en-US" altLang="en-US" dirty="0" smtClean="0"/>
              <a:t>paragraph</a:t>
            </a:r>
            <a:r>
              <a:rPr lang="en-US" altLang="en-US" dirty="0"/>
              <a:t> </a:t>
            </a:r>
            <a:r>
              <a:rPr lang="en-US" altLang="en-US" dirty="0" smtClean="0"/>
              <a:t>(Take Notes!!!):</a:t>
            </a:r>
            <a:endParaRPr lang="en-US" alt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Hook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IVF or </a:t>
            </a:r>
            <a:r>
              <a:rPr lang="en-US" altLang="en-US" dirty="0" err="1" smtClean="0"/>
              <a:t>precis</a:t>
            </a:r>
            <a:r>
              <a:rPr lang="en-US" altLang="en-US" dirty="0" smtClean="0"/>
              <a:t> Sentence 1 (summary of author’s argument)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Explain/elaborate Author’s argument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Thesis statement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Introductory Paragraph</a:t>
            </a:r>
          </a:p>
        </p:txBody>
      </p:sp>
    </p:spTree>
    <p:extLst>
      <p:ext uri="{BB962C8B-B14F-4D97-AF65-F5344CB8AC3E}">
        <p14:creationId xmlns:p14="http://schemas.microsoft.com/office/powerpoint/2010/main" val="419176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66800"/>
            <a:ext cx="6934200" cy="54864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A hook can be any of the following:</a:t>
            </a:r>
          </a:p>
          <a:p>
            <a:pPr marL="0" indent="0" eaLnBrk="1" hangingPunct="1">
              <a:buNone/>
            </a:pPr>
            <a:endParaRPr lang="en-US" altLang="en-US" sz="15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A quote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An interesting/shocking fact or statistic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A powerful statement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A thought-provoking question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A well-written rhetorical question</a:t>
            </a:r>
            <a:endParaRPr lang="en-US" altLang="en-US" dirty="0"/>
          </a:p>
          <a:p>
            <a:pPr marL="0" indent="0" algn="ctr" eaLnBrk="1" hangingPunct="1">
              <a:buNone/>
            </a:pPr>
            <a:endParaRPr lang="en-US" altLang="en-US" sz="1500" dirty="0" smtClean="0"/>
          </a:p>
          <a:p>
            <a:pPr marL="0" indent="0" algn="ctr" eaLnBrk="1" hangingPunct="1">
              <a:buNone/>
            </a:pPr>
            <a:r>
              <a:rPr lang="en-US" altLang="en-US" dirty="0" smtClean="0"/>
              <a:t>the PURPOSE of using a hook is to </a:t>
            </a:r>
            <a:r>
              <a:rPr lang="en-US" altLang="en-US" b="1" dirty="0" smtClean="0"/>
              <a:t>engage your reader</a:t>
            </a:r>
            <a:r>
              <a:rPr lang="en-US" altLang="en-US" dirty="0" smtClean="0"/>
              <a:t> from the start and make them </a:t>
            </a:r>
            <a:r>
              <a:rPr lang="en-US" altLang="en-US" b="1" i="1" u="sng" dirty="0" smtClean="0"/>
              <a:t>WANT</a:t>
            </a:r>
            <a:r>
              <a:rPr lang="en-US" altLang="en-US" dirty="0" smtClean="0"/>
              <a:t>  to read your essay!!!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Hook</a:t>
            </a:r>
          </a:p>
        </p:txBody>
      </p:sp>
    </p:spTree>
    <p:extLst>
      <p:ext uri="{BB962C8B-B14F-4D97-AF65-F5344CB8AC3E}">
        <p14:creationId xmlns:p14="http://schemas.microsoft.com/office/powerpoint/2010/main" val="66618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66800"/>
            <a:ext cx="6934200" cy="54864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b="1" dirty="0" smtClean="0"/>
              <a:t>Look at your hook (if you have one).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b="1" u="sng" dirty="0" smtClean="0"/>
              <a:t>Rewrite it now to make it more powerful.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u="sng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Are you using charged diction with strong connotation? Can you find a way to use one of the persuasive appeals here? Can you use figurative language in a creative way to catch your reader’s attention?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EXAMPLE: Who is ultimately responsible for the course of one’s life-- The individual or a corporate conglomerate?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Hook</a:t>
            </a:r>
          </a:p>
        </p:txBody>
      </p:sp>
    </p:spTree>
    <p:extLst>
      <p:ext uri="{BB962C8B-B14F-4D97-AF65-F5344CB8AC3E}">
        <p14:creationId xmlns:p14="http://schemas.microsoft.com/office/powerpoint/2010/main" val="85804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066800"/>
            <a:ext cx="6934200" cy="5791200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 smtClean="0"/>
              <a:t>The format of an IVF is similar to that of the first sentence from a rhetorical </a:t>
            </a:r>
            <a:r>
              <a:rPr lang="en-US" altLang="en-US" dirty="0" err="1" smtClean="0"/>
              <a:t>precis</a:t>
            </a:r>
            <a:r>
              <a:rPr lang="en-US" altLang="en-US" dirty="0"/>
              <a:t>,</a:t>
            </a:r>
            <a:r>
              <a:rPr lang="en-US" altLang="en-US" dirty="0" smtClean="0"/>
              <a:t> however, the </a:t>
            </a:r>
            <a:r>
              <a:rPr lang="en-US" altLang="en-US" dirty="0" err="1" smtClean="0"/>
              <a:t>precis</a:t>
            </a:r>
            <a:r>
              <a:rPr lang="en-US" altLang="en-US" dirty="0" smtClean="0"/>
              <a:t> version is much more academic. Use the IVF format </a:t>
            </a:r>
            <a:r>
              <a:rPr lang="en-US" altLang="en-US" b="1" i="1" dirty="0" smtClean="0"/>
              <a:t>ONLY IF  </a:t>
            </a:r>
            <a:r>
              <a:rPr lang="en-US" altLang="en-US" dirty="0" smtClean="0"/>
              <a:t>you think you will have a hard time remembering the </a:t>
            </a:r>
            <a:r>
              <a:rPr lang="en-US" altLang="en-US" dirty="0" err="1" smtClean="0"/>
              <a:t>precis</a:t>
            </a:r>
            <a:r>
              <a:rPr lang="en-US" altLang="en-US" dirty="0" smtClean="0"/>
              <a:t> format.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u="sng" dirty="0" smtClean="0"/>
              <a:t>IVF</a:t>
            </a:r>
            <a:r>
              <a:rPr lang="en-US" altLang="en-US" dirty="0" smtClean="0"/>
              <a:t>: Identify (title and author), rhetorical verb, finish the sentence (identify author’s argument)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u="sng" dirty="0" smtClean="0"/>
              <a:t>RP1</a:t>
            </a:r>
            <a:r>
              <a:rPr lang="en-US" altLang="en-US" dirty="0" smtClean="0"/>
              <a:t>: Author, </a:t>
            </a:r>
            <a:r>
              <a:rPr lang="en-US" altLang="en-US" dirty="0" err="1" smtClean="0"/>
              <a:t>desc</a:t>
            </a:r>
            <a:r>
              <a:rPr lang="en-US" altLang="en-US" dirty="0" smtClean="0"/>
              <a:t>. Of author, genre, title, rhetorical verb, author’s argument/assertion.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sz="1500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IVF/</a:t>
            </a:r>
            <a:r>
              <a:rPr lang="en-US" dirty="0" err="1" smtClean="0">
                <a:solidFill>
                  <a:schemeClr val="tx1"/>
                </a:solidFill>
              </a:rPr>
              <a:t>Precis</a:t>
            </a:r>
            <a:r>
              <a:rPr lang="en-US" dirty="0" smtClean="0">
                <a:solidFill>
                  <a:schemeClr val="tx1"/>
                </a:solidFill>
              </a:rPr>
              <a:t> Sentence 1</a:t>
            </a:r>
          </a:p>
        </p:txBody>
      </p:sp>
    </p:spTree>
    <p:extLst>
      <p:ext uri="{BB962C8B-B14F-4D97-AF65-F5344CB8AC3E}">
        <p14:creationId xmlns:p14="http://schemas.microsoft.com/office/powerpoint/2010/main" val="125670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nother Typewriter"/>
        <a:ea typeface=""/>
        <a:cs typeface=""/>
      </a:majorFont>
      <a:minorFont>
        <a:latin typeface="Pupc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753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EAP BOOTCAMP</vt:lpstr>
      <vt:lpstr>AGENDA: 2/21 &amp; 2/24</vt:lpstr>
      <vt:lpstr>Calibrating the EPT RUBRIC</vt:lpstr>
      <vt:lpstr>Calibrating to the EPT RUBRIC</vt:lpstr>
      <vt:lpstr>Calibrating to the EPT RUBRIC</vt:lpstr>
      <vt:lpstr>Introductory Paragraph</vt:lpstr>
      <vt:lpstr>Hook</vt:lpstr>
      <vt:lpstr>Hook</vt:lpstr>
      <vt:lpstr>IVF/Precis Sentence 1</vt:lpstr>
      <vt:lpstr>IVF/Precis Sentence 1</vt:lpstr>
      <vt:lpstr>Explain Author’s Argument</vt:lpstr>
      <vt:lpstr>Explain Author’s Argument</vt:lpstr>
      <vt:lpstr>Thesis Statement</vt:lpstr>
      <vt:lpstr>Thesis Statement</vt:lpstr>
      <vt:lpstr>Thesis Statement</vt:lpstr>
      <vt:lpstr>Thesis Statement</vt:lpstr>
      <vt:lpstr>Putting it all together…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 BOOTCAMP</dc:title>
  <dc:creator>Guadalupe Dargavel</dc:creator>
  <cp:lastModifiedBy>Guadalupe Dargavel</cp:lastModifiedBy>
  <cp:revision>47</cp:revision>
  <dcterms:created xsi:type="dcterms:W3CDTF">2014-02-13T23:01:27Z</dcterms:created>
  <dcterms:modified xsi:type="dcterms:W3CDTF">2014-02-25T20:31:00Z</dcterms:modified>
</cp:coreProperties>
</file>