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7E347-D4E0-4503-AFD8-74DA625BEB25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8A2AE-FB7C-45C0-BEFE-66B92D5A5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2</a:t>
            </a:r>
            <a:r>
              <a:rPr lang="en-US" baseline="30000" dirty="0" smtClean="0"/>
              <a:t>nd</a:t>
            </a:r>
            <a:r>
              <a:rPr lang="en-US" dirty="0" smtClean="0"/>
              <a:t> video of Hilary Clinton starting at 3:13. Play only long</a:t>
            </a:r>
            <a:r>
              <a:rPr lang="en-US" baseline="0" dirty="0" smtClean="0"/>
              <a:t> enough to get a feel for the difference in </a:t>
            </a:r>
            <a:r>
              <a:rPr lang="en-US" baseline="0" smtClean="0"/>
              <a:t>her speech.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D602E-1DBF-4601-8352-8F026D4B29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2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5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4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6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406E-BE39-46C0-B918-2BA2F0D8E333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79B9-ED12-47D0-9F09-E5F86BC4B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GdTtvXxLyY0?rel=0" TargetMode="External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wOTGeRwQq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6700" dirty="0" smtClean="0">
                <a:latin typeface="Planet Benson Two" panose="02000503000000020004" pitchFamily="2" charset="0"/>
              </a:rPr>
              <a:t>ERWC</a:t>
            </a:r>
            <a:r>
              <a:rPr lang="en-US" dirty="0" smtClean="0">
                <a:latin typeface="Planet Benson Two" panose="02000503000000020004" pitchFamily="2" charset="0"/>
              </a:rPr>
              <a:t/>
            </a:r>
            <a:br>
              <a:rPr lang="en-US" dirty="0" smtClean="0">
                <a:latin typeface="Planet Benson Two" panose="02000503000000020004" pitchFamily="2" charset="0"/>
              </a:rPr>
            </a:br>
            <a:r>
              <a:rPr lang="en-US" sz="8300" dirty="0" smtClean="0">
                <a:latin typeface="Planet Benson Two" panose="02000503000000020004" pitchFamily="2" charset="0"/>
              </a:rPr>
              <a:t>The Globalization of Hip Hop</a:t>
            </a:r>
            <a:endParaRPr lang="en-US" sz="8300" dirty="0">
              <a:latin typeface="Planet Benson Two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Rhetorical Triangle</a:t>
            </a:r>
            <a:endParaRPr lang="en-US" sz="6000" dirty="0"/>
          </a:p>
        </p:txBody>
      </p:sp>
      <p:sp>
        <p:nvSpPr>
          <p:cNvPr id="29" name="Rectangle 28"/>
          <p:cNvSpPr/>
          <p:nvPr/>
        </p:nvSpPr>
        <p:spPr>
          <a:xfrm>
            <a:off x="2971800" y="388620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Purpose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1143000"/>
            <a:ext cx="9144000" cy="5715000"/>
            <a:chOff x="0" y="1143000"/>
            <a:chExt cx="9144000" cy="571500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1143000"/>
              <a:ext cx="9144000" cy="5715000"/>
              <a:chOff x="0" y="1143000"/>
              <a:chExt cx="9144000" cy="5715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676400" y="1676400"/>
                <a:ext cx="5257800" cy="5181600"/>
              </a:xfrm>
              <a:prstGeom prst="ellipse">
                <a:avLst/>
              </a:prstGeom>
              <a:solidFill>
                <a:srgbClr val="F3C17F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1447800" y="1828800"/>
                <a:ext cx="5791200" cy="419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971800" y="1143000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4400" b="1" cap="all" dirty="0" err="1" smtClean="0">
                    <a:ln/>
                    <a:solidFill>
                      <a:schemeClr val="accent6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SUbject</a:t>
                </a:r>
                <a:endParaRPr lang="en-US" sz="4400" b="1" cap="all" dirty="0" smtClean="0">
                  <a:ln/>
                  <a:solidFill>
                    <a:schemeClr val="accent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400800" y="5715000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4400" b="1" cap="all" dirty="0" smtClean="0">
                    <a:ln/>
                    <a:solidFill>
                      <a:schemeClr val="accent6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Audience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5707559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sz="4400" b="1" cap="all" dirty="0" smtClean="0">
                    <a:ln/>
                    <a:solidFill>
                      <a:schemeClr val="accent6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Speaker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1181100" y="2552700"/>
                <a:ext cx="3581400" cy="24384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2667002" y="6019800"/>
                <a:ext cx="3505198" cy="158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V="1">
                <a:off x="3924300" y="2552700"/>
                <a:ext cx="3657600" cy="25146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3413062">
                <a:off x="4939172" y="2757124"/>
                <a:ext cx="17526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chemeClr val="accent6">
                        <a:lumMod val="75000"/>
                      </a:schemeClr>
                    </a:solidFill>
                    <a:latin typeface="Teen" pitchFamily="2" charset="0"/>
                  </a:rPr>
                  <a:t>occasion</a:t>
                </a:r>
                <a:endParaRPr lang="en-US" sz="2500" b="1" dirty="0">
                  <a:solidFill>
                    <a:schemeClr val="accent6">
                      <a:lumMod val="75000"/>
                    </a:schemeClr>
                  </a:solidFill>
                  <a:latin typeface="Tee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8344488">
                <a:off x="2147659" y="2676146"/>
                <a:ext cx="17526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chemeClr val="accent6">
                        <a:lumMod val="75000"/>
                      </a:schemeClr>
                    </a:solidFill>
                    <a:latin typeface="Teen" pitchFamily="2" charset="0"/>
                  </a:rPr>
                  <a:t>occasion</a:t>
                </a:r>
                <a:endParaRPr lang="en-US" sz="2500" b="1" dirty="0">
                  <a:solidFill>
                    <a:schemeClr val="accent6">
                      <a:lumMod val="75000"/>
                    </a:schemeClr>
                  </a:solidFill>
                  <a:latin typeface="Tee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05200" y="6096000"/>
                <a:ext cx="17526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chemeClr val="accent6">
                        <a:lumMod val="75000"/>
                      </a:schemeClr>
                    </a:solidFill>
                    <a:latin typeface="Teen" pitchFamily="2" charset="0"/>
                  </a:rPr>
                  <a:t>occasion</a:t>
                </a:r>
                <a:endParaRPr lang="en-US" sz="2500" b="1" dirty="0">
                  <a:solidFill>
                    <a:schemeClr val="accent6">
                      <a:lumMod val="75000"/>
                    </a:schemeClr>
                  </a:solidFill>
                  <a:latin typeface="Teen" pitchFamily="2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971800" y="4114800"/>
              <a:ext cx="27432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2800" b="1" cap="all" dirty="0" smtClean="0">
                  <a:ln/>
                  <a:solidFill>
                    <a:schemeClr val="accent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Purpose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1752600"/>
            <a:ext cx="251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een Light" pitchFamily="2" charset="0"/>
              </a:rPr>
              <a:t>The subject, audience, and speaker are all inter-connected and related. You cannot change any aspect of one without affecting the others.</a:t>
            </a:r>
            <a:endParaRPr lang="en-US" sz="2200" dirty="0">
              <a:latin typeface="Teen Light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1703725"/>
            <a:ext cx="251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een Light" pitchFamily="2" charset="0"/>
              </a:rPr>
              <a:t>In order to understand what you’re reading, you </a:t>
            </a:r>
            <a:r>
              <a:rPr lang="en-US" sz="2200" u="sng" dirty="0" smtClean="0">
                <a:latin typeface="Teen Light" pitchFamily="2" charset="0"/>
              </a:rPr>
              <a:t>MUST </a:t>
            </a:r>
            <a:r>
              <a:rPr lang="en-US" sz="2200" dirty="0" smtClean="0">
                <a:latin typeface="Teen Light" pitchFamily="2" charset="0"/>
              </a:rPr>
              <a:t>understand the context, who the author is, what they’re writing about, and who their audience is.</a:t>
            </a:r>
            <a:endParaRPr lang="en-US" sz="2200" dirty="0"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10000" dirty="0" err="1">
                <a:ea typeface="+mn-ea"/>
                <a:cs typeface="+mn-cs"/>
              </a:rPr>
              <a:t>S.O.A.P.S.tone</a:t>
            </a:r>
            <a:endParaRPr lang="en-US" sz="10000" dirty="0"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67200" y="3962400"/>
            <a:ext cx="3962400" cy="2667000"/>
            <a:chOff x="0" y="1143000"/>
            <a:chExt cx="9144000" cy="5715000"/>
          </a:xfrm>
        </p:grpSpPr>
        <p:grpSp>
          <p:nvGrpSpPr>
            <p:cNvPr id="21" name="Group 19"/>
            <p:cNvGrpSpPr/>
            <p:nvPr/>
          </p:nvGrpSpPr>
          <p:grpSpPr>
            <a:xfrm>
              <a:off x="0" y="1143000"/>
              <a:ext cx="9144000" cy="5715000"/>
              <a:chOff x="0" y="1143000"/>
              <a:chExt cx="9144000" cy="5715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76400" y="1676400"/>
                <a:ext cx="5257800" cy="5181600"/>
              </a:xfrm>
              <a:prstGeom prst="ellipse">
                <a:avLst/>
              </a:prstGeom>
              <a:solidFill>
                <a:srgbClr val="F3C17F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1447800" y="1828800"/>
                <a:ext cx="5791200" cy="419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971800" y="1143000"/>
                <a:ext cx="2743200" cy="7914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b="1" cap="all" dirty="0" err="1" smtClean="0">
                    <a:ln/>
                    <a:solidFill>
                      <a:schemeClr val="accent6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SUbject</a:t>
                </a:r>
                <a:endParaRPr lang="en-US" b="1" cap="all" dirty="0" smtClean="0">
                  <a:ln/>
                  <a:solidFill>
                    <a:schemeClr val="accent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00800" y="5715000"/>
                <a:ext cx="2743200" cy="7914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b="1" cap="all" dirty="0" smtClean="0">
                    <a:ln/>
                    <a:solidFill>
                      <a:schemeClr val="accent6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Audience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0" y="5707560"/>
                <a:ext cx="2743200" cy="7914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:r>
                  <a:rPr lang="en-US" b="1" cap="all" dirty="0" smtClean="0">
                    <a:ln/>
                    <a:solidFill>
                      <a:schemeClr val="accent6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Speaker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1181100" y="2552700"/>
                <a:ext cx="3581400" cy="24384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>
                <a:off x="2667002" y="6019800"/>
                <a:ext cx="3505198" cy="158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6200000" flipV="1">
                <a:off x="3924300" y="2552700"/>
                <a:ext cx="3657600" cy="251460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 rot="3413062">
                <a:off x="4939172" y="2676039"/>
                <a:ext cx="1752600" cy="63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6">
                        <a:lumMod val="75000"/>
                      </a:schemeClr>
                    </a:solidFill>
                    <a:latin typeface="Teen" pitchFamily="2" charset="0"/>
                  </a:rPr>
                  <a:t>occasion</a:t>
                </a:r>
                <a:endParaRPr lang="en-US" sz="1200" b="1" dirty="0">
                  <a:solidFill>
                    <a:schemeClr val="accent6">
                      <a:lumMod val="75000"/>
                    </a:schemeClr>
                  </a:solidFill>
                  <a:latin typeface="Teen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8344488">
                <a:off x="2147658" y="2595058"/>
                <a:ext cx="1752600" cy="63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6">
                        <a:lumMod val="75000"/>
                      </a:schemeClr>
                    </a:solidFill>
                    <a:latin typeface="Teen" pitchFamily="2" charset="0"/>
                  </a:rPr>
                  <a:t>occasion</a:t>
                </a:r>
                <a:endParaRPr lang="en-US" sz="1200" b="1" dirty="0">
                  <a:solidFill>
                    <a:schemeClr val="accent6">
                      <a:lumMod val="75000"/>
                    </a:schemeClr>
                  </a:solidFill>
                  <a:latin typeface="Teen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505200" y="6096000"/>
                <a:ext cx="1946031" cy="593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accent6">
                        <a:lumMod val="75000"/>
                      </a:schemeClr>
                    </a:solidFill>
                    <a:latin typeface="Teen" pitchFamily="2" charset="0"/>
                  </a:rPr>
                  <a:t>occasion</a:t>
                </a:r>
                <a:endParaRPr lang="en-US" sz="1200" b="1" dirty="0">
                  <a:solidFill>
                    <a:schemeClr val="accent6">
                      <a:lumMod val="75000"/>
                    </a:schemeClr>
                  </a:solidFill>
                  <a:latin typeface="Teen" pitchFamily="2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971800" y="4114800"/>
              <a:ext cx="2743200" cy="6595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400" b="1" cap="all" dirty="0" smtClean="0">
                  <a:ln/>
                  <a:solidFill>
                    <a:schemeClr val="accent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Purpose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28600" y="1371600"/>
            <a:ext cx="1086836" cy="5486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5000" dirty="0" smtClean="0">
                <a:latin typeface="Baveuse" pitchFamily="2" charset="0"/>
              </a:rPr>
              <a:t>SOAPS</a:t>
            </a:r>
            <a:endParaRPr lang="en-US" sz="5000" dirty="0">
              <a:latin typeface="Baveuse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3000" y="5105400"/>
            <a:ext cx="243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een Light" panose="02000400000000000000" pitchFamily="2" charset="0"/>
              </a:rPr>
              <a:t>ubject</a:t>
            </a:r>
            <a:endParaRPr lang="en-US" sz="3500" dirty="0">
              <a:latin typeface="Teen Light" panose="020004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6800" y="2514600"/>
            <a:ext cx="243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een Light" panose="02000400000000000000" pitchFamily="2" charset="0"/>
              </a:rPr>
              <a:t>ccasion</a:t>
            </a:r>
            <a:endParaRPr lang="en-US" sz="3500" dirty="0">
              <a:latin typeface="Teen Light" panose="020004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000" y="3352800"/>
            <a:ext cx="243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een Light" panose="02000400000000000000" pitchFamily="2" charset="0"/>
              </a:rPr>
              <a:t>udience</a:t>
            </a:r>
            <a:endParaRPr lang="en-US" sz="3500" dirty="0">
              <a:latin typeface="Teen Light" panose="020004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" y="4191000"/>
            <a:ext cx="243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een Light" panose="02000400000000000000" pitchFamily="2" charset="0"/>
              </a:rPr>
              <a:t>urpose</a:t>
            </a:r>
            <a:endParaRPr lang="en-US" sz="3500" dirty="0">
              <a:latin typeface="Teen Light" panose="020004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6800" y="1676400"/>
            <a:ext cx="243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Teen Light" panose="02000400000000000000" pitchFamily="2" charset="0"/>
              </a:rPr>
              <a:t>peaker</a:t>
            </a:r>
            <a:endParaRPr lang="en-US" sz="3500" dirty="0">
              <a:latin typeface="Teen Light" panose="020004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5943600"/>
            <a:ext cx="358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Baveuse" pitchFamily="2" charset="0"/>
              </a:rPr>
              <a:t>tone</a:t>
            </a:r>
            <a:endParaRPr lang="en-US" sz="3500" dirty="0">
              <a:latin typeface="Baveuse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6200" y="1371600"/>
            <a:ext cx="495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een Light" pitchFamily="2" charset="0"/>
              </a:rPr>
              <a:t>S.O.A.P.S. Tone is an analytical technique you can use to break down an author’s argument and assess point of view and/or bias.</a:t>
            </a:r>
            <a:endParaRPr lang="en-US" sz="3000" dirty="0"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+mj-lt"/>
              </a:rPr>
              <a:t>Questions to Ask...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914400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FF0000"/>
                </a:solidFill>
                <a:latin typeface="Teen Light" pitchFamily="2" charset="0"/>
              </a:rPr>
              <a:t>S</a:t>
            </a:r>
            <a:r>
              <a:rPr lang="en-US" sz="2500" b="1" u="sng" dirty="0" smtClean="0">
                <a:latin typeface="Teen Light" pitchFamily="2" charset="0"/>
              </a:rPr>
              <a:t>PEAKER:</a:t>
            </a:r>
            <a:r>
              <a:rPr lang="en-US" sz="2500" dirty="0" smtClean="0">
                <a:latin typeface="Teen Light" pitchFamily="2" charset="0"/>
              </a:rPr>
              <a:t> </a:t>
            </a:r>
            <a:r>
              <a:rPr lang="en-US" sz="2500" dirty="0">
                <a:latin typeface="Teen Light" pitchFamily="2" charset="0"/>
              </a:rPr>
              <a:t>Is there someone identified as the speaker? Can you make </a:t>
            </a:r>
            <a:r>
              <a:rPr lang="en-US" sz="2500" dirty="0" smtClean="0">
                <a:latin typeface="Teen Light" pitchFamily="2" charset="0"/>
              </a:rPr>
              <a:t>some assumptions </a:t>
            </a:r>
            <a:r>
              <a:rPr lang="en-US" sz="2500" dirty="0">
                <a:latin typeface="Teen Light" pitchFamily="2" charset="0"/>
              </a:rPr>
              <a:t>about this person? What </a:t>
            </a:r>
            <a:r>
              <a:rPr lang="en-US" sz="2500" dirty="0" smtClean="0">
                <a:latin typeface="Teen Light" pitchFamily="2" charset="0"/>
              </a:rPr>
              <a:t>social class </a:t>
            </a:r>
            <a:r>
              <a:rPr lang="en-US" sz="2500" dirty="0">
                <a:latin typeface="Teen Light" pitchFamily="2" charset="0"/>
              </a:rPr>
              <a:t>do they come from? </a:t>
            </a:r>
            <a:r>
              <a:rPr lang="en-US" sz="2500" dirty="0" smtClean="0">
                <a:latin typeface="Teen Light" pitchFamily="2" charset="0"/>
              </a:rPr>
              <a:t>What political bias can be inferred? What gender is the speaker?</a:t>
            </a:r>
            <a:br>
              <a:rPr lang="en-US" sz="2500" dirty="0" smtClean="0">
                <a:latin typeface="Teen Light" pitchFamily="2" charset="0"/>
              </a:rPr>
            </a:br>
            <a:endParaRPr lang="en-US" sz="2500" dirty="0" smtClean="0">
              <a:latin typeface="Teen Light" pitchFamily="2" charset="0"/>
            </a:endParaRPr>
          </a:p>
          <a:p>
            <a:r>
              <a:rPr lang="en-US" sz="2500" b="1" u="sng" dirty="0">
                <a:solidFill>
                  <a:srgbClr val="FF0000"/>
                </a:solidFill>
                <a:latin typeface="Teen Light" pitchFamily="2" charset="0"/>
              </a:rPr>
              <a:t>O</a:t>
            </a:r>
            <a:r>
              <a:rPr lang="en-US" sz="2500" b="1" u="sng" dirty="0">
                <a:latin typeface="Teen Light" pitchFamily="2" charset="0"/>
              </a:rPr>
              <a:t>CCASION:</a:t>
            </a:r>
            <a:r>
              <a:rPr lang="en-US" sz="2500" dirty="0" smtClean="0">
                <a:latin typeface="Teen Light" pitchFamily="2" charset="0"/>
              </a:rPr>
              <a:t> </a:t>
            </a:r>
            <a:r>
              <a:rPr lang="en-US" sz="2500" dirty="0">
                <a:latin typeface="Teen Light" pitchFamily="2" charset="0"/>
              </a:rPr>
              <a:t>What prompted the author to write this piece? What event led to </a:t>
            </a:r>
            <a:r>
              <a:rPr lang="en-US" sz="2500" dirty="0" smtClean="0">
                <a:latin typeface="Teen Light" pitchFamily="2" charset="0"/>
              </a:rPr>
              <a:t>its publication </a:t>
            </a:r>
            <a:r>
              <a:rPr lang="en-US" sz="2500" dirty="0">
                <a:latin typeface="Teen Light" pitchFamily="2" charset="0"/>
              </a:rPr>
              <a:t>or development</a:t>
            </a:r>
            <a:r>
              <a:rPr lang="en-US" sz="2500" dirty="0" smtClean="0">
                <a:latin typeface="Teen Light" pitchFamily="2" charset="0"/>
              </a:rPr>
              <a:t>? What’s the bigger idea behind the piece? The broader issue?</a:t>
            </a:r>
            <a:br>
              <a:rPr lang="en-US" sz="2500" dirty="0" smtClean="0">
                <a:latin typeface="Teen Light" pitchFamily="2" charset="0"/>
              </a:rPr>
            </a:br>
            <a:endParaRPr lang="en-US" sz="2500" dirty="0" smtClean="0">
              <a:latin typeface="Teen Light" pitchFamily="2" charset="0"/>
            </a:endParaRPr>
          </a:p>
          <a:p>
            <a:r>
              <a:rPr lang="en-US" sz="2500" b="1" u="sng" dirty="0" smtClean="0">
                <a:solidFill>
                  <a:srgbClr val="FF0000"/>
                </a:solidFill>
                <a:latin typeface="Teen Light" pitchFamily="2" charset="0"/>
              </a:rPr>
              <a:t>A</a:t>
            </a:r>
            <a:r>
              <a:rPr lang="en-US" sz="2500" b="1" u="sng" dirty="0" smtClean="0">
                <a:latin typeface="Teen Light" pitchFamily="2" charset="0"/>
              </a:rPr>
              <a:t>UDIENCE</a:t>
            </a:r>
            <a:r>
              <a:rPr lang="en-US" sz="2500" b="1" u="sng" dirty="0">
                <a:latin typeface="Teen Light" pitchFamily="2" charset="0"/>
              </a:rPr>
              <a:t>:</a:t>
            </a:r>
            <a:r>
              <a:rPr lang="en-US" sz="2500" dirty="0" smtClean="0">
                <a:latin typeface="Teen Light" pitchFamily="2" charset="0"/>
              </a:rPr>
              <a:t> </a:t>
            </a:r>
            <a:r>
              <a:rPr lang="en-US" sz="2500" dirty="0">
                <a:latin typeface="Teen Light" pitchFamily="2" charset="0"/>
              </a:rPr>
              <a:t>Does the speaker identify an audience? What assumptions can you </a:t>
            </a:r>
            <a:r>
              <a:rPr lang="en-US" sz="2500" dirty="0" smtClean="0">
                <a:latin typeface="Teen Light" pitchFamily="2" charset="0"/>
              </a:rPr>
              <a:t>make about </a:t>
            </a:r>
            <a:r>
              <a:rPr lang="en-US" sz="2500" dirty="0">
                <a:latin typeface="Teen Light" pitchFamily="2" charset="0"/>
              </a:rPr>
              <a:t>the audience? </a:t>
            </a:r>
            <a:r>
              <a:rPr lang="en-US" sz="2500" dirty="0" smtClean="0">
                <a:latin typeface="Teen Light" pitchFamily="2" charset="0"/>
              </a:rPr>
              <a:t>Does </a:t>
            </a:r>
            <a:r>
              <a:rPr lang="en-US" sz="2500" dirty="0">
                <a:latin typeface="Teen Light" pitchFamily="2" charset="0"/>
              </a:rPr>
              <a:t>the speaker use </a:t>
            </a:r>
            <a:r>
              <a:rPr lang="en-US" sz="2500" dirty="0" smtClean="0">
                <a:latin typeface="Teen Light" pitchFamily="2" charset="0"/>
              </a:rPr>
              <a:t>language that </a:t>
            </a:r>
            <a:r>
              <a:rPr lang="en-US" sz="2500" dirty="0">
                <a:latin typeface="Teen Light" pitchFamily="2" charset="0"/>
              </a:rPr>
              <a:t>is specific for a unique audience? </a:t>
            </a:r>
            <a:r>
              <a:rPr lang="en-US" dirty="0" smtClean="0">
                <a:latin typeface="Teen Light" pitchFamily="2" charset="0"/>
              </a:rPr>
              <a:t/>
            </a:r>
            <a:br>
              <a:rPr lang="en-US" dirty="0" smtClean="0">
                <a:latin typeface="Teen Light" pitchFamily="2" charset="0"/>
              </a:rPr>
            </a:br>
            <a:endParaRPr lang="en-US" dirty="0">
              <a:latin typeface="Teen Light" pitchFamily="2" charset="0"/>
            </a:endParaRPr>
          </a:p>
        </p:txBody>
      </p:sp>
      <p:pic>
        <p:nvPicPr>
          <p:cNvPr id="4" name="[000417]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5562600"/>
            <a:ext cx="1498600" cy="1123950"/>
          </a:xfrm>
          <a:prstGeom prst="rect">
            <a:avLst/>
          </a:prstGeom>
        </p:spPr>
      </p:pic>
      <p:pic>
        <p:nvPicPr>
          <p:cNvPr id="3" name="GdTtvXxLyY0?rel=0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343400" y="5503068"/>
            <a:ext cx="2209800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+mj-lt"/>
              </a:rPr>
              <a:t>Questions to Ask...</a:t>
            </a:r>
            <a:endParaRPr lang="en-US" sz="50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914400"/>
            <a:ext cx="9144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FF0000"/>
                </a:solidFill>
                <a:latin typeface="Teen Light" pitchFamily="2" charset="0"/>
              </a:rPr>
              <a:t>P</a:t>
            </a:r>
            <a:r>
              <a:rPr lang="en-US" sz="2500" b="1" u="sng" dirty="0" smtClean="0">
                <a:latin typeface="Teen Light" pitchFamily="2" charset="0"/>
              </a:rPr>
              <a:t>URPOSE</a:t>
            </a:r>
            <a:r>
              <a:rPr lang="en-US" sz="2500" b="1" u="sng" dirty="0">
                <a:latin typeface="Teen Light" pitchFamily="2" charset="0"/>
              </a:rPr>
              <a:t>:</a:t>
            </a:r>
            <a:r>
              <a:rPr lang="en-US" sz="2500" b="1" dirty="0">
                <a:latin typeface="Teen Light" pitchFamily="2" charset="0"/>
              </a:rPr>
              <a:t> </a:t>
            </a:r>
            <a:r>
              <a:rPr lang="en-US" sz="2500" dirty="0">
                <a:latin typeface="Teen Light" pitchFamily="2" charset="0"/>
              </a:rPr>
              <a:t>What is the speaker’s purpose? In what ways does the author convey this message? How is the speaker trying to spark a reaction in the audience? How is this document supposed to make you feel</a:t>
            </a:r>
            <a:r>
              <a:rPr lang="en-US" sz="2500" dirty="0" smtClean="0">
                <a:latin typeface="Teen Light" pitchFamily="2" charset="0"/>
              </a:rPr>
              <a:t>? The most common </a:t>
            </a:r>
            <a:r>
              <a:rPr lang="en-US" sz="2500" dirty="0" smtClean="0">
                <a:latin typeface="Segoe UI Light" panose="020B0502040204020203" pitchFamily="34" charset="0"/>
              </a:rPr>
              <a:t>“</a:t>
            </a:r>
            <a:r>
              <a:rPr lang="en-US" sz="2500" dirty="0" smtClean="0">
                <a:latin typeface="Teen Light" pitchFamily="2" charset="0"/>
              </a:rPr>
              <a:t>purposes</a:t>
            </a:r>
            <a:r>
              <a:rPr lang="en-US" sz="2500" dirty="0" smtClean="0">
                <a:latin typeface="Segoe UI Light" panose="020B0502040204020203" pitchFamily="34" charset="0"/>
              </a:rPr>
              <a:t>”</a:t>
            </a:r>
            <a:r>
              <a:rPr lang="en-US" sz="2500" dirty="0" smtClean="0">
                <a:latin typeface="Teen Light" pitchFamily="2" charset="0"/>
              </a:rPr>
              <a:t> of writing are: inform, entertain, persuade (persuasion for the purpose of agreement or action)</a:t>
            </a:r>
            <a:br>
              <a:rPr lang="en-US" sz="2500" dirty="0" smtClean="0">
                <a:latin typeface="Teen Light" pitchFamily="2" charset="0"/>
              </a:rPr>
            </a:br>
            <a:endParaRPr lang="en-US" sz="2500" dirty="0" smtClean="0">
              <a:latin typeface="Teen Light" pitchFamily="2" charset="0"/>
            </a:endParaRPr>
          </a:p>
          <a:p>
            <a:r>
              <a:rPr lang="en-US" sz="2500" b="1" u="sng" dirty="0">
                <a:solidFill>
                  <a:srgbClr val="FF0000"/>
                </a:solidFill>
                <a:latin typeface="Teen Light" pitchFamily="2" charset="0"/>
              </a:rPr>
              <a:t>S</a:t>
            </a:r>
            <a:r>
              <a:rPr lang="en-US" sz="2500" b="1" u="sng" dirty="0">
                <a:latin typeface="Teen Light" pitchFamily="2" charset="0"/>
              </a:rPr>
              <a:t>UBJECT: </a:t>
            </a:r>
            <a:r>
              <a:rPr lang="en-US" sz="2500" dirty="0">
                <a:latin typeface="Teen Light" pitchFamily="2" charset="0"/>
              </a:rPr>
              <a:t>What is the subject of the piece? How do you know this? How has </a:t>
            </a:r>
            <a:r>
              <a:rPr lang="en-US" sz="2500" dirty="0" smtClean="0">
                <a:latin typeface="Teen Light" pitchFamily="2" charset="0"/>
              </a:rPr>
              <a:t>the subject </a:t>
            </a:r>
            <a:r>
              <a:rPr lang="en-US" sz="2500" dirty="0">
                <a:latin typeface="Teen Light" pitchFamily="2" charset="0"/>
              </a:rPr>
              <a:t>been selected and presented by the author</a:t>
            </a:r>
            <a:r>
              <a:rPr lang="en-US" sz="2500" dirty="0" smtClean="0">
                <a:latin typeface="Teen Light" pitchFamily="2" charset="0"/>
              </a:rPr>
              <a:t>?</a:t>
            </a:r>
            <a:br>
              <a:rPr lang="en-US" sz="2500" dirty="0" smtClean="0">
                <a:latin typeface="Teen Light" pitchFamily="2" charset="0"/>
              </a:rPr>
            </a:br>
            <a:endParaRPr lang="en-US" sz="2500" dirty="0" smtClean="0">
              <a:latin typeface="Teen Light" pitchFamily="2" charset="0"/>
            </a:endParaRPr>
          </a:p>
          <a:p>
            <a:r>
              <a:rPr lang="en-US" sz="2500" b="1" u="sng" dirty="0">
                <a:solidFill>
                  <a:srgbClr val="FF0000"/>
                </a:solidFill>
                <a:latin typeface="Teen Light" pitchFamily="2" charset="0"/>
              </a:rPr>
              <a:t>Tone:</a:t>
            </a:r>
            <a:r>
              <a:rPr lang="en-US" sz="2500" dirty="0" smtClean="0">
                <a:latin typeface="Teen Light" pitchFamily="2" charset="0"/>
              </a:rPr>
              <a:t> </a:t>
            </a:r>
            <a:r>
              <a:rPr lang="en-US" sz="2500" dirty="0">
                <a:latin typeface="Teen Light" pitchFamily="2" charset="0"/>
              </a:rPr>
              <a:t>What is the author’s </a:t>
            </a:r>
            <a:r>
              <a:rPr lang="en-US" sz="2500" dirty="0" smtClean="0">
                <a:latin typeface="Teen Light" pitchFamily="2" charset="0"/>
              </a:rPr>
              <a:t>tone (general attitude toward the audience/topic)? </a:t>
            </a:r>
            <a:r>
              <a:rPr lang="en-US" sz="2500" dirty="0">
                <a:latin typeface="Teen Light" pitchFamily="2" charset="0"/>
              </a:rPr>
              <a:t>How is the author perceived by the </a:t>
            </a:r>
            <a:r>
              <a:rPr lang="en-US" sz="2500" dirty="0" smtClean="0">
                <a:latin typeface="Teen Light" pitchFamily="2" charset="0"/>
              </a:rPr>
              <a:t>audience? </a:t>
            </a:r>
            <a:endParaRPr lang="en-US" sz="2500" dirty="0"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wOTGeRwQq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667" y="1219200"/>
            <a:ext cx="8940799" cy="5029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500" b="1" dirty="0" smtClean="0">
                <a:ea typeface="+mn-ea"/>
              </a:rPr>
              <a:t>Persuasive Appeals</a:t>
            </a:r>
          </a:p>
        </p:txBody>
      </p:sp>
    </p:spTree>
    <p:extLst>
      <p:ext uri="{BB962C8B-B14F-4D97-AF65-F5344CB8AC3E}">
        <p14:creationId xmlns:p14="http://schemas.microsoft.com/office/powerpoint/2010/main" val="39810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500" dirty="0"/>
              <a:t>Rhetoric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7709" y="1752600"/>
            <a:ext cx="9144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he Great Escape" panose="02000503000000020003" pitchFamily="2" charset="0"/>
              </a:rPr>
              <a:t>What would you say if I told you that you already know what rhetoric is? </a:t>
            </a:r>
          </a:p>
          <a:p>
            <a:pPr algn="ctr"/>
            <a:endParaRPr lang="en-US" sz="3200" dirty="0">
              <a:latin typeface="The Great Escape" panose="02000503000000020003" pitchFamily="2" charset="0"/>
            </a:endParaRPr>
          </a:p>
          <a:p>
            <a:pPr algn="ctr"/>
            <a:r>
              <a:rPr lang="en-US" sz="3200" dirty="0">
                <a:latin typeface="The Great Escape" panose="02000503000000020003" pitchFamily="2" charset="0"/>
              </a:rPr>
              <a:t>You’re actually surrounded by it every day, you just don’t know that it’s called “rhetoric.”</a:t>
            </a:r>
          </a:p>
          <a:p>
            <a:pPr algn="ctr"/>
            <a:endParaRPr lang="en-US" sz="2800" b="1" u="sng" dirty="0" smtClean="0">
              <a:solidFill>
                <a:srgbClr val="663300"/>
              </a:solidFill>
              <a:latin typeface="Teen" pitchFamily="2" charset="0"/>
            </a:endParaRPr>
          </a:p>
          <a:p>
            <a:endParaRPr lang="en-US" sz="2500" u="sng" dirty="0" smtClean="0">
              <a:solidFill>
                <a:srgbClr val="C00000"/>
              </a:solidFill>
              <a:latin typeface="Teen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500" dirty="0"/>
              <a:t>Rhetoric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een Light" pitchFamily="2" charset="0"/>
              </a:rPr>
              <a:t>If anybody has EVER tried to persuade you, then you have experienced rhetoric!</a:t>
            </a:r>
            <a:endParaRPr lang="en-US" sz="2800" dirty="0">
              <a:solidFill>
                <a:srgbClr val="C00000"/>
              </a:solidFill>
              <a:latin typeface="Teen Light" pitchFamily="2" charset="0"/>
            </a:endParaRPr>
          </a:p>
          <a:p>
            <a:pPr algn="ctr"/>
            <a:r>
              <a:rPr lang="en-US" sz="2600" dirty="0" smtClean="0">
                <a:solidFill>
                  <a:srgbClr val="C00000"/>
                </a:solidFill>
                <a:latin typeface="Teen Light" pitchFamily="2" charset="0"/>
              </a:rPr>
              <a:t>“Come on! Come to the party with me this weekend! You know (insert </a:t>
            </a:r>
            <a:r>
              <a:rPr lang="en-US" sz="2600" dirty="0" err="1" smtClean="0">
                <a:solidFill>
                  <a:srgbClr val="C00000"/>
                </a:solidFill>
                <a:latin typeface="Teen Light" pitchFamily="2" charset="0"/>
              </a:rPr>
              <a:t>smokin</a:t>
            </a:r>
            <a:r>
              <a:rPr lang="en-US" sz="2600" dirty="0" smtClean="0">
                <a:solidFill>
                  <a:srgbClr val="C00000"/>
                </a:solidFill>
                <a:latin typeface="Teen Light" pitchFamily="2" charset="0"/>
              </a:rPr>
              <a:t>’ hot guy/girl’s name here) is going to be there! And I heard them ask whether you’re </a:t>
            </a:r>
            <a:r>
              <a:rPr lang="en-US" sz="2600" dirty="0" err="1" smtClean="0">
                <a:solidFill>
                  <a:srgbClr val="C00000"/>
                </a:solidFill>
                <a:latin typeface="Teen Light" pitchFamily="2" charset="0"/>
              </a:rPr>
              <a:t>gonna</a:t>
            </a:r>
            <a:r>
              <a:rPr lang="en-US" sz="2600" dirty="0" smtClean="0">
                <a:solidFill>
                  <a:srgbClr val="C00000"/>
                </a:solidFill>
                <a:latin typeface="Teen Light" pitchFamily="2" charset="0"/>
              </a:rPr>
              <a:t>’ be there too!”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Teen Light" pitchFamily="2" charset="0"/>
            </a:endParaRPr>
          </a:p>
          <a:p>
            <a:pPr algn="ctr"/>
            <a:r>
              <a:rPr lang="en-US" sz="2800" dirty="0" smtClean="0">
                <a:latin typeface="Teen Light" pitchFamily="2" charset="0"/>
              </a:rPr>
              <a:t>Even YOU’VE used rhetoric without knowing it!</a:t>
            </a:r>
          </a:p>
          <a:p>
            <a:pPr algn="ctr"/>
            <a:r>
              <a:rPr lang="en-US" sz="2600" dirty="0" smtClean="0">
                <a:solidFill>
                  <a:srgbClr val="C00000"/>
                </a:solidFill>
                <a:latin typeface="Teen Light" pitchFamily="2" charset="0"/>
              </a:rPr>
              <a:t>“Come on (insert legal guardian’s name here)! How are you ever going to learn to trust me if you don’t give me a chance to be trustworthy? If I break your trust this time, you never have to let me (insert crazy thing you’re trying to convince them to let you do here) again. EVER. I promise! Don’t you love me???”</a:t>
            </a:r>
          </a:p>
        </p:txBody>
      </p:sp>
    </p:spTree>
    <p:extLst>
      <p:ext uri="{BB962C8B-B14F-4D97-AF65-F5344CB8AC3E}">
        <p14:creationId xmlns:p14="http://schemas.microsoft.com/office/powerpoint/2010/main" val="30350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tility-b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3434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6500" dirty="0"/>
              <a:t>Rhetoric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57439"/>
            <a:ext cx="4876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>
                <a:latin typeface="Teen Light" pitchFamily="2" charset="0"/>
              </a:rPr>
              <a:t>RHETORIC</a:t>
            </a:r>
            <a:r>
              <a:rPr lang="en-US" sz="2500" dirty="0" smtClean="0">
                <a:latin typeface="Teen Light" pitchFamily="2" charset="0"/>
              </a:rPr>
              <a:t>  is the art of effective and persuasive communication.</a:t>
            </a:r>
          </a:p>
          <a:p>
            <a:pPr algn="ctr"/>
            <a:endParaRPr lang="en-US" sz="2500" dirty="0">
              <a:solidFill>
                <a:srgbClr val="C00000"/>
              </a:solidFill>
              <a:latin typeface="Teen Light" pitchFamily="2" charset="0"/>
            </a:endParaRPr>
          </a:p>
          <a:p>
            <a:pPr algn="ctr"/>
            <a:r>
              <a:rPr lang="en-US" sz="2500" dirty="0" smtClean="0">
                <a:latin typeface="Teen Light" pitchFamily="2" charset="0"/>
              </a:rPr>
              <a:t>There are a number of different tools you have in your </a:t>
            </a:r>
            <a:r>
              <a:rPr lang="en-US" sz="2500" dirty="0" smtClean="0">
                <a:latin typeface="Segoe UI Light" panose="020B0502040204020203" pitchFamily="34" charset="0"/>
              </a:rPr>
              <a:t>“</a:t>
            </a:r>
            <a:r>
              <a:rPr lang="en-US" sz="2500" dirty="0" smtClean="0">
                <a:latin typeface="Teen Light" pitchFamily="2" charset="0"/>
              </a:rPr>
              <a:t>tool belt</a:t>
            </a:r>
            <a:r>
              <a:rPr lang="en-US" sz="2500" dirty="0" smtClean="0">
                <a:latin typeface="Segoe UI Light" panose="020B0502040204020203" pitchFamily="34" charset="0"/>
              </a:rPr>
              <a:t>”</a:t>
            </a:r>
            <a:r>
              <a:rPr lang="en-US" sz="2500" dirty="0" smtClean="0">
                <a:latin typeface="Teen Light" pitchFamily="2" charset="0"/>
              </a:rPr>
              <a:t> that you can use to try and </a:t>
            </a:r>
            <a:r>
              <a:rPr lang="en-US" sz="2500" dirty="0" smtClean="0">
                <a:latin typeface="Segoe UI Light" panose="020B0502040204020203" pitchFamily="34" charset="0"/>
              </a:rPr>
              <a:t>“</a:t>
            </a:r>
            <a:r>
              <a:rPr lang="en-US" sz="2500" dirty="0" smtClean="0">
                <a:latin typeface="Teen Light" pitchFamily="2" charset="0"/>
              </a:rPr>
              <a:t>get</a:t>
            </a:r>
            <a:r>
              <a:rPr lang="en-US" sz="2500" dirty="0" smtClean="0">
                <a:latin typeface="Segoe UI Light" panose="020B0502040204020203" pitchFamily="34" charset="0"/>
              </a:rPr>
              <a:t>”</a:t>
            </a:r>
            <a:r>
              <a:rPr lang="en-US" sz="2500" dirty="0" smtClean="0">
                <a:latin typeface="Teen Light" pitchFamily="2" charset="0"/>
              </a:rPr>
              <a:t> your reader. You can also use these tools to break down an author’s work in order to see how </a:t>
            </a:r>
            <a:r>
              <a:rPr lang="en-US" sz="2500" i="1" dirty="0" smtClean="0">
                <a:latin typeface="Teen Light" pitchFamily="2" charset="0"/>
              </a:rPr>
              <a:t>they’re</a:t>
            </a:r>
            <a:r>
              <a:rPr lang="en-US" sz="2500" dirty="0" smtClean="0">
                <a:latin typeface="Teen Light" pitchFamily="2" charset="0"/>
              </a:rPr>
              <a:t> trying to persuade </a:t>
            </a:r>
            <a:r>
              <a:rPr lang="en-US" sz="2500" i="1" dirty="0" smtClean="0">
                <a:latin typeface="Teen Light" pitchFamily="2" charset="0"/>
              </a:rPr>
              <a:t>you</a:t>
            </a:r>
            <a:r>
              <a:rPr lang="en-US" sz="2500" dirty="0" smtClean="0">
                <a:latin typeface="Teen Light" pitchFamily="2" charset="0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153400" y="5943600"/>
            <a:ext cx="5334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0"/>
          </p:cNvCxnSpPr>
          <p:nvPr/>
        </p:nvCxnSpPr>
        <p:spPr>
          <a:xfrm flipV="1">
            <a:off x="4991100" y="5257800"/>
            <a:ext cx="72390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172200" y="5410200"/>
            <a:ext cx="9906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19600" y="6096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Rhetorical Devices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601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Persuasive Appeals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24800" y="6172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Logical Fallacies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87821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000" dirty="0" smtClean="0"/>
              <a:t>Word (part of speech)</a:t>
            </a:r>
          </a:p>
          <a:p>
            <a:r>
              <a:rPr lang="en-US" sz="5000" dirty="0" smtClean="0"/>
              <a:t>DD: Dictionary Definition</a:t>
            </a:r>
          </a:p>
          <a:p>
            <a:r>
              <a:rPr lang="en-US" sz="5000" dirty="0" smtClean="0"/>
              <a:t>MD: My Definition</a:t>
            </a:r>
            <a:endParaRPr lang="en-US" sz="5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smtClean="0"/>
              <a:t>VOCABULARY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53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/>
              <a:t>VOCABULARY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0" y="11430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Rhetoric:</a:t>
            </a:r>
            <a:endParaRPr lang="en-US" sz="3500" b="1" dirty="0">
              <a:latin typeface="+mj-lt"/>
            </a:endParaRPr>
          </a:p>
          <a:p>
            <a:pPr marL="292100" indent="-292100">
              <a:spcBef>
                <a:spcPct val="20000"/>
              </a:spcBef>
            </a:pPr>
            <a:r>
              <a:rPr lang="en-US" sz="3500" b="1" dirty="0">
                <a:latin typeface="Baveuse" pitchFamily="2" charset="0"/>
              </a:rPr>
              <a:t/>
            </a:r>
            <a:br>
              <a:rPr lang="en-US" sz="3500" b="1" dirty="0">
                <a:latin typeface="Baveuse" pitchFamily="2" charset="0"/>
              </a:rPr>
            </a:br>
            <a:endParaRPr lang="en-US" sz="3500" b="1" dirty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r>
              <a:rPr lang="en-US" sz="3500" b="1" dirty="0">
                <a:latin typeface="+mj-lt"/>
              </a:rPr>
              <a:t>Persuasive</a:t>
            </a:r>
          </a:p>
          <a:p>
            <a:pPr marL="292100" indent="-292100">
              <a:spcBef>
                <a:spcPct val="20000"/>
              </a:spcBef>
            </a:pPr>
            <a:r>
              <a:rPr lang="en-US" sz="3500" b="1" dirty="0">
                <a:latin typeface="+mj-lt"/>
              </a:rPr>
              <a:t>Appeals:</a:t>
            </a:r>
          </a:p>
          <a:p>
            <a:pPr marL="292100" indent="-292100">
              <a:spcBef>
                <a:spcPct val="20000"/>
              </a:spcBef>
            </a:pPr>
            <a:endParaRPr lang="en-US" sz="4000" b="1" u="sng" dirty="0">
              <a:solidFill>
                <a:srgbClr val="C80000"/>
              </a:solidFill>
              <a:latin typeface="Puritan Alternate" pitchFamily="2" charset="0"/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8196" name="Content Placeholder 5"/>
          <p:cNvSpPr>
            <a:spLocks/>
          </p:cNvSpPr>
          <p:nvPr/>
        </p:nvSpPr>
        <p:spPr bwMode="auto">
          <a:xfrm>
            <a:off x="3962400" y="16764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600" b="1">
              <a:solidFill>
                <a:srgbClr val="CC66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86200" y="1143000"/>
            <a:ext cx="4953000" cy="43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>
                <a:latin typeface="Teen Light" pitchFamily="2" charset="0"/>
              </a:rPr>
              <a:t>-the study and the art of using language effectively</a:t>
            </a:r>
            <a:endParaRPr lang="en-US" sz="2600" b="1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b="1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b="1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Teen Light" pitchFamily="2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sz="2600" dirty="0" smtClean="0">
                <a:latin typeface="Teen Light" pitchFamily="2" charset="0"/>
              </a:rPr>
              <a:t>consist of ethos (moral character), pathos (emotion), and logos (logic and reason); used to persuade the reader</a:t>
            </a:r>
          </a:p>
          <a:p>
            <a:pPr>
              <a:spcBef>
                <a:spcPct val="20000"/>
              </a:spcBef>
            </a:pPr>
            <a:endParaRPr lang="en-US" b="1" dirty="0"/>
          </a:p>
          <a:p>
            <a:pPr>
              <a:spcBef>
                <a:spcPct val="2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159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/>
              <a:t>VOCABULARY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0" y="10668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Logos</a:t>
            </a:r>
          </a:p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(logical </a:t>
            </a:r>
            <a:r>
              <a:rPr lang="en-US" sz="3500" b="1" dirty="0">
                <a:latin typeface="+mj-lt"/>
              </a:rPr>
              <a:t>appeal):</a:t>
            </a:r>
          </a:p>
          <a:p>
            <a:pPr marL="292100" indent="-292100">
              <a:spcBef>
                <a:spcPct val="20000"/>
              </a:spcBef>
            </a:pPr>
            <a:endParaRPr lang="en-US" sz="3500" b="1" dirty="0" smtClean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Ethos</a:t>
            </a:r>
          </a:p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(ethical </a:t>
            </a:r>
            <a:r>
              <a:rPr lang="en-US" sz="3500" b="1" dirty="0">
                <a:latin typeface="+mj-lt"/>
              </a:rPr>
              <a:t>appeal):</a:t>
            </a:r>
          </a:p>
          <a:p>
            <a:pPr marL="292100" indent="-292100">
              <a:spcBef>
                <a:spcPct val="20000"/>
              </a:spcBef>
            </a:pPr>
            <a:endParaRPr lang="en-US" sz="3500" b="1" dirty="0" smtClean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endParaRPr lang="en-US" sz="3500" b="1" dirty="0" smtClean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Pathos</a:t>
            </a:r>
          </a:p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(emotional appeal</a:t>
            </a:r>
            <a:r>
              <a:rPr lang="en-US" sz="3500" b="1" dirty="0">
                <a:latin typeface="+mj-lt"/>
              </a:rPr>
              <a:t>):</a:t>
            </a:r>
          </a:p>
          <a:p>
            <a:pPr marL="292100" indent="-292100">
              <a:spcBef>
                <a:spcPct val="20000"/>
              </a:spcBef>
            </a:pPr>
            <a:endParaRPr lang="en-US" sz="4000" b="1" u="sng" dirty="0">
              <a:solidFill>
                <a:srgbClr val="C80000"/>
              </a:solidFill>
              <a:latin typeface="Puritan Alternate" pitchFamily="2" charset="0"/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8196" name="Content Placeholder 5"/>
          <p:cNvSpPr>
            <a:spLocks/>
          </p:cNvSpPr>
          <p:nvPr/>
        </p:nvSpPr>
        <p:spPr bwMode="auto">
          <a:xfrm>
            <a:off x="3962400" y="16764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600" b="1">
              <a:solidFill>
                <a:srgbClr val="CC66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8200" y="1066800"/>
            <a:ext cx="4191000" cy="690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>
                <a:latin typeface="Teen Light" pitchFamily="2" charset="0"/>
              </a:rPr>
              <a:t>-an appeal to one’s reason or logic, largely through the use of facts, statistics, or sound arguments</a:t>
            </a:r>
            <a:endParaRPr lang="en-US" sz="2600" b="1" dirty="0" smtClean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sz="2600" b="1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2600" b="1" dirty="0" smtClean="0">
                <a:latin typeface="Teen Light" pitchFamily="2" charset="0"/>
              </a:rPr>
              <a:t>-</a:t>
            </a:r>
            <a:r>
              <a:rPr lang="en-US" sz="2600" dirty="0">
                <a:latin typeface="Teen Light" pitchFamily="2" charset="0"/>
              </a:rPr>
              <a:t>an </a:t>
            </a:r>
            <a:r>
              <a:rPr lang="en-US" sz="2600" dirty="0" smtClean="0">
                <a:latin typeface="Teen Light" pitchFamily="2" charset="0"/>
              </a:rPr>
              <a:t>appeal based on the authority, credibility, or character of the speaker (whether true or merely projected)</a:t>
            </a:r>
          </a:p>
          <a:p>
            <a:pPr>
              <a:spcBef>
                <a:spcPct val="20000"/>
              </a:spcBef>
            </a:pPr>
            <a:endParaRPr lang="en-US" sz="2600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2600" dirty="0" smtClean="0">
                <a:latin typeface="Teen Light" pitchFamily="2" charset="0"/>
              </a:rPr>
              <a:t>-an appeal to the reader’s emotion</a:t>
            </a:r>
          </a:p>
          <a:p>
            <a:pPr>
              <a:spcBef>
                <a:spcPct val="20000"/>
              </a:spcBef>
            </a:pPr>
            <a:endParaRPr lang="en-US" sz="2600" dirty="0">
              <a:latin typeface="Teen" pitchFamily="2" charset="0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Teen" pitchFamily="2" charset="0"/>
            </a:endParaRPr>
          </a:p>
          <a:p>
            <a:pPr>
              <a:spcBef>
                <a:spcPct val="2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175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/>
              <a:t>VOCABULARY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0" y="14478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</a:pPr>
            <a:r>
              <a:rPr lang="en-US" sz="3500" b="1" dirty="0">
                <a:latin typeface="+mj-lt"/>
              </a:rPr>
              <a:t>Tone:</a:t>
            </a:r>
          </a:p>
          <a:p>
            <a:pPr marL="292100" indent="-292100">
              <a:spcBef>
                <a:spcPct val="20000"/>
              </a:spcBef>
            </a:pPr>
            <a:endParaRPr lang="en-US" sz="3500" b="1" dirty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endParaRPr lang="en-US" sz="3500" b="1" dirty="0" smtClean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r>
              <a:rPr lang="en-US" sz="3500" b="1" dirty="0">
                <a:latin typeface="+mj-lt"/>
              </a:rPr>
              <a:t>Diction:</a:t>
            </a:r>
          </a:p>
          <a:p>
            <a:pPr marL="292100" indent="-292100">
              <a:spcBef>
                <a:spcPct val="20000"/>
              </a:spcBef>
            </a:pPr>
            <a:endParaRPr lang="en-US" sz="3500" b="1" dirty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endParaRPr lang="en-US" sz="3500" b="1" dirty="0" smtClean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r>
              <a:rPr lang="en-US" sz="3500" b="1" dirty="0">
                <a:latin typeface="+mj-lt"/>
              </a:rPr>
              <a:t>Charged Words:</a:t>
            </a:r>
          </a:p>
          <a:p>
            <a:pPr marL="292100" indent="-292100">
              <a:spcBef>
                <a:spcPct val="20000"/>
              </a:spcBef>
            </a:pPr>
            <a:endParaRPr lang="en-US" sz="4000" b="1" u="sng" dirty="0">
              <a:solidFill>
                <a:srgbClr val="C80000"/>
              </a:solidFill>
              <a:latin typeface="Puritan Alternate" pitchFamily="2" charset="0"/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8196" name="Content Placeholder 5"/>
          <p:cNvSpPr>
            <a:spLocks/>
          </p:cNvSpPr>
          <p:nvPr/>
        </p:nvSpPr>
        <p:spPr bwMode="auto">
          <a:xfrm>
            <a:off x="3962400" y="16764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600" b="1">
              <a:solidFill>
                <a:srgbClr val="CC66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86200" y="1295400"/>
            <a:ext cx="4953000" cy="545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>
                <a:latin typeface="Teen Light" pitchFamily="2" charset="0"/>
              </a:rPr>
              <a:t>-the </a:t>
            </a:r>
            <a:r>
              <a:rPr lang="en-US" sz="2600" b="1" i="1" u="sng" dirty="0" smtClean="0">
                <a:latin typeface="Teen Light" pitchFamily="2" charset="0"/>
              </a:rPr>
              <a:t>author’s </a:t>
            </a:r>
            <a:r>
              <a:rPr lang="en-US" sz="2600" b="1" i="1" dirty="0">
                <a:latin typeface="Teen Light" pitchFamily="2" charset="0"/>
              </a:rPr>
              <a:t> </a:t>
            </a:r>
            <a:r>
              <a:rPr lang="en-US" sz="2600" dirty="0" smtClean="0">
                <a:latin typeface="Teen Light" pitchFamily="2" charset="0"/>
              </a:rPr>
              <a:t>attitude towards the subject of the text</a:t>
            </a:r>
            <a:endParaRPr lang="en-US" sz="2600" b="1" dirty="0" smtClean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sz="2600" b="1" dirty="0" smtClean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sz="2600" b="1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2600" b="1" dirty="0" smtClean="0">
                <a:latin typeface="Teen Light" pitchFamily="2" charset="0"/>
              </a:rPr>
              <a:t>-</a:t>
            </a:r>
            <a:r>
              <a:rPr lang="en-US" sz="2600" dirty="0">
                <a:latin typeface="Teen Light" pitchFamily="2" charset="0"/>
              </a:rPr>
              <a:t>a</a:t>
            </a:r>
            <a:r>
              <a:rPr lang="en-US" sz="2600" dirty="0" smtClean="0">
                <a:latin typeface="Teen Light" pitchFamily="2" charset="0"/>
              </a:rPr>
              <a:t>n author’s choice of words used to convey a tone or effect</a:t>
            </a:r>
            <a:endParaRPr lang="en-US" sz="2600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sz="2600" dirty="0" smtClean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2600" dirty="0" smtClean="0">
                <a:latin typeface="Teen Light" pitchFamily="2" charset="0"/>
              </a:rPr>
              <a:t>-words with a very strong emotional effect/impact on the audience</a:t>
            </a:r>
            <a:endParaRPr lang="en-US" sz="2600" dirty="0"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91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/>
              <a:t>VOCABULARY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0" y="14478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</a:pPr>
            <a:r>
              <a:rPr lang="en-US" sz="3500" b="1" dirty="0" smtClean="0">
                <a:latin typeface="+mj-lt"/>
              </a:rPr>
              <a:t>Denotation:</a:t>
            </a:r>
          </a:p>
          <a:p>
            <a:pPr marL="292100" indent="-292100">
              <a:spcBef>
                <a:spcPct val="20000"/>
              </a:spcBef>
            </a:pPr>
            <a:endParaRPr lang="en-US" sz="3500" b="1" dirty="0">
              <a:latin typeface="+mj-lt"/>
            </a:endParaRPr>
          </a:p>
          <a:p>
            <a:pPr marL="292100" indent="-292100">
              <a:spcBef>
                <a:spcPct val="20000"/>
              </a:spcBef>
            </a:pPr>
            <a:endParaRPr lang="en-US" sz="3500" b="1" dirty="0" smtClean="0">
              <a:latin typeface="+mj-lt"/>
            </a:endParaRPr>
          </a:p>
          <a:p>
            <a:pPr marL="292100" indent="-292100">
              <a:spcBef>
                <a:spcPct val="20000"/>
              </a:spcBef>
            </a:pPr>
            <a:r>
              <a:rPr lang="en-US" sz="3200" b="1" dirty="0" smtClean="0">
                <a:latin typeface="+mj-lt"/>
              </a:rPr>
              <a:t>Connotation:</a:t>
            </a:r>
          </a:p>
          <a:p>
            <a:pPr marL="292100" indent="-292100">
              <a:spcBef>
                <a:spcPct val="20000"/>
              </a:spcBef>
            </a:pPr>
            <a:endParaRPr lang="en-US" sz="3500" b="1" dirty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endParaRPr lang="en-US" sz="3500" b="1" dirty="0" smtClean="0">
              <a:latin typeface="Baveuse" pitchFamily="2" charset="0"/>
            </a:endParaRPr>
          </a:p>
          <a:p>
            <a:pPr marL="292100" indent="-292100">
              <a:spcBef>
                <a:spcPct val="20000"/>
              </a:spcBef>
            </a:pPr>
            <a:endParaRPr lang="en-US" sz="4000" b="1" u="sng" dirty="0">
              <a:solidFill>
                <a:srgbClr val="C80000"/>
              </a:solidFill>
              <a:latin typeface="Puritan Alternate" pitchFamily="2" charset="0"/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80000"/>
              </a:solidFill>
            </a:endParaRPr>
          </a:p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8196" name="Content Placeholder 5"/>
          <p:cNvSpPr>
            <a:spLocks/>
          </p:cNvSpPr>
          <p:nvPr/>
        </p:nvSpPr>
        <p:spPr bwMode="auto">
          <a:xfrm>
            <a:off x="3962400" y="16764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20000"/>
              </a:spcBef>
              <a:buFontTx/>
              <a:buChar char="•"/>
            </a:pPr>
            <a:endParaRPr lang="en-US" sz="2600" b="1">
              <a:solidFill>
                <a:srgbClr val="CC66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86200" y="1415296"/>
            <a:ext cx="4953000" cy="43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dirty="0" smtClean="0">
                <a:latin typeface="Teen Light" pitchFamily="2" charset="0"/>
              </a:rPr>
              <a:t>-a word’s dictionary definition or meaning</a:t>
            </a:r>
          </a:p>
          <a:p>
            <a:pPr>
              <a:spcBef>
                <a:spcPct val="20000"/>
              </a:spcBef>
            </a:pPr>
            <a:endParaRPr lang="en-US" sz="2600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2600" dirty="0" smtClean="0">
                <a:latin typeface="Teen Light" pitchFamily="2" charset="0"/>
              </a:rPr>
              <a:t> </a:t>
            </a:r>
            <a:endParaRPr lang="en-US" sz="2600" b="1" dirty="0">
              <a:latin typeface="Teen Light" pitchFamily="2" charset="0"/>
            </a:endParaRPr>
          </a:p>
          <a:p>
            <a:pPr>
              <a:spcBef>
                <a:spcPct val="20000"/>
              </a:spcBef>
            </a:pPr>
            <a:r>
              <a:rPr lang="en-US" sz="2600" b="1" dirty="0" smtClean="0">
                <a:latin typeface="Teen Light" pitchFamily="2" charset="0"/>
              </a:rPr>
              <a:t>-</a:t>
            </a:r>
            <a:r>
              <a:rPr lang="en-US" sz="2600" dirty="0" smtClean="0">
                <a:latin typeface="Teen Light" pitchFamily="2" charset="0"/>
              </a:rPr>
              <a:t>a set of ideas or feelings associated with a word in addition to its explicit meaning; the emotion behind a word</a:t>
            </a:r>
            <a:endParaRPr lang="en-US" sz="2600" dirty="0">
              <a:latin typeface="Teen" pitchFamily="2" charset="0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Teen" pitchFamily="2" charset="0"/>
            </a:endParaRPr>
          </a:p>
          <a:p>
            <a:pPr>
              <a:spcBef>
                <a:spcPct val="2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23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p Hop">
      <a:majorFont>
        <a:latin typeface="Planet Benson Two"/>
        <a:ea typeface=""/>
        <a:cs typeface=""/>
      </a:majorFont>
      <a:minorFont>
        <a:latin typeface="Cutie Patooti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684</Words>
  <Application>Microsoft Office PowerPoint</Application>
  <PresentationFormat>On-screen Show (4:3)</PresentationFormat>
  <Paragraphs>121</Paragraphs>
  <Slides>14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ERWC The Globalization of Hip Hop</vt:lpstr>
      <vt:lpstr>Rhetoric</vt:lpstr>
      <vt:lpstr>Rhetoric</vt:lpstr>
      <vt:lpstr>Rhetoric</vt:lpstr>
      <vt:lpstr>PowerPoint Presentation</vt:lpstr>
      <vt:lpstr>VOCABULARY</vt:lpstr>
      <vt:lpstr>VOCABULARY</vt:lpstr>
      <vt:lpstr>VOCABULARY</vt:lpstr>
      <vt:lpstr>VOCABULARY</vt:lpstr>
      <vt:lpstr>Rhetorical Triangle</vt:lpstr>
      <vt:lpstr>S.O.A.P.S.tone</vt:lpstr>
      <vt:lpstr>PowerPoint Presentation</vt:lpstr>
      <vt:lpstr>PowerPoint Presentation</vt:lpstr>
      <vt:lpstr>PowerPoint Presentation</vt:lpstr>
    </vt:vector>
  </TitlesOfParts>
  <Company>Corona Norco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ERWC The Globalization of Hip Hop</dc:title>
  <dc:creator>Guadalupe Dargavel</dc:creator>
  <cp:lastModifiedBy>Guadalupe Dargavel</cp:lastModifiedBy>
  <cp:revision>17</cp:revision>
  <dcterms:created xsi:type="dcterms:W3CDTF">2014-10-28T14:30:48Z</dcterms:created>
  <dcterms:modified xsi:type="dcterms:W3CDTF">2014-11-04T22:51:55Z</dcterms:modified>
</cp:coreProperties>
</file>