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80" d="100"/>
          <a:sy n="180" d="100"/>
        </p:scale>
        <p:origin x="48" y="3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2ACFE09-D1FB-499F-AFE9-F38533F0CDF1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8C4CB8D-2420-4260-9766-4A737B3C4A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ACFE09-D1FB-499F-AFE9-F38533F0CDF1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4CB8D-2420-4260-9766-4A737B3C4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2ACFE09-D1FB-499F-AFE9-F38533F0CDF1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8C4CB8D-2420-4260-9766-4A737B3C4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ACFE09-D1FB-499F-AFE9-F38533F0CDF1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4CB8D-2420-4260-9766-4A737B3C4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2ACFE09-D1FB-499F-AFE9-F38533F0CDF1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8C4CB8D-2420-4260-9766-4A737B3C4A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ACFE09-D1FB-499F-AFE9-F38533F0CDF1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4CB8D-2420-4260-9766-4A737B3C4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ACFE09-D1FB-499F-AFE9-F38533F0CDF1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4CB8D-2420-4260-9766-4A737B3C4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ACFE09-D1FB-499F-AFE9-F38533F0CDF1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4CB8D-2420-4260-9766-4A737B3C4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2ACFE09-D1FB-499F-AFE9-F38533F0CDF1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4CB8D-2420-4260-9766-4A737B3C4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ACFE09-D1FB-499F-AFE9-F38533F0CDF1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4CB8D-2420-4260-9766-4A737B3C4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ACFE09-D1FB-499F-AFE9-F38533F0CDF1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4CB8D-2420-4260-9766-4A737B3C4A6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2ACFE09-D1FB-499F-AFE9-F38533F0CDF1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8C4CB8D-2420-4260-9766-4A737B3C4A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MLA CITATIONS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539864"/>
            <a:ext cx="6019800" cy="1101248"/>
          </a:xfrm>
        </p:spPr>
        <p:txBody>
          <a:bodyPr/>
          <a:lstStyle/>
          <a:p>
            <a:r>
              <a:rPr lang="en-US" dirty="0" smtClean="0"/>
              <a:t>Citing Sources in text and on Works Cited Page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Works Cited Page: Formatting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Open Microsoft Word</a:t>
            </a:r>
          </a:p>
          <a:p>
            <a:r>
              <a:rPr lang="en-US" dirty="0" smtClean="0"/>
              <a:t>Set margins for 1” on all sides</a:t>
            </a:r>
          </a:p>
          <a:p>
            <a:r>
              <a:rPr lang="en-US" dirty="0" smtClean="0"/>
              <a:t>Insert a header, justified to the right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 header should be your last name and page number of the essay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Header should be ½” from the top of the page</a:t>
            </a:r>
          </a:p>
          <a:p>
            <a:pPr lvl="2"/>
            <a:r>
              <a:rPr lang="en-US" dirty="0" smtClean="0"/>
              <a:t>It’s usually already set-up like that</a:t>
            </a:r>
          </a:p>
          <a:p>
            <a:pPr lvl="2"/>
            <a:r>
              <a:rPr lang="en-US" dirty="0" smtClean="0"/>
              <a:t>Go to “insert,” click “header,” click “page #” to the right and type in your last name, click “close header &amp; footer.”</a:t>
            </a:r>
          </a:p>
          <a:p>
            <a:r>
              <a:rPr lang="en-US" dirty="0" smtClean="0"/>
              <a:t>Set paragraph spacing to double or 2.0</a:t>
            </a:r>
          </a:p>
          <a:p>
            <a:pPr lvl="1"/>
            <a:r>
              <a:rPr lang="en-US" dirty="0" smtClean="0"/>
              <a:t>On “home,” go to “paragraph” section and select 2.0 from the line spacing</a:t>
            </a:r>
          </a:p>
          <a:p>
            <a:r>
              <a:rPr lang="en-US" dirty="0" smtClean="0"/>
              <a:t>Set the font to 12 pt, Times New Roman</a:t>
            </a:r>
          </a:p>
          <a:p>
            <a:r>
              <a:rPr lang="en-US" dirty="0" smtClean="0"/>
              <a:t>On the first line, justify to the center and type “Works Cited”</a:t>
            </a:r>
          </a:p>
          <a:p>
            <a:r>
              <a:rPr lang="en-US" dirty="0" smtClean="0"/>
              <a:t>Push enter once, justify to the left, and begin entering your sources alphabetically by author</a:t>
            </a:r>
          </a:p>
          <a:p>
            <a:pPr lvl="1"/>
            <a:r>
              <a:rPr lang="en-US" dirty="0" smtClean="0"/>
              <a:t>If there is no author, go by the title of the book/encyclopedia entry/website page</a:t>
            </a:r>
          </a:p>
          <a:p>
            <a:pPr lvl="1"/>
            <a:r>
              <a:rPr lang="en-US" dirty="0" smtClean="0"/>
              <a:t>If a source goes beyond one line, indent the second line by ½”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Citing 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 of the author</a:t>
            </a:r>
          </a:p>
          <a:p>
            <a:pPr marL="761238" lvl="1" indent="-514350">
              <a:buFont typeface="+mj-lt"/>
              <a:buAutoNum type="arabicPeriod"/>
            </a:pPr>
            <a:r>
              <a:rPr lang="en-US" dirty="0" smtClean="0"/>
              <a:t>Last name, first name </a:t>
            </a:r>
            <a:endParaRPr lang="en-US" dirty="0" smtClean="0"/>
          </a:p>
          <a:p>
            <a:pPr marL="761238" lvl="1" indent="-514350">
              <a:buFont typeface="+mj-lt"/>
              <a:buAutoNum type="arabicPeriod"/>
            </a:pPr>
            <a:r>
              <a:rPr lang="en-US" dirty="0" smtClean="0"/>
              <a:t>Period </a:t>
            </a:r>
            <a:r>
              <a:rPr lang="en-US" dirty="0" smtClean="0"/>
              <a:t>after the first name/middle </a:t>
            </a:r>
            <a:r>
              <a:rPr lang="en-US" dirty="0" smtClean="0"/>
              <a:t>initial</a:t>
            </a:r>
          </a:p>
          <a:p>
            <a:pPr marL="761238" lvl="1" indent="-514350">
              <a:buFont typeface="+mj-lt"/>
              <a:buAutoNum type="arabicPeriod"/>
            </a:pPr>
            <a:r>
              <a:rPr lang="en-US" dirty="0"/>
              <a:t>Dargavel, Pita I</a:t>
            </a:r>
            <a:r>
              <a:rPr lang="en-US" dirty="0" smtClean="0"/>
              <a:t>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Title of the work</a:t>
            </a:r>
          </a:p>
          <a:p>
            <a:pPr marL="761238" lvl="1" indent="-514350">
              <a:buFont typeface="+mj-lt"/>
              <a:buAutoNum type="arabicPeriod"/>
            </a:pPr>
            <a:r>
              <a:rPr lang="en-US" dirty="0" smtClean="0"/>
              <a:t>Italicize </a:t>
            </a:r>
            <a:r>
              <a:rPr lang="en-US" i="1" dirty="0" smtClean="0"/>
              <a:t>the title </a:t>
            </a:r>
            <a:r>
              <a:rPr lang="en-US" dirty="0" smtClean="0"/>
              <a:t>when typing it</a:t>
            </a:r>
          </a:p>
          <a:p>
            <a:pPr marL="761238" lvl="1" indent="-514350">
              <a:buFont typeface="+mj-lt"/>
              <a:buAutoNum type="arabicPeriod"/>
            </a:pPr>
            <a:r>
              <a:rPr lang="en-US" dirty="0" smtClean="0"/>
              <a:t>Period after the title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Edition Used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Numbers of the volumes used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City of Publication, followed by a colon “:”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 of Publisher, followed by a comma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Year Published, followed by a period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Medium of publication consulted, followed by a period</a:t>
            </a:r>
          </a:p>
          <a:p>
            <a:pPr marL="761238" lvl="1" indent="-514350">
              <a:buFont typeface="+mj-lt"/>
              <a:buAutoNum type="arabicPeriod"/>
            </a:pPr>
            <a:r>
              <a:rPr lang="en-US" dirty="0" smtClean="0"/>
              <a:t>Print.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lnSpc>
                <a:spcPct val="220000"/>
              </a:lnSpc>
              <a:buNone/>
            </a:pPr>
            <a:r>
              <a:rPr lang="en-US" dirty="0" err="1" smtClean="0"/>
              <a:t>Dargavel</a:t>
            </a:r>
            <a:r>
              <a:rPr lang="en-US" dirty="0" smtClean="0"/>
              <a:t>, Pita I. </a:t>
            </a:r>
            <a:r>
              <a:rPr lang="en-US" i="1" dirty="0" smtClean="0"/>
              <a:t>How to scare High School English Students on the First Day of School</a:t>
            </a:r>
            <a:r>
              <a:rPr lang="en-US" dirty="0" smtClean="0"/>
              <a:t>. Boston: Scholastic, Inc., 2011. Print.</a:t>
            </a:r>
          </a:p>
          <a:p>
            <a:pPr marL="761238" lvl="1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Citing Encyclopedia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 of the author (if signed)</a:t>
            </a:r>
          </a:p>
          <a:p>
            <a:pPr marL="761238" lvl="1" indent="-514350">
              <a:buFont typeface="+mj-lt"/>
              <a:buAutoNum type="arabicPeriod"/>
            </a:pPr>
            <a:r>
              <a:rPr lang="en-US" dirty="0" smtClean="0"/>
              <a:t>Last name, first name (</a:t>
            </a:r>
            <a:r>
              <a:rPr lang="en-US" dirty="0" err="1" smtClean="0"/>
              <a:t>Dargavel</a:t>
            </a:r>
            <a:r>
              <a:rPr lang="en-US" dirty="0" smtClean="0"/>
              <a:t>, Pita I.)</a:t>
            </a:r>
          </a:p>
          <a:p>
            <a:pPr marL="761238" lvl="1" indent="-514350">
              <a:buFont typeface="+mj-lt"/>
              <a:buAutoNum type="arabicPeriod"/>
            </a:pPr>
            <a:r>
              <a:rPr lang="en-US" dirty="0" smtClean="0"/>
              <a:t>Period after the first name/middle initial</a:t>
            </a:r>
          </a:p>
          <a:p>
            <a:pPr marL="761238" lvl="1" indent="-514350">
              <a:buFont typeface="+mj-lt"/>
              <a:buAutoNum type="arabicPeriod"/>
            </a:pPr>
            <a:r>
              <a:rPr lang="en-US" dirty="0" smtClean="0"/>
              <a:t>If unsigned, go right to title of entry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Title of the entry in quotation marks, followed by a period INSIDE the quotation marks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Title of the Encyclopedia, italicized, followed by a period.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Edition Used, followed by a period “15</a:t>
            </a:r>
            <a:r>
              <a:rPr lang="en-US" baseline="30000" dirty="0" smtClean="0"/>
              <a:t>th</a:t>
            </a:r>
            <a:r>
              <a:rPr lang="en-US" dirty="0" smtClean="0"/>
              <a:t> Ed.” or “15</a:t>
            </a:r>
            <a:r>
              <a:rPr lang="en-US" baseline="30000" dirty="0" smtClean="0"/>
              <a:t>th</a:t>
            </a:r>
            <a:r>
              <a:rPr lang="en-US" dirty="0" smtClean="0"/>
              <a:t> Edition.”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Numbers of the volumes used, followed by a period “Vol.4.” or “Volume 4.”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City of Publication, followed by a colon “:”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 of Publisher, followed by a comma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Year Published, followed by a period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Medium of publication consulted, followed by a period</a:t>
            </a:r>
          </a:p>
          <a:p>
            <a:pPr marL="761238" lvl="1" indent="-514350">
              <a:buFont typeface="+mj-lt"/>
              <a:buAutoNum type="arabicPeriod"/>
            </a:pPr>
            <a:r>
              <a:rPr lang="en-US" dirty="0" smtClean="0"/>
              <a:t>Print.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lnSpc>
                <a:spcPct val="220000"/>
              </a:lnSpc>
              <a:buNone/>
            </a:pPr>
            <a:r>
              <a:rPr lang="en-US" dirty="0" smtClean="0"/>
              <a:t>Dargavel, Pita I. “Platypus.” </a:t>
            </a:r>
            <a:r>
              <a:rPr lang="en-US" i="1" dirty="0" smtClean="0"/>
              <a:t>Encyclopedia of the Weird and Awesome</a:t>
            </a:r>
            <a:r>
              <a:rPr lang="en-US" dirty="0" smtClean="0"/>
              <a:t>. 15</a:t>
            </a:r>
            <a:r>
              <a:rPr lang="en-US" baseline="30000" dirty="0" smtClean="0"/>
              <a:t>th</a:t>
            </a:r>
            <a:r>
              <a:rPr lang="en-US" dirty="0" smtClean="0"/>
              <a:t> Ed. Vol. 4. Boston: Publishing House, Inc., 2011. Print.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Citing 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700" dirty="0" smtClean="0"/>
              <a:t>Name of the author (if applicable), followed by a period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700" dirty="0" smtClean="0"/>
              <a:t>Title of the webpage, followed by a period</a:t>
            </a:r>
          </a:p>
          <a:p>
            <a:pPr marL="761238" lvl="1" indent="-514350">
              <a:buFont typeface="+mj-lt"/>
              <a:buAutoNum type="arabicPeriod"/>
            </a:pPr>
            <a:r>
              <a:rPr lang="en-US" sz="3700" dirty="0" smtClean="0"/>
              <a:t>Italicize the title of the webpage if it is an independent site</a:t>
            </a:r>
          </a:p>
          <a:p>
            <a:pPr marL="761238" lvl="1" indent="-514350">
              <a:buFont typeface="+mj-lt"/>
              <a:buAutoNum type="arabicPeriod"/>
            </a:pPr>
            <a:r>
              <a:rPr lang="en-US" sz="3700" dirty="0" smtClean="0"/>
              <a:t>Use quotes if the webpage is part of larger site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700" dirty="0" smtClean="0"/>
              <a:t>Title of the “</a:t>
            </a:r>
            <a:r>
              <a:rPr lang="en-US" sz="3700" dirty="0" err="1" smtClean="0"/>
              <a:t>mothership</a:t>
            </a:r>
            <a:r>
              <a:rPr lang="en-US" sz="3700" dirty="0" smtClean="0"/>
              <a:t>” website, followed by a period</a:t>
            </a:r>
          </a:p>
          <a:p>
            <a:pPr marL="761238" lvl="1" indent="-514350">
              <a:buFont typeface="+mj-lt"/>
              <a:buAutoNum type="arabicPeriod"/>
            </a:pPr>
            <a:r>
              <a:rPr lang="en-US" sz="3700" dirty="0" smtClean="0"/>
              <a:t>If the title of the webpage is italicized, then don’t do anything to the font for this one</a:t>
            </a:r>
          </a:p>
          <a:p>
            <a:pPr marL="761238" lvl="1" indent="-514350">
              <a:buFont typeface="+mj-lt"/>
              <a:buAutoNum type="arabicPeriod"/>
            </a:pPr>
            <a:r>
              <a:rPr lang="en-US" sz="3700" dirty="0" smtClean="0"/>
              <a:t>If the title of the webpage is in quotes, italicize the title of the </a:t>
            </a:r>
            <a:r>
              <a:rPr lang="en-US" sz="3700" dirty="0" err="1" smtClean="0"/>
              <a:t>mothership</a:t>
            </a:r>
            <a:r>
              <a:rPr lang="en-US" sz="3700" dirty="0" smtClean="0"/>
              <a:t> website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700" dirty="0" smtClean="0"/>
              <a:t>Date of publication (day, month, year), followed by a period.</a:t>
            </a:r>
          </a:p>
          <a:p>
            <a:pPr marL="761238" lvl="1" indent="-514350">
              <a:buFont typeface="+mj-lt"/>
              <a:buAutoNum type="arabicPeriod"/>
            </a:pPr>
            <a:r>
              <a:rPr lang="en-US" sz="3700" dirty="0" smtClean="0"/>
              <a:t>26 Oct. 2011 or 26 October 2011.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700" dirty="0" smtClean="0"/>
              <a:t>Medium of Publication, followed by a period</a:t>
            </a:r>
          </a:p>
          <a:p>
            <a:pPr marL="761238" lvl="1" indent="-514350">
              <a:buFont typeface="+mj-lt"/>
              <a:buAutoNum type="arabicPeriod"/>
            </a:pPr>
            <a:r>
              <a:rPr lang="en-US" sz="3700" dirty="0" smtClean="0"/>
              <a:t>Web.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700" dirty="0" smtClean="0"/>
              <a:t>Date of Access, same format, followed by a period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700" dirty="0" smtClean="0"/>
              <a:t>URL of website inserted in angle brackets, followed by a period</a:t>
            </a:r>
          </a:p>
          <a:p>
            <a:pPr marL="761238" lvl="1" indent="-514350">
              <a:buFont typeface="+mj-lt"/>
              <a:buAutoNum type="arabicPeriod"/>
            </a:pPr>
            <a:r>
              <a:rPr lang="en-US" sz="3700" dirty="0" smtClean="0"/>
              <a:t>&lt;URL&gt;.</a:t>
            </a:r>
          </a:p>
          <a:p>
            <a:pPr marL="761238" lvl="1" indent="-514350">
              <a:buFont typeface="+mj-lt"/>
              <a:buAutoNum type="arabicPeriod"/>
            </a:pPr>
            <a:r>
              <a:rPr lang="en-US" sz="3700" dirty="0" smtClean="0"/>
              <a:t>If it goes onto more than one line when you type in the URL on your Works Cited page, split the citation only after a double or single dash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lnSpc>
                <a:spcPct val="220000"/>
              </a:lnSpc>
              <a:buNone/>
            </a:pPr>
            <a:r>
              <a:rPr lang="en-US" dirty="0" err="1" smtClean="0"/>
              <a:t>Dargavel</a:t>
            </a:r>
            <a:r>
              <a:rPr lang="en-US" dirty="0" smtClean="0"/>
              <a:t>, Pita I. “How to teach good and learn good too.” </a:t>
            </a:r>
            <a:r>
              <a:rPr lang="en-US" i="1" dirty="0" smtClean="0"/>
              <a:t>Grammar Mistakes of High School English Classes</a:t>
            </a:r>
            <a:r>
              <a:rPr lang="en-US" dirty="0" smtClean="0"/>
              <a:t>. 26 Oct. 2007. Web. 26 Oct. 2011. &lt;http://www.grammar.org/mistakes/teachingandlearning&gt;.</a:t>
            </a:r>
          </a:p>
          <a:p>
            <a:pPr marL="514350" indent="-514350">
              <a:lnSpc>
                <a:spcPct val="220000"/>
              </a:lnSpc>
              <a:buNone/>
            </a:pPr>
            <a:endParaRPr lang="en-US" i="1" dirty="0" smtClean="0"/>
          </a:p>
          <a:p>
            <a:pPr marL="514350" indent="-514350">
              <a:lnSpc>
                <a:spcPct val="220000"/>
              </a:lnSpc>
              <a:buNone/>
            </a:pPr>
            <a:r>
              <a:rPr lang="en-US" i="1" dirty="0" smtClean="0"/>
              <a:t>Grammar Mistakes Students Make. </a:t>
            </a:r>
            <a:r>
              <a:rPr lang="en-US" dirty="0" smtClean="0"/>
              <a:t>Grammar.org. 26 Oct. 2007. Web. 26 Oct. 2011. &lt;http://www.grammar.org&gt;.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In-Text 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When citing a book within your essay, follow this format:</a:t>
            </a:r>
          </a:p>
          <a:p>
            <a:pPr lvl="1"/>
            <a:r>
              <a:rPr lang="en-US" dirty="0" smtClean="0"/>
              <a:t>If the author’s name is mentioned in the sentence before or after inserting the quote, use only the page number inserted in </a:t>
            </a:r>
            <a:r>
              <a:rPr lang="en-US" dirty="0" err="1" smtClean="0"/>
              <a:t>parenthes</a:t>
            </a:r>
            <a:endParaRPr lang="en-US" dirty="0" smtClean="0"/>
          </a:p>
          <a:p>
            <a:pPr lvl="2"/>
            <a:r>
              <a:rPr lang="en-US" dirty="0" err="1" smtClean="0"/>
              <a:t>Dargavel</a:t>
            </a:r>
            <a:r>
              <a:rPr lang="en-US" dirty="0" smtClean="0"/>
              <a:t> discussed this thoroughly when she stated: “Students will make all kinds of grammatical mistakes…IF you let them.” (64)</a:t>
            </a:r>
          </a:p>
          <a:p>
            <a:pPr lvl="2"/>
            <a:r>
              <a:rPr lang="en-US" dirty="0" smtClean="0"/>
              <a:t>“Students will make all kinds of grammatical mistakes…IF you let them.” </a:t>
            </a:r>
            <a:r>
              <a:rPr lang="en-US" dirty="0" err="1" smtClean="0"/>
              <a:t>Dargavel</a:t>
            </a:r>
            <a:r>
              <a:rPr lang="en-US" dirty="0" smtClean="0"/>
              <a:t> could not be more clear about the importance of grammar in the classroom with her statement. (64)</a:t>
            </a:r>
          </a:p>
          <a:p>
            <a:pPr lvl="1"/>
            <a:r>
              <a:rPr lang="en-US" dirty="0" smtClean="0"/>
              <a:t>If the author’s name is not mentioned in the sentence, follow the quote or paraphrasing with the author’s last name and page # in parentheses</a:t>
            </a:r>
          </a:p>
          <a:p>
            <a:pPr lvl="2"/>
            <a:r>
              <a:rPr lang="en-US" dirty="0" smtClean="0"/>
              <a:t>Grammatical mistakes occur only when a teacher is too lazy to correct the students. “Students will make all kinds of grammatical mistakes…IF you let them.” (</a:t>
            </a:r>
            <a:r>
              <a:rPr lang="en-US" dirty="0" err="1" smtClean="0"/>
              <a:t>Dargavel</a:t>
            </a:r>
            <a:r>
              <a:rPr lang="en-US" dirty="0" smtClean="0"/>
              <a:t> 64)</a:t>
            </a:r>
          </a:p>
          <a:p>
            <a:pPr lvl="2"/>
            <a:r>
              <a:rPr lang="en-US" dirty="0" smtClean="0"/>
              <a:t>There are some who believe that the only reason students make grammatical mistakes is because their teachers allow them to and fail to correct them. (</a:t>
            </a:r>
            <a:r>
              <a:rPr lang="en-US" dirty="0" err="1" smtClean="0"/>
              <a:t>Dargavel</a:t>
            </a:r>
            <a:r>
              <a:rPr lang="en-US" dirty="0" smtClean="0"/>
              <a:t> 64-65)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In-Text 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citing an encyclopedia within your essay, follow this format:</a:t>
            </a:r>
          </a:p>
          <a:p>
            <a:pPr lvl="1"/>
            <a:r>
              <a:rPr lang="en-US" dirty="0" smtClean="0"/>
              <a:t>Title of entry in quotation marks, followed by page #</a:t>
            </a:r>
          </a:p>
          <a:p>
            <a:pPr lvl="1"/>
            <a:r>
              <a:rPr lang="en-US" dirty="0" smtClean="0"/>
              <a:t>In parentheses</a:t>
            </a:r>
          </a:p>
          <a:p>
            <a:pPr lvl="2"/>
            <a:r>
              <a:rPr lang="en-US" dirty="0" smtClean="0"/>
              <a:t>(“Platypus” 72)</a:t>
            </a:r>
          </a:p>
          <a:p>
            <a:r>
              <a:rPr lang="en-US" dirty="0" smtClean="0"/>
              <a:t>When citing a website within your essay, follow this format:</a:t>
            </a:r>
          </a:p>
          <a:p>
            <a:pPr lvl="1"/>
            <a:r>
              <a:rPr lang="en-US" dirty="0" smtClean="0"/>
              <a:t>Title of webpage and page # if applicable</a:t>
            </a:r>
          </a:p>
          <a:p>
            <a:pPr lvl="1"/>
            <a:r>
              <a:rPr lang="en-US" dirty="0" smtClean="0"/>
              <a:t>In parentheses</a:t>
            </a:r>
          </a:p>
          <a:p>
            <a:pPr lvl="2"/>
            <a:r>
              <a:rPr lang="en-US" dirty="0" smtClean="0"/>
              <a:t>(grammar.org)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534</TotalTime>
  <Words>950</Words>
  <Application>Microsoft Office PowerPoint</Application>
  <PresentationFormat>On-screen Show (4:3)</PresentationFormat>
  <Paragraphs>87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MLA CITATIONS</vt:lpstr>
      <vt:lpstr>Works Cited Page: Formatting</vt:lpstr>
      <vt:lpstr>Citing Books</vt:lpstr>
      <vt:lpstr>Citing Encyclopedia</vt:lpstr>
      <vt:lpstr>Citing Websites</vt:lpstr>
      <vt:lpstr>In-Text Citations</vt:lpstr>
      <vt:lpstr>In-Text Citations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MLA CITATIONS</dc:title>
  <dc:creator>Pita</dc:creator>
  <cp:lastModifiedBy>Guadalupe Dargavel</cp:lastModifiedBy>
  <cp:revision>10</cp:revision>
  <dcterms:created xsi:type="dcterms:W3CDTF">2011-10-26T17:32:02Z</dcterms:created>
  <dcterms:modified xsi:type="dcterms:W3CDTF">2014-12-05T22:54:58Z</dcterms:modified>
</cp:coreProperties>
</file>