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58" r:id="rId5"/>
    <p:sldId id="259" r:id="rId6"/>
    <p:sldId id="260" r:id="rId7"/>
    <p:sldId id="268" r:id="rId8"/>
    <p:sldId id="261" r:id="rId9"/>
    <p:sldId id="262" r:id="rId10"/>
    <p:sldId id="263" r:id="rId11"/>
    <p:sldId id="264" r:id="rId12"/>
    <p:sldId id="265" r:id="rId13"/>
    <p:sldId id="266"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308203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51786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28672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94195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26246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399097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68297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79395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8044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03036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DC3F-2D09-4A9A-8446-C35A89798BC4}" type="datetimeFigureOut">
              <a:rPr lang="en-US" smtClean="0"/>
              <a:t>8/19/2014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11791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2DC3F-2D09-4A9A-8446-C35A89798BC4}" type="datetimeFigureOut">
              <a:rPr lang="en-US" smtClean="0"/>
              <a:t>8/19/2014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3ACED-A95E-426D-BE2E-F424E5ED5A05}" type="slidenum">
              <a:rPr lang="en-US" smtClean="0"/>
              <a:t>‹#›</a:t>
            </a:fld>
            <a:endParaRPr lang="en-US" dirty="0"/>
          </a:p>
        </p:txBody>
      </p:sp>
    </p:spTree>
    <p:extLst>
      <p:ext uri="{BB962C8B-B14F-4D97-AF65-F5344CB8AC3E}">
        <p14:creationId xmlns:p14="http://schemas.microsoft.com/office/powerpoint/2010/main" val="160356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oC4So6jfefQ"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docid=IXjMnZI-FhtowM&amp;tbnid=O2C3vE-hYD-iQM:&amp;ved=0CAUQjRw&amp;url=http://natalieplaton.com/promoting-academics-through-physical-activity/&amp;ei=Nhr9UpCsNJXfoATVpoLICw&amp;bvm=bv.61190604,d.cGU&amp;psig=AFQjCNHunEyYt_K3AbifNfCvIs1zwzf5bg&amp;ust=1392405361790827"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Autofit/>
          </a:bodyPr>
          <a:lstStyle/>
          <a:p>
            <a:r>
              <a:rPr lang="en-US" sz="7500" dirty="0" smtClean="0">
                <a:latin typeface="Another Typewriter" pitchFamily="1" charset="0"/>
              </a:rPr>
              <a:t>The Importance of </a:t>
            </a:r>
            <a:r>
              <a:rPr lang="en-US" sz="7500" dirty="0" smtClean="0">
                <a:latin typeface="Another Typewriter" pitchFamily="1" charset="0"/>
              </a:rPr>
              <a:t>Speling</a:t>
            </a:r>
            <a:endParaRPr lang="en-US" sz="7500" dirty="0">
              <a:latin typeface="Another Typewriter" pitchFamily="1" charset="0"/>
            </a:endParaRPr>
          </a:p>
        </p:txBody>
      </p:sp>
      <p:sp>
        <p:nvSpPr>
          <p:cNvPr id="3" name="Subtitle 2"/>
          <p:cNvSpPr>
            <a:spLocks noGrp="1"/>
          </p:cNvSpPr>
          <p:nvPr>
            <p:ph type="subTitle" idx="1"/>
          </p:nvPr>
        </p:nvSpPr>
        <p:spPr/>
        <p:txBody>
          <a:bodyPr/>
          <a:lstStyle/>
          <a:p>
            <a:r>
              <a:rPr lang="en-US" b="1" dirty="0" smtClean="0">
                <a:solidFill>
                  <a:schemeClr val="tx1"/>
                </a:solidFill>
                <a:latin typeface="Pupcat" pitchFamily="2" charset="0"/>
                <a:ea typeface="SimHei" panose="02010609060101010101" pitchFamily="49" charset="-122"/>
              </a:rPr>
              <a:t>Corona-Norco Unified </a:t>
            </a:r>
          </a:p>
          <a:p>
            <a:r>
              <a:rPr lang="en-US" b="1" dirty="0">
                <a:solidFill>
                  <a:schemeClr val="tx1"/>
                </a:solidFill>
                <a:latin typeface="Pupcat" pitchFamily="2" charset="0"/>
                <a:ea typeface="SimHei" panose="02010609060101010101" pitchFamily="49" charset="-122"/>
              </a:rPr>
              <a:t>9</a:t>
            </a:r>
            <a:r>
              <a:rPr lang="en-US" b="1" baseline="30000" dirty="0" smtClean="0">
                <a:solidFill>
                  <a:schemeClr val="tx1"/>
                </a:solidFill>
                <a:latin typeface="Pupcat" pitchFamily="2" charset="0"/>
                <a:ea typeface="SimHei" panose="02010609060101010101" pitchFamily="49" charset="-122"/>
              </a:rPr>
              <a:t>th</a:t>
            </a:r>
            <a:r>
              <a:rPr lang="en-US" b="1" dirty="0" smtClean="0">
                <a:solidFill>
                  <a:schemeClr val="tx1"/>
                </a:solidFill>
                <a:latin typeface="Pupcat" pitchFamily="2" charset="0"/>
                <a:ea typeface="SimHei" panose="02010609060101010101" pitchFamily="49" charset="-122"/>
              </a:rPr>
              <a:t> Grade Performance Task</a:t>
            </a:r>
          </a:p>
          <a:p>
            <a:r>
              <a:rPr lang="en-US" b="1" dirty="0" smtClean="0">
                <a:solidFill>
                  <a:schemeClr val="tx1"/>
                </a:solidFill>
                <a:latin typeface="Pupcat" pitchFamily="2" charset="0"/>
                <a:ea typeface="SimHei" panose="02010609060101010101" pitchFamily="49" charset="-122"/>
              </a:rPr>
              <a:t>Semester One</a:t>
            </a:r>
            <a:endParaRPr lang="en-US" b="1" dirty="0">
              <a:solidFill>
                <a:schemeClr val="tx1"/>
              </a:solidFill>
              <a:latin typeface="Pupcat" pitchFamily="2" charset="0"/>
              <a:ea typeface="SimHei" panose="02010609060101010101" pitchFamily="49" charset="-122"/>
            </a:endParaRPr>
          </a:p>
        </p:txBody>
      </p:sp>
    </p:spTree>
    <p:extLst>
      <p:ext uri="{BB962C8B-B14F-4D97-AF65-F5344CB8AC3E}">
        <p14:creationId xmlns:p14="http://schemas.microsoft.com/office/powerpoint/2010/main" val="44396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439" y="1052623"/>
            <a:ext cx="8189728" cy="4154984"/>
          </a:xfrm>
          <a:prstGeom prst="rect">
            <a:avLst/>
          </a:prstGeom>
          <a:noFill/>
        </p:spPr>
        <p:txBody>
          <a:bodyPr wrap="square" rtlCol="0">
            <a:spAutoFit/>
          </a:bodyPr>
          <a:lstStyle/>
          <a:p>
            <a:pPr algn="ctr"/>
            <a:r>
              <a:rPr lang="en-US" sz="8800" dirty="0" smtClean="0"/>
              <a:t>Spelling is not important when texting.</a:t>
            </a:r>
            <a:endParaRPr lang="en-US" sz="8800" dirty="0"/>
          </a:p>
        </p:txBody>
      </p:sp>
    </p:spTree>
    <p:extLst>
      <p:ext uri="{BB962C8B-B14F-4D97-AF65-F5344CB8AC3E}">
        <p14:creationId xmlns:p14="http://schemas.microsoft.com/office/powerpoint/2010/main" val="14273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439" y="1052623"/>
            <a:ext cx="8189728" cy="4154984"/>
          </a:xfrm>
          <a:prstGeom prst="rect">
            <a:avLst/>
          </a:prstGeom>
          <a:noFill/>
        </p:spPr>
        <p:txBody>
          <a:bodyPr wrap="square" rtlCol="0">
            <a:spAutoFit/>
          </a:bodyPr>
          <a:lstStyle/>
          <a:p>
            <a:pPr algn="ctr"/>
            <a:r>
              <a:rPr lang="en-US" sz="8800" dirty="0" smtClean="0"/>
              <a:t>Spelling is important when sending emails to a teacher.</a:t>
            </a:r>
            <a:endParaRPr lang="en-US" sz="8800" dirty="0"/>
          </a:p>
        </p:txBody>
      </p:sp>
    </p:spTree>
    <p:extLst>
      <p:ext uri="{BB962C8B-B14F-4D97-AF65-F5344CB8AC3E}">
        <p14:creationId xmlns:p14="http://schemas.microsoft.com/office/powerpoint/2010/main" val="215448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439" y="1052623"/>
            <a:ext cx="8189728" cy="4154984"/>
          </a:xfrm>
          <a:prstGeom prst="rect">
            <a:avLst/>
          </a:prstGeom>
          <a:noFill/>
        </p:spPr>
        <p:txBody>
          <a:bodyPr wrap="square" rtlCol="0">
            <a:spAutoFit/>
          </a:bodyPr>
          <a:lstStyle/>
          <a:p>
            <a:pPr algn="ctr"/>
            <a:r>
              <a:rPr lang="en-US" sz="8800" dirty="0" smtClean="0"/>
              <a:t>We should do away with spelling rules altogether. </a:t>
            </a:r>
            <a:endParaRPr lang="en-US" sz="8800" dirty="0"/>
          </a:p>
        </p:txBody>
      </p:sp>
    </p:spTree>
    <p:extLst>
      <p:ext uri="{BB962C8B-B14F-4D97-AF65-F5344CB8AC3E}">
        <p14:creationId xmlns:p14="http://schemas.microsoft.com/office/powerpoint/2010/main" val="186682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439" y="1052623"/>
            <a:ext cx="8189728" cy="5509200"/>
          </a:xfrm>
          <a:prstGeom prst="rect">
            <a:avLst/>
          </a:prstGeom>
          <a:noFill/>
        </p:spPr>
        <p:txBody>
          <a:bodyPr wrap="square" rtlCol="0">
            <a:spAutoFit/>
          </a:bodyPr>
          <a:lstStyle/>
          <a:p>
            <a:pPr algn="ctr"/>
            <a:r>
              <a:rPr lang="en-US" sz="8800" dirty="0" smtClean="0"/>
              <a:t>I would hire someone who had spelling errors on his/her resume. </a:t>
            </a:r>
            <a:endParaRPr lang="en-US" sz="8800" dirty="0"/>
          </a:p>
        </p:txBody>
      </p:sp>
    </p:spTree>
    <p:extLst>
      <p:ext uri="{BB962C8B-B14F-4D97-AF65-F5344CB8AC3E}">
        <p14:creationId xmlns:p14="http://schemas.microsoft.com/office/powerpoint/2010/main" val="50920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Autofit/>
          </a:bodyPr>
          <a:lstStyle/>
          <a:p>
            <a:pPr marL="0" indent="0" algn="ctr">
              <a:buNone/>
            </a:pPr>
            <a:r>
              <a:rPr lang="en-US" sz="3300" dirty="0" smtClean="0"/>
              <a:t>The following slide has the vocabulary words for the readings. Please write down the words and then find the definitions and parts of speech. Set it up according to the following format:</a:t>
            </a:r>
          </a:p>
          <a:p>
            <a:pPr marL="971550" lvl="1" indent="-514350">
              <a:buFont typeface="+mj-lt"/>
              <a:buAutoNum type="arabicPeriod"/>
            </a:pPr>
            <a:r>
              <a:rPr lang="en-US" sz="3300" dirty="0" smtClean="0"/>
              <a:t>Word (part of speech)</a:t>
            </a:r>
          </a:p>
          <a:p>
            <a:pPr marL="971550" lvl="1" indent="-514350">
              <a:buNone/>
            </a:pPr>
            <a:r>
              <a:rPr lang="en-US" sz="3300" dirty="0" smtClean="0"/>
              <a:t>	Dictionary definition(s)</a:t>
            </a:r>
          </a:p>
          <a:p>
            <a:pPr marL="971550" lvl="1" indent="-514350">
              <a:buNone/>
            </a:pPr>
            <a:r>
              <a:rPr lang="en-US" sz="3300" dirty="0" smtClean="0"/>
              <a:t>	</a:t>
            </a:r>
            <a:r>
              <a:rPr lang="en-US" sz="3300" i="1" dirty="0" smtClean="0"/>
              <a:t>Definition in your own words</a:t>
            </a:r>
          </a:p>
          <a:p>
            <a:pPr marL="971550" lvl="1" indent="-514350">
              <a:buFont typeface="+mj-lt"/>
              <a:buAutoNum type="arabicPeriod" startAt="2"/>
            </a:pPr>
            <a:r>
              <a:rPr lang="en-US" sz="3300" dirty="0" smtClean="0"/>
              <a:t>Teacher (noun)</a:t>
            </a:r>
          </a:p>
          <a:p>
            <a:pPr marL="971550" lvl="1" indent="-514350">
              <a:buNone/>
            </a:pPr>
            <a:r>
              <a:rPr lang="en-US" sz="3300" dirty="0" smtClean="0"/>
              <a:t>	DD: One whose occupation is to instruct</a:t>
            </a:r>
          </a:p>
          <a:p>
            <a:pPr marL="971550" lvl="1" indent="-514350">
              <a:buNone/>
            </a:pPr>
            <a:r>
              <a:rPr lang="en-US" sz="3300" dirty="0" smtClean="0"/>
              <a:t>	MD: Someone who instructs others</a:t>
            </a:r>
          </a:p>
          <a:p>
            <a:pPr marL="0" indent="0">
              <a:buNone/>
            </a:pPr>
            <a:endParaRPr lang="en-US" sz="3000" b="1" dirty="0"/>
          </a:p>
        </p:txBody>
      </p:sp>
      <p:sp>
        <p:nvSpPr>
          <p:cNvPr id="5" name="Title 1"/>
          <p:cNvSpPr>
            <a:spLocks noGrp="1"/>
          </p:cNvSpPr>
          <p:nvPr>
            <p:ph type="title"/>
          </p:nvPr>
        </p:nvSpPr>
        <p:spPr>
          <a:xfrm>
            <a:off x="0" y="1"/>
            <a:ext cx="9144000" cy="1143000"/>
          </a:xfrm>
        </p:spPr>
        <p:txBody>
          <a:bodyPr>
            <a:noAutofit/>
          </a:bodyPr>
          <a:lstStyle/>
          <a:p>
            <a:pPr algn="ctr"/>
            <a:r>
              <a:rPr lang="en-US" sz="7000" b="0" dirty="0" smtClean="0"/>
              <a:t>VOCABULARY</a:t>
            </a:r>
            <a:r>
              <a:rPr lang="en-US" sz="7000" dirty="0" smtClean="0"/>
              <a:t>	</a:t>
            </a:r>
            <a:endParaRPr lang="en-US" sz="7000" dirty="0"/>
          </a:p>
        </p:txBody>
      </p:sp>
    </p:spTree>
    <p:extLst>
      <p:ext uri="{BB962C8B-B14F-4D97-AF65-F5344CB8AC3E}">
        <p14:creationId xmlns:p14="http://schemas.microsoft.com/office/powerpoint/2010/main" val="2109361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000" cap="all" dirty="0" smtClean="0"/>
              <a:t>Vocabulary</a:t>
            </a:r>
            <a:endParaRPr lang="en-US" sz="7000" cap="all" dirty="0"/>
          </a:p>
        </p:txBody>
      </p:sp>
      <p:sp>
        <p:nvSpPr>
          <p:cNvPr id="3" name="Text Placeholder 2"/>
          <p:cNvSpPr>
            <a:spLocks noGrp="1"/>
          </p:cNvSpPr>
          <p:nvPr>
            <p:ph type="body" idx="1"/>
          </p:nvPr>
        </p:nvSpPr>
        <p:spPr>
          <a:xfrm>
            <a:off x="0" y="1066800"/>
            <a:ext cx="4040188" cy="639762"/>
          </a:xfrm>
        </p:spPr>
        <p:txBody>
          <a:bodyPr>
            <a:normAutofit/>
          </a:bodyPr>
          <a:lstStyle/>
          <a:p>
            <a:r>
              <a:rPr lang="en-US" sz="3000" dirty="0" smtClean="0"/>
              <a:t>Anne Trubeck’s article</a:t>
            </a:r>
            <a:endParaRPr lang="en-US" sz="3000" dirty="0"/>
          </a:p>
        </p:txBody>
      </p:sp>
      <p:sp>
        <p:nvSpPr>
          <p:cNvPr id="4" name="Content Placeholder 3"/>
          <p:cNvSpPr>
            <a:spLocks noGrp="1"/>
          </p:cNvSpPr>
          <p:nvPr>
            <p:ph sz="half" idx="2"/>
          </p:nvPr>
        </p:nvSpPr>
        <p:spPr>
          <a:xfrm>
            <a:off x="0" y="1752600"/>
            <a:ext cx="9144000" cy="5105400"/>
          </a:xfrm>
        </p:spPr>
        <p:txBody>
          <a:bodyPr>
            <a:normAutofit/>
          </a:bodyPr>
          <a:lstStyle/>
          <a:p>
            <a:pPr marL="457200" indent="-457200">
              <a:buFont typeface="+mj-lt"/>
              <a:buAutoNum type="arabicPeriod"/>
            </a:pPr>
            <a:r>
              <a:rPr lang="en-US" sz="2600" dirty="0" smtClean="0"/>
              <a:t>Innocuous: </a:t>
            </a:r>
            <a:r>
              <a:rPr lang="en-US" sz="2600" dirty="0"/>
              <a:t> not likely to bother or offend </a:t>
            </a:r>
            <a:r>
              <a:rPr lang="en-US" sz="2600" dirty="0" smtClean="0"/>
              <a:t>anyone; causing </a:t>
            </a:r>
            <a:r>
              <a:rPr lang="en-US" sz="2600" dirty="0"/>
              <a:t>no </a:t>
            </a:r>
            <a:r>
              <a:rPr lang="en-US" sz="2600" dirty="0" smtClean="0"/>
              <a:t>injury</a:t>
            </a:r>
            <a:endParaRPr lang="en-US" sz="2600" dirty="0" smtClean="0"/>
          </a:p>
          <a:p>
            <a:pPr marL="457200" indent="-457200">
              <a:buFont typeface="+mj-lt"/>
              <a:buAutoNum type="arabicPeriod"/>
            </a:pPr>
            <a:r>
              <a:rPr lang="en-US" sz="2600" dirty="0" smtClean="0"/>
              <a:t>Anatomical: of or relating to bodily structure</a:t>
            </a:r>
            <a:endParaRPr lang="en-US" sz="2600" dirty="0" smtClean="0"/>
          </a:p>
          <a:p>
            <a:pPr marL="457200" indent="-457200">
              <a:buFont typeface="+mj-lt"/>
              <a:buAutoNum type="arabicPeriod"/>
            </a:pPr>
            <a:r>
              <a:rPr lang="en-US" sz="2600" dirty="0" smtClean="0"/>
              <a:t>Collate: to </a:t>
            </a:r>
            <a:r>
              <a:rPr lang="en-US" sz="2600" dirty="0"/>
              <a:t>collect and combine </a:t>
            </a:r>
            <a:r>
              <a:rPr lang="en-US" sz="2600" dirty="0" smtClean="0"/>
              <a:t>in </a:t>
            </a:r>
            <a:r>
              <a:rPr lang="en-US" sz="2600" dirty="0"/>
              <a:t>proper </a:t>
            </a:r>
            <a:r>
              <a:rPr lang="en-US" sz="2600" dirty="0" smtClean="0"/>
              <a:t>order</a:t>
            </a:r>
            <a:endParaRPr lang="en-US" sz="2600" dirty="0" smtClean="0"/>
          </a:p>
          <a:p>
            <a:pPr marL="457200" indent="-457200">
              <a:buFont typeface="+mj-lt"/>
              <a:buAutoNum type="arabicPeriod"/>
            </a:pPr>
            <a:r>
              <a:rPr lang="en-US" sz="2600" dirty="0" smtClean="0"/>
              <a:t>Obtuse: </a:t>
            </a:r>
            <a:r>
              <a:rPr lang="en-US" sz="2600" dirty="0"/>
              <a:t>annoyingly insensitive or slow to understand</a:t>
            </a:r>
            <a:endParaRPr lang="en-US" sz="2600" dirty="0" smtClean="0"/>
          </a:p>
          <a:p>
            <a:pPr marL="457200" indent="-457200">
              <a:buFont typeface="+mj-lt"/>
              <a:buAutoNum type="arabicPeriod"/>
            </a:pPr>
            <a:r>
              <a:rPr lang="en-US" sz="2600" dirty="0" smtClean="0"/>
              <a:t>Decipher: to </a:t>
            </a:r>
            <a:r>
              <a:rPr lang="en-US" sz="2600" dirty="0" smtClean="0"/>
              <a:t>convert into </a:t>
            </a:r>
            <a:r>
              <a:rPr lang="en-US" sz="2600" dirty="0"/>
              <a:t>normal </a:t>
            </a:r>
            <a:r>
              <a:rPr lang="en-US" sz="2600" dirty="0" smtClean="0"/>
              <a:t>language; </a:t>
            </a:r>
            <a:r>
              <a:rPr lang="en-US" sz="2600" dirty="0"/>
              <a:t>succeed in </a:t>
            </a:r>
            <a:r>
              <a:rPr lang="en-US" sz="2600" dirty="0" smtClean="0"/>
              <a:t>understanding/interpreting (something</a:t>
            </a:r>
            <a:r>
              <a:rPr lang="en-US" sz="2600" dirty="0"/>
              <a:t>)</a:t>
            </a:r>
            <a:endParaRPr lang="en-US" sz="2600" dirty="0" smtClean="0"/>
          </a:p>
          <a:p>
            <a:pPr marL="457200" indent="-457200">
              <a:buFont typeface="+mj-lt"/>
              <a:buAutoNum type="arabicPeriod"/>
            </a:pPr>
            <a:r>
              <a:rPr lang="en-US" sz="2600" dirty="0" smtClean="0"/>
              <a:t>Non </a:t>
            </a:r>
            <a:r>
              <a:rPr lang="en-US" sz="2600" dirty="0" smtClean="0"/>
              <a:t>sequitur: </a:t>
            </a:r>
            <a:r>
              <a:rPr lang="en-US" sz="2600" dirty="0"/>
              <a:t>a conclusion or statement that does not logically follow from the previous argument or statement</a:t>
            </a:r>
            <a:endParaRPr lang="en-US" sz="2600" dirty="0" smtClean="0"/>
          </a:p>
          <a:p>
            <a:pPr marL="457200" indent="-457200">
              <a:buFont typeface="+mj-lt"/>
              <a:buAutoNum type="arabicPeriod"/>
            </a:pPr>
            <a:r>
              <a:rPr lang="en-US" sz="2600" dirty="0" smtClean="0"/>
              <a:t>Arbitrary: </a:t>
            </a:r>
            <a:r>
              <a:rPr lang="en-US" sz="2600" dirty="0"/>
              <a:t>based on random choice or personal whim, rather than any reason or </a:t>
            </a:r>
            <a:r>
              <a:rPr lang="en-US" sz="2600" dirty="0" smtClean="0"/>
              <a:t>system</a:t>
            </a:r>
            <a:endParaRPr lang="en-US" sz="2600" dirty="0" smtClean="0"/>
          </a:p>
        </p:txBody>
      </p:sp>
    </p:spTree>
    <p:extLst>
      <p:ext uri="{BB962C8B-B14F-4D97-AF65-F5344CB8AC3E}">
        <p14:creationId xmlns:p14="http://schemas.microsoft.com/office/powerpoint/2010/main" val="3259962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000" cap="all" dirty="0" smtClean="0"/>
              <a:t>Vocabulary</a:t>
            </a:r>
            <a:endParaRPr lang="en-US" sz="7000" cap="all" dirty="0"/>
          </a:p>
        </p:txBody>
      </p:sp>
      <p:sp>
        <p:nvSpPr>
          <p:cNvPr id="3" name="Text Placeholder 2"/>
          <p:cNvSpPr>
            <a:spLocks noGrp="1"/>
          </p:cNvSpPr>
          <p:nvPr>
            <p:ph type="body" idx="1"/>
          </p:nvPr>
        </p:nvSpPr>
        <p:spPr>
          <a:xfrm>
            <a:off x="0" y="1066800"/>
            <a:ext cx="4040188" cy="639762"/>
          </a:xfrm>
        </p:spPr>
        <p:txBody>
          <a:bodyPr>
            <a:normAutofit/>
          </a:bodyPr>
          <a:lstStyle/>
          <a:p>
            <a:r>
              <a:rPr lang="en-US" sz="3000" dirty="0" smtClean="0"/>
              <a:t>Anne Trubeck’s article</a:t>
            </a:r>
            <a:endParaRPr lang="en-US" sz="3000" dirty="0"/>
          </a:p>
        </p:txBody>
      </p:sp>
      <p:sp>
        <p:nvSpPr>
          <p:cNvPr id="4" name="Content Placeholder 3"/>
          <p:cNvSpPr>
            <a:spLocks noGrp="1"/>
          </p:cNvSpPr>
          <p:nvPr>
            <p:ph sz="half" idx="2"/>
          </p:nvPr>
        </p:nvSpPr>
        <p:spPr>
          <a:xfrm>
            <a:off x="0" y="1752600"/>
            <a:ext cx="9144000" cy="5105400"/>
          </a:xfrm>
        </p:spPr>
        <p:txBody>
          <a:bodyPr>
            <a:normAutofit lnSpcReduction="10000"/>
          </a:bodyPr>
          <a:lstStyle/>
          <a:p>
            <a:pPr marL="514350" indent="-514350">
              <a:buFont typeface="+mj-lt"/>
              <a:buAutoNum type="arabicPeriod" startAt="8"/>
            </a:pPr>
            <a:r>
              <a:rPr lang="en-US" sz="2600" dirty="0"/>
              <a:t>Contrivance: a device, especially in literary or artistic composition, that gives a sense of artificiality</a:t>
            </a:r>
          </a:p>
          <a:p>
            <a:pPr marL="457200" indent="-457200">
              <a:buFont typeface="+mj-lt"/>
              <a:buAutoNum type="arabicPeriod" startAt="8"/>
            </a:pPr>
            <a:r>
              <a:rPr lang="en-US" sz="2600" dirty="0" smtClean="0"/>
              <a:t>Scriptorium</a:t>
            </a:r>
            <a:r>
              <a:rPr lang="en-US" sz="2600" dirty="0"/>
              <a:t>: a room set apart for writing, especially one in a monastery where manuscripts were copied</a:t>
            </a:r>
          </a:p>
          <a:p>
            <a:pPr marL="457200" indent="-457200">
              <a:buFont typeface="+mj-lt"/>
              <a:buAutoNum type="arabicPeriod" startAt="8"/>
            </a:pPr>
            <a:r>
              <a:rPr lang="en-US" sz="2600" dirty="0"/>
              <a:t>Typesetter: a person who typesets text</a:t>
            </a:r>
          </a:p>
          <a:p>
            <a:pPr marL="457200" indent="-457200">
              <a:buFont typeface="+mj-lt"/>
              <a:buAutoNum type="arabicPeriod" startAt="8"/>
            </a:pPr>
            <a:r>
              <a:rPr lang="en-US" sz="2600" dirty="0"/>
              <a:t>Advocate: publicly recommend or support</a:t>
            </a:r>
          </a:p>
          <a:p>
            <a:pPr marL="457200" indent="-457200">
              <a:buFont typeface="+mj-lt"/>
              <a:buAutoNum type="arabicPeriod" startAt="8"/>
            </a:pPr>
            <a:r>
              <a:rPr lang="en-US" sz="2600" dirty="0"/>
              <a:t>Treatise: a written work dealing formally and systematically with a subject</a:t>
            </a:r>
          </a:p>
          <a:p>
            <a:pPr marL="457200" indent="-457200">
              <a:buFont typeface="+mj-lt"/>
              <a:buAutoNum type="arabicPeriod" startAt="8"/>
            </a:pPr>
            <a:r>
              <a:rPr lang="en-US" sz="2600" dirty="0"/>
              <a:t>Static: lacking in movement, action, or change, especially in a way viewed as undesirable or uninteresting</a:t>
            </a:r>
          </a:p>
          <a:p>
            <a:pPr marL="457200" indent="-457200">
              <a:buFont typeface="+mj-lt"/>
              <a:buAutoNum type="arabicPeriod" startAt="8"/>
            </a:pPr>
            <a:r>
              <a:rPr lang="en-US" sz="2600" dirty="0"/>
              <a:t>Degenerate: decline or deteriorate physically, mentally, or morally</a:t>
            </a:r>
          </a:p>
          <a:p>
            <a:pPr marL="457200" indent="-457200">
              <a:buFont typeface="+mj-lt"/>
              <a:buAutoNum type="arabicPeriod" startAt="8"/>
            </a:pPr>
            <a:r>
              <a:rPr lang="en-US" sz="2600" dirty="0"/>
              <a:t>Inertia: a tendency to do nothing or to remain unchanged</a:t>
            </a:r>
          </a:p>
          <a:p>
            <a:pPr marL="457200" indent="-457200">
              <a:buFont typeface="+mj-lt"/>
              <a:buAutoNum type="arabicPeriod" startAt="8"/>
            </a:pPr>
            <a:endParaRPr lang="en-US" dirty="0"/>
          </a:p>
        </p:txBody>
      </p:sp>
    </p:spTree>
    <p:extLst>
      <p:ext uri="{BB962C8B-B14F-4D97-AF65-F5344CB8AC3E}">
        <p14:creationId xmlns:p14="http://schemas.microsoft.com/office/powerpoint/2010/main" val="1275968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000" cap="all" dirty="0" smtClean="0"/>
              <a:t>Vocabulary</a:t>
            </a:r>
            <a:endParaRPr lang="en-US" sz="7000" cap="all" dirty="0"/>
          </a:p>
        </p:txBody>
      </p:sp>
      <p:sp>
        <p:nvSpPr>
          <p:cNvPr id="5" name="Text Placeholder 4"/>
          <p:cNvSpPr>
            <a:spLocks noGrp="1"/>
          </p:cNvSpPr>
          <p:nvPr>
            <p:ph type="body" sz="quarter" idx="3"/>
          </p:nvPr>
        </p:nvSpPr>
        <p:spPr>
          <a:xfrm>
            <a:off x="0" y="1066800"/>
            <a:ext cx="4041775" cy="639762"/>
          </a:xfrm>
        </p:spPr>
        <p:txBody>
          <a:bodyPr>
            <a:normAutofit/>
          </a:bodyPr>
          <a:lstStyle/>
          <a:p>
            <a:r>
              <a:rPr lang="en-US" sz="3000" dirty="0" smtClean="0"/>
              <a:t>Lee Simmons’ Article</a:t>
            </a:r>
            <a:endParaRPr lang="en-US" sz="3000" dirty="0"/>
          </a:p>
        </p:txBody>
      </p:sp>
      <p:sp>
        <p:nvSpPr>
          <p:cNvPr id="6" name="Content Placeholder 5"/>
          <p:cNvSpPr>
            <a:spLocks noGrp="1"/>
          </p:cNvSpPr>
          <p:nvPr>
            <p:ph sz="quarter" idx="4"/>
          </p:nvPr>
        </p:nvSpPr>
        <p:spPr>
          <a:xfrm>
            <a:off x="0" y="1752600"/>
            <a:ext cx="8842375" cy="5105400"/>
          </a:xfrm>
        </p:spPr>
        <p:txBody>
          <a:bodyPr>
            <a:normAutofit/>
          </a:bodyPr>
          <a:lstStyle/>
          <a:p>
            <a:pPr marL="457200" indent="-457200">
              <a:buFont typeface="+mj-lt"/>
              <a:buAutoNum type="arabicPeriod"/>
            </a:pPr>
            <a:r>
              <a:rPr lang="en-US" sz="2600" dirty="0" smtClean="0"/>
              <a:t>Orthography: </a:t>
            </a:r>
            <a:r>
              <a:rPr lang="en-US" sz="2600" dirty="0"/>
              <a:t>the conventional spelling system of a language</a:t>
            </a:r>
            <a:endParaRPr lang="en-US" sz="2600" dirty="0"/>
          </a:p>
          <a:p>
            <a:pPr marL="457200" indent="-457200">
              <a:buFont typeface="+mj-lt"/>
              <a:buAutoNum type="arabicPeriod"/>
            </a:pPr>
            <a:r>
              <a:rPr lang="en-US" sz="2600" dirty="0" smtClean="0"/>
              <a:t>Paradox: </a:t>
            </a:r>
            <a:r>
              <a:rPr lang="en-US" sz="2600" dirty="0"/>
              <a:t>a seemingly absurd or self-contradictory statement or proposition that when investigated or explained may prove to be well founded or true</a:t>
            </a:r>
            <a:endParaRPr lang="en-US" sz="2600" dirty="0"/>
          </a:p>
          <a:p>
            <a:pPr marL="457200" indent="-457200">
              <a:buFont typeface="+mj-lt"/>
              <a:buAutoNum type="arabicPeriod"/>
            </a:pPr>
            <a:r>
              <a:rPr lang="en-US" sz="2600" dirty="0" smtClean="0"/>
              <a:t>Abolition: </a:t>
            </a:r>
            <a:r>
              <a:rPr lang="en-US" sz="2600" dirty="0"/>
              <a:t>the action or an act of abolishing a system, practice, or institution</a:t>
            </a:r>
            <a:endParaRPr lang="en-US" sz="2600" dirty="0"/>
          </a:p>
          <a:p>
            <a:pPr marL="457200" indent="-457200">
              <a:buFont typeface="+mj-lt"/>
              <a:buAutoNum type="arabicPeriod"/>
            </a:pPr>
            <a:r>
              <a:rPr lang="en-US" sz="2600" dirty="0" smtClean="0"/>
              <a:t>Affectation: </a:t>
            </a:r>
            <a:r>
              <a:rPr lang="en-US" sz="2600" dirty="0"/>
              <a:t>behavior, speech, or writing that is artificial and designed to impress</a:t>
            </a:r>
            <a:endParaRPr lang="en-US" sz="2600" dirty="0"/>
          </a:p>
          <a:p>
            <a:pPr marL="457200" indent="-457200">
              <a:buFont typeface="+mj-lt"/>
              <a:buAutoNum type="arabicPeriod"/>
            </a:pPr>
            <a:r>
              <a:rPr lang="en-US" sz="2600" dirty="0" smtClean="0"/>
              <a:t>Argot: </a:t>
            </a:r>
            <a:r>
              <a:rPr lang="en-US" sz="2600" dirty="0"/>
              <a:t>the jargon or slang of a particular group or class</a:t>
            </a:r>
            <a:endParaRPr lang="en-US" sz="2600" dirty="0"/>
          </a:p>
          <a:p>
            <a:pPr marL="457200" indent="-457200">
              <a:buFont typeface="+mj-lt"/>
              <a:buAutoNum type="arabicPeriod"/>
            </a:pPr>
            <a:r>
              <a:rPr lang="en-US" sz="2600" dirty="0" smtClean="0"/>
              <a:t>Subculture: </a:t>
            </a:r>
            <a:r>
              <a:rPr lang="en-US" sz="2600" dirty="0"/>
              <a:t>a cultural group within a larger culture, often having beliefs or interests at variance with those of the larger </a:t>
            </a:r>
            <a:r>
              <a:rPr lang="en-US" sz="2600" dirty="0" smtClean="0"/>
              <a:t>culture</a:t>
            </a:r>
            <a:endParaRPr lang="en-US" sz="2600" dirty="0"/>
          </a:p>
        </p:txBody>
      </p:sp>
    </p:spTree>
    <p:extLst>
      <p:ext uri="{BB962C8B-B14F-4D97-AF65-F5344CB8AC3E}">
        <p14:creationId xmlns:p14="http://schemas.microsoft.com/office/powerpoint/2010/main" val="3766231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7000" cap="all" dirty="0" smtClean="0"/>
              <a:t>Vocabulary</a:t>
            </a:r>
            <a:endParaRPr lang="en-US" sz="7000" cap="all" dirty="0"/>
          </a:p>
        </p:txBody>
      </p:sp>
      <p:sp>
        <p:nvSpPr>
          <p:cNvPr id="5" name="Text Placeholder 4"/>
          <p:cNvSpPr>
            <a:spLocks noGrp="1"/>
          </p:cNvSpPr>
          <p:nvPr>
            <p:ph type="body" sz="quarter" idx="3"/>
          </p:nvPr>
        </p:nvSpPr>
        <p:spPr>
          <a:xfrm>
            <a:off x="0" y="1066800"/>
            <a:ext cx="4041775" cy="639762"/>
          </a:xfrm>
        </p:spPr>
        <p:txBody>
          <a:bodyPr>
            <a:normAutofit/>
          </a:bodyPr>
          <a:lstStyle/>
          <a:p>
            <a:r>
              <a:rPr lang="en-US" sz="3000" dirty="0" smtClean="0"/>
              <a:t>Lee Simmons’ Article</a:t>
            </a:r>
            <a:endParaRPr lang="en-US" sz="3000" dirty="0"/>
          </a:p>
        </p:txBody>
      </p:sp>
      <p:sp>
        <p:nvSpPr>
          <p:cNvPr id="6" name="Content Placeholder 5"/>
          <p:cNvSpPr>
            <a:spLocks noGrp="1"/>
          </p:cNvSpPr>
          <p:nvPr>
            <p:ph sz="quarter" idx="4"/>
          </p:nvPr>
        </p:nvSpPr>
        <p:spPr>
          <a:xfrm>
            <a:off x="0" y="1752600"/>
            <a:ext cx="8842375" cy="5105400"/>
          </a:xfrm>
        </p:spPr>
        <p:txBody>
          <a:bodyPr>
            <a:normAutofit lnSpcReduction="10000"/>
          </a:bodyPr>
          <a:lstStyle/>
          <a:p>
            <a:pPr marL="457200" indent="-457200">
              <a:buFont typeface="+mj-lt"/>
              <a:buAutoNum type="arabicPeriod"/>
            </a:pPr>
            <a:r>
              <a:rPr lang="en-US" sz="2600" dirty="0" smtClean="0"/>
              <a:t>Laissez-faire: </a:t>
            </a:r>
            <a:r>
              <a:rPr lang="en-US" sz="2600" dirty="0"/>
              <a:t>a policy or attitude of letting things take their own course, without interfering</a:t>
            </a:r>
            <a:endParaRPr lang="en-US" sz="2600" dirty="0"/>
          </a:p>
          <a:p>
            <a:pPr marL="457200" indent="-457200">
              <a:buFont typeface="+mj-lt"/>
              <a:buAutoNum type="arabicPeriod"/>
            </a:pPr>
            <a:r>
              <a:rPr lang="en-US" sz="2600" dirty="0" smtClean="0"/>
              <a:t>Dogma: </a:t>
            </a:r>
            <a:r>
              <a:rPr lang="en-US" sz="2600" dirty="0"/>
              <a:t>a principle or set of principles laid down by an authority as incontrovertibly true</a:t>
            </a:r>
            <a:endParaRPr lang="en-US" sz="2600" dirty="0"/>
          </a:p>
          <a:p>
            <a:pPr marL="457200" indent="-457200">
              <a:buFont typeface="+mj-lt"/>
              <a:buAutoNum type="arabicPeriod"/>
            </a:pPr>
            <a:r>
              <a:rPr lang="en-US" sz="2600" dirty="0" smtClean="0"/>
              <a:t>Exhort: </a:t>
            </a:r>
            <a:r>
              <a:rPr lang="en-US" sz="2600" dirty="0"/>
              <a:t>strongly encourage or urge (someone) to do something</a:t>
            </a:r>
            <a:endParaRPr lang="en-US" sz="2600" dirty="0"/>
          </a:p>
          <a:p>
            <a:pPr marL="457200" indent="-457200">
              <a:buFont typeface="+mj-lt"/>
              <a:buAutoNum type="arabicPeriod"/>
            </a:pPr>
            <a:r>
              <a:rPr lang="en-US" sz="2600" dirty="0" smtClean="0"/>
              <a:t>Phonetic: </a:t>
            </a:r>
            <a:r>
              <a:rPr lang="en-US" sz="2600" dirty="0"/>
              <a:t>of or relating to speech sounds</a:t>
            </a:r>
            <a:endParaRPr lang="en-US" sz="2600" dirty="0"/>
          </a:p>
          <a:p>
            <a:pPr marL="457200" indent="-457200">
              <a:buFont typeface="+mj-lt"/>
              <a:buAutoNum type="arabicPeriod"/>
            </a:pPr>
            <a:r>
              <a:rPr lang="en-US" sz="2600" dirty="0" smtClean="0"/>
              <a:t>Dialect: </a:t>
            </a:r>
            <a:r>
              <a:rPr lang="en-US" sz="2600" dirty="0"/>
              <a:t>a particular form of a language that is peculiar to a specific region or social group</a:t>
            </a:r>
            <a:endParaRPr lang="en-US" sz="2600" dirty="0"/>
          </a:p>
          <a:p>
            <a:pPr marL="457200" indent="-457200">
              <a:buFont typeface="+mj-lt"/>
              <a:buAutoNum type="arabicPeriod"/>
            </a:pPr>
            <a:r>
              <a:rPr lang="en-US" sz="2600" dirty="0" smtClean="0"/>
              <a:t>Concede: </a:t>
            </a:r>
            <a:r>
              <a:rPr lang="en-US" sz="2600" dirty="0"/>
              <a:t>admit that something is true or valid after first denying or resisting it</a:t>
            </a:r>
            <a:endParaRPr lang="en-US" sz="2600" dirty="0"/>
          </a:p>
          <a:p>
            <a:pPr marL="457200" indent="-457200">
              <a:buFont typeface="+mj-lt"/>
              <a:buAutoNum type="arabicPeriod"/>
            </a:pPr>
            <a:r>
              <a:rPr lang="en-US" sz="2600" dirty="0" smtClean="0"/>
              <a:t>Perennial: l</a:t>
            </a:r>
            <a:r>
              <a:rPr lang="en-US" sz="2600" dirty="0" smtClean="0"/>
              <a:t>asting </a:t>
            </a:r>
            <a:r>
              <a:rPr lang="en-US" sz="2600" dirty="0"/>
              <a:t>or existing for a long or apparently infinite time; enduring or continually recurring</a:t>
            </a:r>
            <a:endParaRPr lang="en-US" sz="2600" dirty="0"/>
          </a:p>
          <a:p>
            <a:pPr marL="457200" indent="-457200">
              <a:buFont typeface="+mj-lt"/>
              <a:buAutoNum type="arabicPeriod"/>
            </a:pPr>
            <a:endParaRPr lang="en-US" dirty="0"/>
          </a:p>
        </p:txBody>
      </p:sp>
    </p:spTree>
    <p:extLst>
      <p:ext uri="{BB962C8B-B14F-4D97-AF65-F5344CB8AC3E}">
        <p14:creationId xmlns:p14="http://schemas.microsoft.com/office/powerpoint/2010/main" val="1467863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5000" dirty="0" smtClean="0"/>
              <a:t>AGENDA Day 1: 8/19</a:t>
            </a:r>
            <a:endParaRPr lang="en-US" sz="5000" dirty="0"/>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t>Bellwork: Grammar Diagnostic Test</a:t>
            </a:r>
          </a:p>
          <a:p>
            <a:r>
              <a:rPr lang="en-US" dirty="0" smtClean="0"/>
              <a:t>Spelling Performance PowerPoint</a:t>
            </a:r>
          </a:p>
          <a:p>
            <a:pPr lvl="1"/>
            <a:r>
              <a:rPr lang="en-US" dirty="0" smtClean="0"/>
              <a:t>Spelling activity</a:t>
            </a:r>
          </a:p>
          <a:p>
            <a:pPr lvl="1"/>
            <a:r>
              <a:rPr lang="en-US" dirty="0" smtClean="0"/>
              <a:t>Video</a:t>
            </a:r>
          </a:p>
          <a:p>
            <a:pPr lvl="1"/>
            <a:r>
              <a:rPr lang="en-US" dirty="0" smtClean="0"/>
              <a:t>Four Corners Discussion</a:t>
            </a:r>
          </a:p>
          <a:p>
            <a:pPr lvl="1"/>
            <a:r>
              <a:rPr lang="en-US" dirty="0" smtClean="0"/>
              <a:t>Vocabulary</a:t>
            </a:r>
          </a:p>
          <a:p>
            <a:pPr lvl="1"/>
            <a:endParaRPr lang="en-US" dirty="0"/>
          </a:p>
          <a:p>
            <a:pPr marL="57150" indent="0">
              <a:buNone/>
            </a:pPr>
            <a:r>
              <a:rPr lang="en-US" dirty="0" smtClean="0"/>
              <a:t>HOMEWORK: Please finish the work for all vocabulary words. You will need the part of speech, dictionary definition, and the definition put in your own words.</a:t>
            </a:r>
          </a:p>
          <a:p>
            <a:pPr lvl="1"/>
            <a:endParaRPr lang="en-US" dirty="0" smtClean="0"/>
          </a:p>
          <a:p>
            <a:pPr lvl="1"/>
            <a:endParaRPr lang="en-US" dirty="0"/>
          </a:p>
        </p:txBody>
      </p:sp>
    </p:spTree>
    <p:extLst>
      <p:ext uri="{BB962C8B-B14F-4D97-AF65-F5344CB8AC3E}">
        <p14:creationId xmlns:p14="http://schemas.microsoft.com/office/powerpoint/2010/main" val="1879918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133600"/>
            <a:ext cx="7924800" cy="6247864"/>
          </a:xfrm>
          <a:prstGeom prst="rect">
            <a:avLst/>
          </a:prstGeom>
          <a:noFill/>
        </p:spPr>
        <p:txBody>
          <a:bodyPr wrap="square" numCol="2" rtlCol="0">
            <a:spAutoFit/>
          </a:bodyPr>
          <a:lstStyle/>
          <a:p>
            <a:pPr fontAlgn="base"/>
            <a:r>
              <a:rPr lang="en-US" sz="4000" dirty="0" smtClean="0"/>
              <a:t>1. accommodate</a:t>
            </a:r>
          </a:p>
          <a:p>
            <a:pPr fontAlgn="base"/>
            <a:r>
              <a:rPr lang="en-US" sz="4000" dirty="0" smtClean="0"/>
              <a:t>2. consensus</a:t>
            </a:r>
          </a:p>
          <a:p>
            <a:pPr fontAlgn="base"/>
            <a:r>
              <a:rPr lang="en-US" sz="4000" dirty="0" smtClean="0"/>
              <a:t>3. acknowledgement</a:t>
            </a:r>
          </a:p>
          <a:p>
            <a:pPr fontAlgn="base"/>
            <a:r>
              <a:rPr lang="en-US" sz="4000" dirty="0" smtClean="0"/>
              <a:t>4. argument</a:t>
            </a:r>
          </a:p>
          <a:p>
            <a:pPr fontAlgn="base"/>
            <a:r>
              <a:rPr lang="en-US" sz="4000" dirty="0" smtClean="0"/>
              <a:t>5. commitment</a:t>
            </a:r>
          </a:p>
          <a:p>
            <a:pPr fontAlgn="base"/>
            <a:endParaRPr lang="en-US" sz="4000" dirty="0" smtClean="0"/>
          </a:p>
          <a:p>
            <a:pPr fontAlgn="base"/>
            <a:endParaRPr lang="en-US" sz="4000" dirty="0"/>
          </a:p>
          <a:p>
            <a:pPr fontAlgn="base"/>
            <a:endParaRPr lang="en-US" sz="4000" dirty="0" smtClean="0"/>
          </a:p>
          <a:p>
            <a:pPr fontAlgn="base"/>
            <a:endParaRPr lang="en-US" sz="4000" dirty="0"/>
          </a:p>
          <a:p>
            <a:pPr fontAlgn="base"/>
            <a:endParaRPr lang="en-US" sz="4000" dirty="0" smtClean="0"/>
          </a:p>
          <a:p>
            <a:pPr fontAlgn="base"/>
            <a:r>
              <a:rPr lang="en-US" sz="4000" dirty="0" smtClean="0"/>
              <a:t>6. deductible</a:t>
            </a:r>
          </a:p>
          <a:p>
            <a:pPr fontAlgn="base"/>
            <a:r>
              <a:rPr lang="en-US" sz="4000" dirty="0" smtClean="0"/>
              <a:t>7. dependent</a:t>
            </a:r>
          </a:p>
          <a:p>
            <a:pPr fontAlgn="base"/>
            <a:r>
              <a:rPr lang="en-US" sz="4000" dirty="0" smtClean="0"/>
              <a:t>8. embarrass</a:t>
            </a:r>
          </a:p>
          <a:p>
            <a:pPr fontAlgn="base"/>
            <a:r>
              <a:rPr lang="en-US" sz="4000" dirty="0" smtClean="0"/>
              <a:t>9. harass</a:t>
            </a:r>
          </a:p>
          <a:p>
            <a:pPr fontAlgn="base"/>
            <a:r>
              <a:rPr lang="en-US" sz="4000" dirty="0" smtClean="0"/>
              <a:t>10. liaison</a:t>
            </a:r>
            <a:endParaRPr lang="en-US" sz="4000" dirty="0"/>
          </a:p>
        </p:txBody>
      </p:sp>
      <p:sp>
        <p:nvSpPr>
          <p:cNvPr id="2" name="Title 1"/>
          <p:cNvSpPr>
            <a:spLocks noGrp="1"/>
          </p:cNvSpPr>
          <p:nvPr>
            <p:ph type="title"/>
          </p:nvPr>
        </p:nvSpPr>
        <p:spPr>
          <a:xfrm>
            <a:off x="0" y="0"/>
            <a:ext cx="9144000" cy="1417638"/>
          </a:xfrm>
        </p:spPr>
        <p:txBody>
          <a:bodyPr>
            <a:normAutofit/>
          </a:bodyPr>
          <a:lstStyle/>
          <a:p>
            <a:r>
              <a:rPr lang="en-US" sz="6000" dirty="0" smtClean="0"/>
              <a:t>Pop Quiz Spelling Test!</a:t>
            </a:r>
            <a:endParaRPr lang="en-US" sz="6000" dirty="0"/>
          </a:p>
        </p:txBody>
      </p:sp>
      <p:sp>
        <p:nvSpPr>
          <p:cNvPr id="3" name="Content Placeholder 2"/>
          <p:cNvSpPr>
            <a:spLocks noGrp="1"/>
          </p:cNvSpPr>
          <p:nvPr>
            <p:ph idx="1"/>
          </p:nvPr>
        </p:nvSpPr>
        <p:spPr>
          <a:xfrm>
            <a:off x="0" y="5638800"/>
            <a:ext cx="9144000" cy="1219200"/>
          </a:xfrm>
        </p:spPr>
        <p:txBody>
          <a:bodyPr>
            <a:noAutofit/>
          </a:bodyPr>
          <a:lstStyle/>
          <a:p>
            <a:pPr marL="0" indent="0" algn="ctr">
              <a:buNone/>
            </a:pPr>
            <a:r>
              <a:rPr lang="en-US" sz="3500" dirty="0" smtClean="0"/>
              <a:t>Didn’t do so hot? That’s OK. These are the 10 most commonly misspelled words!</a:t>
            </a:r>
          </a:p>
        </p:txBody>
      </p:sp>
      <p:sp>
        <p:nvSpPr>
          <p:cNvPr id="5" name="Content Placeholder 2"/>
          <p:cNvSpPr txBox="1">
            <a:spLocks/>
          </p:cNvSpPr>
          <p:nvPr/>
        </p:nvSpPr>
        <p:spPr>
          <a:xfrm>
            <a:off x="609600" y="15240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Please write the following 10 words that you hear.</a:t>
            </a:r>
            <a:endParaRPr lang="en-US" dirty="0"/>
          </a:p>
        </p:txBody>
      </p:sp>
    </p:spTree>
    <p:extLst>
      <p:ext uri="{BB962C8B-B14F-4D97-AF65-F5344CB8AC3E}">
        <p14:creationId xmlns:p14="http://schemas.microsoft.com/office/powerpoint/2010/main" val="420275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917700"/>
          </a:xfrm>
        </p:spPr>
        <p:txBody>
          <a:bodyPr>
            <a:normAutofit/>
          </a:bodyPr>
          <a:lstStyle/>
          <a:p>
            <a:pPr algn="ctr"/>
            <a:r>
              <a:rPr lang="en-US" dirty="0" smtClean="0">
                <a:latin typeface="Pupcat" pitchFamily="2" charset="0"/>
              </a:rPr>
              <a:t>Discuss with your shoulder partner how you would pronounce this word.</a:t>
            </a:r>
            <a:endParaRPr lang="en-US" dirty="0">
              <a:latin typeface="Pupcat" pitchFamily="2" charset="0"/>
            </a:endParaRPr>
          </a:p>
        </p:txBody>
      </p:sp>
      <p:sp>
        <p:nvSpPr>
          <p:cNvPr id="3" name="Text Placeholder 2"/>
          <p:cNvSpPr>
            <a:spLocks noGrp="1"/>
          </p:cNvSpPr>
          <p:nvPr>
            <p:ph type="body" idx="1"/>
          </p:nvPr>
        </p:nvSpPr>
        <p:spPr>
          <a:xfrm>
            <a:off x="685800" y="838200"/>
            <a:ext cx="7772400" cy="2806700"/>
          </a:xfrm>
        </p:spPr>
        <p:txBody>
          <a:bodyPr>
            <a:noAutofit/>
          </a:bodyPr>
          <a:lstStyle/>
          <a:p>
            <a:pPr algn="ctr"/>
            <a:r>
              <a:rPr lang="en-US" sz="17500" dirty="0" smtClean="0">
                <a:solidFill>
                  <a:schemeClr val="tx1"/>
                </a:solidFill>
                <a:latin typeface="Another Typewriter" pitchFamily="1" charset="0"/>
              </a:rPr>
              <a:t>GHOTI</a:t>
            </a:r>
            <a:endParaRPr lang="en-US" sz="17500" dirty="0">
              <a:solidFill>
                <a:schemeClr val="tx1"/>
              </a:solidFill>
              <a:latin typeface="Another Typewriter" pitchFamily="1" charset="0"/>
            </a:endParaRPr>
          </a:p>
        </p:txBody>
      </p:sp>
    </p:spTree>
    <p:extLst>
      <p:ext uri="{BB962C8B-B14F-4D97-AF65-F5344CB8AC3E}">
        <p14:creationId xmlns:p14="http://schemas.microsoft.com/office/powerpoint/2010/main" val="82418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3.gstatic.com/images?q=tbn:ANd9GcTPV1RImgBEaMhdjX-g2W8C9ELyO0LCbzjEaA-wrwzURJ2UJ6aAv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83328">
            <a:off x="4970149" y="3261037"/>
            <a:ext cx="3972357" cy="25985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 y="0"/>
            <a:ext cx="9093703" cy="2209800"/>
          </a:xfrm>
        </p:spPr>
        <p:txBody>
          <a:bodyPr>
            <a:noAutofit/>
          </a:bodyPr>
          <a:lstStyle/>
          <a:p>
            <a:r>
              <a:rPr lang="en-US" sz="7500" dirty="0" smtClean="0">
                <a:latin typeface="Another Typewriter" pitchFamily="1" charset="0"/>
              </a:rPr>
              <a:t>The </a:t>
            </a:r>
            <a:r>
              <a:rPr lang="en-US" sz="7500" dirty="0">
                <a:latin typeface="Another Typewriter" pitchFamily="1" charset="0"/>
              </a:rPr>
              <a:t>a</a:t>
            </a:r>
            <a:r>
              <a:rPr lang="en-US" sz="7500" dirty="0" smtClean="0">
                <a:latin typeface="Another Typewriter" pitchFamily="1" charset="0"/>
              </a:rPr>
              <a:t>nswer is…</a:t>
            </a:r>
            <a:br>
              <a:rPr lang="en-US" sz="7500" dirty="0" smtClean="0">
                <a:latin typeface="Another Typewriter" pitchFamily="1" charset="0"/>
              </a:rPr>
            </a:br>
            <a:r>
              <a:rPr lang="en-US" sz="7500" dirty="0" smtClean="0">
                <a:latin typeface="Another Typewriter" pitchFamily="1" charset="0"/>
              </a:rPr>
              <a:t>FISH!</a:t>
            </a:r>
            <a:endParaRPr lang="en-US" sz="7500" dirty="0">
              <a:latin typeface="Another Typewriter" pitchFamily="1" charset="0"/>
            </a:endParaRPr>
          </a:p>
        </p:txBody>
      </p:sp>
      <p:sp>
        <p:nvSpPr>
          <p:cNvPr id="3" name="Content Placeholder 2"/>
          <p:cNvSpPr>
            <a:spLocks noGrp="1"/>
          </p:cNvSpPr>
          <p:nvPr>
            <p:ph idx="1"/>
          </p:nvPr>
        </p:nvSpPr>
        <p:spPr>
          <a:xfrm>
            <a:off x="152400" y="2190750"/>
            <a:ext cx="6324600" cy="4667250"/>
          </a:xfrm>
        </p:spPr>
        <p:txBody>
          <a:bodyPr>
            <a:normAutofit lnSpcReduction="10000"/>
          </a:bodyPr>
          <a:lstStyle/>
          <a:p>
            <a:pPr marL="0" indent="0" algn="ctr">
              <a:spcAft>
                <a:spcPts val="1200"/>
              </a:spcAft>
              <a:buNone/>
            </a:pPr>
            <a:r>
              <a:rPr lang="en-US" sz="3000" dirty="0"/>
              <a:t>How can "ghoti" and "fish" sound the same? </a:t>
            </a:r>
            <a:r>
              <a:rPr lang="en-US" sz="3000" dirty="0" smtClean="0"/>
              <a:t>George Bernard Shaw </a:t>
            </a:r>
            <a:r>
              <a:rPr lang="en-US" sz="3000" dirty="0"/>
              <a:t>explained it like this</a:t>
            </a:r>
            <a:r>
              <a:rPr lang="en-US" sz="3000" dirty="0" smtClean="0"/>
              <a:t>:</a:t>
            </a:r>
            <a:endParaRPr lang="en-US" sz="3000" dirty="0"/>
          </a:p>
          <a:p>
            <a:pPr lvl="1">
              <a:spcBef>
                <a:spcPts val="0"/>
              </a:spcBef>
            </a:pPr>
            <a:r>
              <a:rPr lang="en-US" sz="3600" dirty="0"/>
              <a:t>the gh = f as in rouGH</a:t>
            </a:r>
          </a:p>
          <a:p>
            <a:pPr lvl="1">
              <a:spcBef>
                <a:spcPts val="0"/>
              </a:spcBef>
            </a:pPr>
            <a:r>
              <a:rPr lang="en-US" sz="3600" dirty="0"/>
              <a:t>the o = i as in wOmen</a:t>
            </a:r>
          </a:p>
          <a:p>
            <a:pPr lvl="1">
              <a:spcBef>
                <a:spcPts val="0"/>
              </a:spcBef>
            </a:pPr>
            <a:r>
              <a:rPr lang="en-US" sz="3600" dirty="0"/>
              <a:t>the ti = sh as in naTIon</a:t>
            </a:r>
          </a:p>
          <a:p>
            <a:pPr marL="0" indent="0">
              <a:buNone/>
            </a:pPr>
            <a:endParaRPr lang="en-US" sz="2800" dirty="0" smtClean="0"/>
          </a:p>
          <a:p>
            <a:pPr marL="0" indent="0" algn="ctr">
              <a:buNone/>
            </a:pPr>
            <a:r>
              <a:rPr lang="en-US" dirty="0" smtClean="0"/>
              <a:t>The </a:t>
            </a:r>
            <a:r>
              <a:rPr lang="en-US" dirty="0"/>
              <a:t>word "ghoti" is not </a:t>
            </a:r>
            <a:r>
              <a:rPr lang="en-US" dirty="0" smtClean="0"/>
              <a:t>a </a:t>
            </a:r>
            <a:r>
              <a:rPr lang="en-US" dirty="0"/>
              <a:t>real </a:t>
            </a:r>
            <a:r>
              <a:rPr lang="en-US" dirty="0" smtClean="0"/>
              <a:t>word.</a:t>
            </a:r>
          </a:p>
          <a:p>
            <a:pPr marL="0" indent="0" algn="ctr">
              <a:buNone/>
            </a:pPr>
            <a:r>
              <a:rPr lang="en-US" dirty="0" smtClean="0"/>
              <a:t>But </a:t>
            </a:r>
            <a:r>
              <a:rPr lang="en-US" dirty="0"/>
              <a:t>it </a:t>
            </a:r>
            <a:r>
              <a:rPr lang="en-US" dirty="0" smtClean="0"/>
              <a:t>shows </a:t>
            </a:r>
            <a:r>
              <a:rPr lang="en-US" dirty="0"/>
              <a:t>the inconsistency of English </a:t>
            </a:r>
            <a:r>
              <a:rPr lang="en-US" dirty="0" smtClean="0"/>
              <a:t>spelling and pronunciation.</a:t>
            </a:r>
            <a:endParaRPr lang="en-US" dirty="0"/>
          </a:p>
        </p:txBody>
      </p:sp>
    </p:spTree>
    <p:extLst>
      <p:ext uri="{BB962C8B-B14F-4D97-AF65-F5344CB8AC3E}">
        <p14:creationId xmlns:p14="http://schemas.microsoft.com/office/powerpoint/2010/main" val="323158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050"/>
                                        </p:tgtEl>
                                        <p:attrNameLst>
                                          <p:attrName>style.visibility</p:attrName>
                                        </p:attrNameLst>
                                      </p:cBhvr>
                                      <p:to>
                                        <p:strVal val="visible"/>
                                      </p:to>
                                    </p:set>
                                    <p:animEffect transition="in" filter="barn(inVertical)">
                                      <p:cBhvr>
                                        <p:cTn id="40" dur="500"/>
                                        <p:tgtEl>
                                          <p:spTgt spid="2050"/>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Vertical)">
                                      <p:cBhvr>
                                        <p:cTn id="43" dur="500"/>
                                        <p:tgtEl>
                                          <p:spTgt spid="3">
                                            <p:txEl>
                                              <p:pRg st="5" end="5"/>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arn(inVertical)">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drum\AppData\Local\Microsoft\Windows\Temporary Internet Files\Content.IE5\LFPDUYC5\MC90043477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60111">
            <a:off x="5661088" y="2580161"/>
            <a:ext cx="3278095" cy="43707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600200"/>
            <a:ext cx="8229600" cy="2925762"/>
          </a:xfrm>
        </p:spPr>
        <p:txBody>
          <a:bodyPr>
            <a:normAutofit/>
          </a:bodyPr>
          <a:lstStyle/>
          <a:p>
            <a:r>
              <a:rPr lang="en-US" dirty="0" smtClean="0"/>
              <a:t>Lets watch the following video about the importance of spelling…</a:t>
            </a:r>
            <a:endParaRPr lang="en-US" dirty="0"/>
          </a:p>
        </p:txBody>
      </p:sp>
      <p:sp>
        <p:nvSpPr>
          <p:cNvPr id="3" name="Content Placeholder 2"/>
          <p:cNvSpPr>
            <a:spLocks noGrp="1"/>
          </p:cNvSpPr>
          <p:nvPr>
            <p:ph idx="1"/>
          </p:nvPr>
        </p:nvSpPr>
        <p:spPr>
          <a:xfrm>
            <a:off x="304800" y="4800600"/>
            <a:ext cx="8229600" cy="1447800"/>
          </a:xfrm>
        </p:spPr>
        <p:txBody>
          <a:bodyPr>
            <a:normAutofit/>
          </a:bodyPr>
          <a:lstStyle/>
          <a:p>
            <a:pPr marL="0" indent="0" algn="ctr">
              <a:buNone/>
            </a:pPr>
            <a:r>
              <a:rPr lang="en-US" sz="3600" dirty="0" smtClean="0">
                <a:hlinkClick r:id="rId3"/>
              </a:rPr>
              <a:t>http://www.youtube.com/watch?v=oC4So6jfefQ</a:t>
            </a:r>
            <a:endParaRPr lang="en-US" sz="3600" dirty="0"/>
          </a:p>
        </p:txBody>
      </p:sp>
      <p:sp>
        <p:nvSpPr>
          <p:cNvPr id="5" name="Title 1"/>
          <p:cNvSpPr txBox="1">
            <a:spLocks/>
          </p:cNvSpPr>
          <p:nvPr/>
        </p:nvSpPr>
        <p:spPr>
          <a:xfrm>
            <a:off x="0" y="0"/>
            <a:ext cx="9144000" cy="1362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000" dirty="0" smtClean="0"/>
              <a:t>Video	</a:t>
            </a:r>
            <a:endParaRPr lang="en-US" sz="7000" dirty="0"/>
          </a:p>
        </p:txBody>
      </p:sp>
    </p:spTree>
    <p:extLst>
      <p:ext uri="{BB962C8B-B14F-4D97-AF65-F5344CB8AC3E}">
        <p14:creationId xmlns:p14="http://schemas.microsoft.com/office/powerpoint/2010/main" val="160704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62075"/>
          </a:xfrm>
        </p:spPr>
        <p:txBody>
          <a:bodyPr>
            <a:noAutofit/>
          </a:bodyPr>
          <a:lstStyle/>
          <a:p>
            <a:pPr algn="ctr"/>
            <a:r>
              <a:rPr lang="en-US" sz="7000" b="0" dirty="0" smtClean="0"/>
              <a:t>4 Corners Activity</a:t>
            </a:r>
            <a:r>
              <a:rPr lang="en-US" sz="7000" dirty="0" smtClean="0"/>
              <a:t>	</a:t>
            </a:r>
            <a:endParaRPr lang="en-US" sz="7000" dirty="0"/>
          </a:p>
        </p:txBody>
      </p:sp>
      <p:sp>
        <p:nvSpPr>
          <p:cNvPr id="3" name="Text Placeholder 2"/>
          <p:cNvSpPr>
            <a:spLocks noGrp="1"/>
          </p:cNvSpPr>
          <p:nvPr>
            <p:ph type="body" idx="1"/>
          </p:nvPr>
        </p:nvSpPr>
        <p:spPr>
          <a:xfrm>
            <a:off x="228600" y="1219200"/>
            <a:ext cx="8686800" cy="5638800"/>
          </a:xfrm>
        </p:spPr>
        <p:txBody>
          <a:bodyPr anchor="t">
            <a:normAutofit lnSpcReduction="10000"/>
          </a:bodyPr>
          <a:lstStyle/>
          <a:p>
            <a:pPr algn="ctr"/>
            <a:r>
              <a:rPr lang="en-US" sz="3000" dirty="0" smtClean="0">
                <a:solidFill>
                  <a:schemeClr val="tx1"/>
                </a:solidFill>
              </a:rPr>
              <a:t>Write the following statements on a separate sheet of paper, then go back and agree or disagree with each one, providing reasons for your stance.</a:t>
            </a:r>
          </a:p>
          <a:p>
            <a:pPr algn="ctr"/>
            <a:endParaRPr lang="en-US" sz="3000" dirty="0" smtClean="0">
              <a:solidFill>
                <a:schemeClr val="tx1"/>
              </a:solidFill>
            </a:endParaRPr>
          </a:p>
          <a:p>
            <a:pPr marL="514350" indent="-514350">
              <a:buFont typeface="+mj-lt"/>
              <a:buAutoNum type="arabicPeriod"/>
            </a:pPr>
            <a:r>
              <a:rPr lang="en-US" sz="3200" dirty="0" smtClean="0">
                <a:solidFill>
                  <a:schemeClr val="tx1"/>
                </a:solidFill>
              </a:rPr>
              <a:t>Teachers should mark me down when I spell words incorrectly.</a:t>
            </a:r>
          </a:p>
          <a:p>
            <a:pPr marL="514350" indent="-514350">
              <a:buFont typeface="+mj-lt"/>
              <a:buAutoNum type="arabicPeriod"/>
            </a:pPr>
            <a:r>
              <a:rPr lang="en-US" sz="3200" dirty="0" smtClean="0">
                <a:solidFill>
                  <a:schemeClr val="tx1"/>
                </a:solidFill>
              </a:rPr>
              <a:t>Spelling is not important when texting.</a:t>
            </a:r>
          </a:p>
          <a:p>
            <a:pPr marL="514350" indent="-514350">
              <a:buFont typeface="+mj-lt"/>
              <a:buAutoNum type="arabicPeriod"/>
            </a:pPr>
            <a:r>
              <a:rPr lang="en-US" sz="3200" dirty="0" smtClean="0">
                <a:solidFill>
                  <a:schemeClr val="tx1"/>
                </a:solidFill>
              </a:rPr>
              <a:t>Spelling is important when sending emails to a teacher.</a:t>
            </a:r>
          </a:p>
          <a:p>
            <a:pPr marL="514350" indent="-514350">
              <a:buFont typeface="+mj-lt"/>
              <a:buAutoNum type="arabicPeriod"/>
            </a:pPr>
            <a:r>
              <a:rPr lang="en-US" sz="3200" dirty="0" smtClean="0">
                <a:solidFill>
                  <a:schemeClr val="tx1"/>
                </a:solidFill>
              </a:rPr>
              <a:t>We should do away with spelling rules altogether. </a:t>
            </a:r>
          </a:p>
          <a:p>
            <a:pPr marL="514350" indent="-514350">
              <a:buFont typeface="+mj-lt"/>
              <a:buAutoNum type="arabicPeriod"/>
            </a:pPr>
            <a:r>
              <a:rPr lang="en-US" sz="3200" dirty="0" smtClean="0">
                <a:solidFill>
                  <a:schemeClr val="tx1"/>
                </a:solidFill>
              </a:rPr>
              <a:t>I would hire someone who had spelling errors on his/her resume.</a:t>
            </a:r>
          </a:p>
        </p:txBody>
      </p:sp>
    </p:spTree>
    <p:extLst>
      <p:ext uri="{BB962C8B-B14F-4D97-AF65-F5344CB8AC3E}">
        <p14:creationId xmlns:p14="http://schemas.microsoft.com/office/powerpoint/2010/main" val="244830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62075"/>
          </a:xfrm>
        </p:spPr>
        <p:txBody>
          <a:bodyPr>
            <a:noAutofit/>
          </a:bodyPr>
          <a:lstStyle/>
          <a:p>
            <a:pPr algn="ctr"/>
            <a:r>
              <a:rPr lang="en-US" sz="7000" b="0" dirty="0" smtClean="0"/>
              <a:t>4 Corners Activity</a:t>
            </a:r>
            <a:r>
              <a:rPr lang="en-US" sz="7000" dirty="0" smtClean="0"/>
              <a:t>	</a:t>
            </a:r>
            <a:endParaRPr lang="en-US" sz="7000" dirty="0"/>
          </a:p>
        </p:txBody>
      </p:sp>
      <p:sp>
        <p:nvSpPr>
          <p:cNvPr id="3" name="Text Placeholder 2"/>
          <p:cNvSpPr>
            <a:spLocks noGrp="1"/>
          </p:cNvSpPr>
          <p:nvPr>
            <p:ph type="body" idx="1"/>
          </p:nvPr>
        </p:nvSpPr>
        <p:spPr>
          <a:xfrm>
            <a:off x="0" y="4876800"/>
            <a:ext cx="9144000" cy="1500187"/>
          </a:xfrm>
        </p:spPr>
        <p:txBody>
          <a:bodyPr>
            <a:normAutofit/>
          </a:bodyPr>
          <a:lstStyle/>
          <a:p>
            <a:pPr algn="ctr"/>
            <a:r>
              <a:rPr lang="en-US" sz="3500" dirty="0" smtClean="0">
                <a:solidFill>
                  <a:schemeClr val="tx1"/>
                </a:solidFill>
              </a:rPr>
              <a:t>Together we will Read the statements.</a:t>
            </a:r>
          </a:p>
          <a:p>
            <a:pPr algn="ctr"/>
            <a:r>
              <a:rPr lang="en-US" sz="3500" dirty="0" smtClean="0">
                <a:solidFill>
                  <a:schemeClr val="tx1"/>
                </a:solidFill>
              </a:rPr>
              <a:t>Please move to the corner that represents your stance.</a:t>
            </a:r>
            <a:endParaRPr lang="en-US" sz="3500" dirty="0">
              <a:solidFill>
                <a:schemeClr val="tx1"/>
              </a:solidFill>
            </a:endParaRPr>
          </a:p>
        </p:txBody>
      </p:sp>
      <p:pic>
        <p:nvPicPr>
          <p:cNvPr id="3074" name="Picture 2" descr="https://encrypted-tbn3.gstatic.com/images?q=tbn:ANd9GcStDbkSvxscxd0a2f0f2y2iWjJuPZGbkImXGw2qUIsRbmw8P-aU">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905000"/>
            <a:ext cx="3571875" cy="288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87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439" y="1052623"/>
            <a:ext cx="8189728" cy="5509200"/>
          </a:xfrm>
          <a:prstGeom prst="rect">
            <a:avLst/>
          </a:prstGeom>
          <a:noFill/>
        </p:spPr>
        <p:txBody>
          <a:bodyPr wrap="square" rtlCol="0">
            <a:spAutoFit/>
          </a:bodyPr>
          <a:lstStyle/>
          <a:p>
            <a:pPr algn="ctr"/>
            <a:r>
              <a:rPr lang="en-US" sz="8800" dirty="0" smtClean="0"/>
              <a:t>Teachers should mark me down when I spell words incorrectly.</a:t>
            </a:r>
            <a:endParaRPr lang="en-US" sz="8800" dirty="0"/>
          </a:p>
        </p:txBody>
      </p:sp>
    </p:spTree>
    <p:extLst>
      <p:ext uri="{BB962C8B-B14F-4D97-AF65-F5344CB8AC3E}">
        <p14:creationId xmlns:p14="http://schemas.microsoft.com/office/powerpoint/2010/main" val="165992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735</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Importance of Speling</vt:lpstr>
      <vt:lpstr>AGENDA Day 1: 8/19</vt:lpstr>
      <vt:lpstr>Pop Quiz Spelling Test!</vt:lpstr>
      <vt:lpstr>Discuss with your shoulder partner how you would pronounce this word.</vt:lpstr>
      <vt:lpstr>The answer is… FISH!</vt:lpstr>
      <vt:lpstr>Lets watch the following video about the importance of spelling…</vt:lpstr>
      <vt:lpstr>4 Corners Activity </vt:lpstr>
      <vt:lpstr>4 Corners Activity </vt:lpstr>
      <vt:lpstr>PowerPoint Presentation</vt:lpstr>
      <vt:lpstr>PowerPoint Presentation</vt:lpstr>
      <vt:lpstr>PowerPoint Presentation</vt:lpstr>
      <vt:lpstr>PowerPoint Presentation</vt:lpstr>
      <vt:lpstr>PowerPoint Presentation</vt:lpstr>
      <vt:lpstr>VOCABULARY </vt:lpstr>
      <vt:lpstr>Vocabulary</vt:lpstr>
      <vt:lpstr>Vocabulary</vt:lpstr>
      <vt:lpstr>Vocabulary</vt:lpstr>
      <vt:lpstr>Vocabulary</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Guadalupe Dargavel</dc:creator>
  <cp:lastModifiedBy>Guadalupe Dargavel</cp:lastModifiedBy>
  <cp:revision>14</cp:revision>
  <dcterms:created xsi:type="dcterms:W3CDTF">2014-08-18T18:35:48Z</dcterms:created>
  <dcterms:modified xsi:type="dcterms:W3CDTF">2014-08-19T22:02:03Z</dcterms:modified>
</cp:coreProperties>
</file>