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8" r:id="rId3"/>
    <p:sldId id="269" r:id="rId4"/>
    <p:sldId id="270" r:id="rId5"/>
    <p:sldId id="271" r:id="rId6"/>
    <p:sldId id="272" r:id="rId7"/>
    <p:sldId id="273" r:id="rId8"/>
    <p:sldId id="274" r:id="rId9"/>
    <p:sldId id="27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62DC3F-2D09-4A9A-8446-C35A89798BC4}" type="datetimeFigureOut">
              <a:rPr lang="en-US" smtClean="0"/>
              <a:t>8/21/2014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A3ACED-A95E-426D-BE2E-F424E5ED5A05}" type="slidenum">
              <a:rPr lang="en-US" smtClean="0"/>
              <a:t>‹#›</a:t>
            </a:fld>
            <a:endParaRPr lang="en-US" dirty="0"/>
          </a:p>
        </p:txBody>
      </p:sp>
    </p:spTree>
    <p:extLst>
      <p:ext uri="{BB962C8B-B14F-4D97-AF65-F5344CB8AC3E}">
        <p14:creationId xmlns:p14="http://schemas.microsoft.com/office/powerpoint/2010/main" val="3082033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62DC3F-2D09-4A9A-8446-C35A89798BC4}" type="datetimeFigureOut">
              <a:rPr lang="en-US" smtClean="0"/>
              <a:t>8/21/2014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A3ACED-A95E-426D-BE2E-F424E5ED5A05}" type="slidenum">
              <a:rPr lang="en-US" smtClean="0"/>
              <a:t>‹#›</a:t>
            </a:fld>
            <a:endParaRPr lang="en-US" dirty="0"/>
          </a:p>
        </p:txBody>
      </p:sp>
    </p:spTree>
    <p:extLst>
      <p:ext uri="{BB962C8B-B14F-4D97-AF65-F5344CB8AC3E}">
        <p14:creationId xmlns:p14="http://schemas.microsoft.com/office/powerpoint/2010/main" val="1517862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62DC3F-2D09-4A9A-8446-C35A89798BC4}" type="datetimeFigureOut">
              <a:rPr lang="en-US" smtClean="0"/>
              <a:t>8/21/2014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A3ACED-A95E-426D-BE2E-F424E5ED5A05}" type="slidenum">
              <a:rPr lang="en-US" smtClean="0"/>
              <a:t>‹#›</a:t>
            </a:fld>
            <a:endParaRPr lang="en-US" dirty="0"/>
          </a:p>
        </p:txBody>
      </p:sp>
    </p:spTree>
    <p:extLst>
      <p:ext uri="{BB962C8B-B14F-4D97-AF65-F5344CB8AC3E}">
        <p14:creationId xmlns:p14="http://schemas.microsoft.com/office/powerpoint/2010/main" val="1286722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62DC3F-2D09-4A9A-8446-C35A89798BC4}" type="datetimeFigureOut">
              <a:rPr lang="en-US" smtClean="0"/>
              <a:t>8/21/2014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A3ACED-A95E-426D-BE2E-F424E5ED5A05}" type="slidenum">
              <a:rPr lang="en-US" smtClean="0"/>
              <a:t>‹#›</a:t>
            </a:fld>
            <a:endParaRPr lang="en-US" dirty="0"/>
          </a:p>
        </p:txBody>
      </p:sp>
    </p:spTree>
    <p:extLst>
      <p:ext uri="{BB962C8B-B14F-4D97-AF65-F5344CB8AC3E}">
        <p14:creationId xmlns:p14="http://schemas.microsoft.com/office/powerpoint/2010/main" val="194195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62DC3F-2D09-4A9A-8446-C35A89798BC4}" type="datetimeFigureOut">
              <a:rPr lang="en-US" smtClean="0"/>
              <a:t>8/21/2014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A3ACED-A95E-426D-BE2E-F424E5ED5A05}" type="slidenum">
              <a:rPr lang="en-US" smtClean="0"/>
              <a:t>‹#›</a:t>
            </a:fld>
            <a:endParaRPr lang="en-US" dirty="0"/>
          </a:p>
        </p:txBody>
      </p:sp>
    </p:spTree>
    <p:extLst>
      <p:ext uri="{BB962C8B-B14F-4D97-AF65-F5344CB8AC3E}">
        <p14:creationId xmlns:p14="http://schemas.microsoft.com/office/powerpoint/2010/main" val="262466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62DC3F-2D09-4A9A-8446-C35A89798BC4}" type="datetimeFigureOut">
              <a:rPr lang="en-US" smtClean="0"/>
              <a:t>8/21/2014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A3ACED-A95E-426D-BE2E-F424E5ED5A05}" type="slidenum">
              <a:rPr lang="en-US" smtClean="0"/>
              <a:t>‹#›</a:t>
            </a:fld>
            <a:endParaRPr lang="en-US" dirty="0"/>
          </a:p>
        </p:txBody>
      </p:sp>
    </p:spTree>
    <p:extLst>
      <p:ext uri="{BB962C8B-B14F-4D97-AF65-F5344CB8AC3E}">
        <p14:creationId xmlns:p14="http://schemas.microsoft.com/office/powerpoint/2010/main" val="3990976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62DC3F-2D09-4A9A-8446-C35A89798BC4}" type="datetimeFigureOut">
              <a:rPr lang="en-US" smtClean="0"/>
              <a:t>8/21/2014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A3ACED-A95E-426D-BE2E-F424E5ED5A05}" type="slidenum">
              <a:rPr lang="en-US" smtClean="0"/>
              <a:t>‹#›</a:t>
            </a:fld>
            <a:endParaRPr lang="en-US" dirty="0"/>
          </a:p>
        </p:txBody>
      </p:sp>
    </p:spTree>
    <p:extLst>
      <p:ext uri="{BB962C8B-B14F-4D97-AF65-F5344CB8AC3E}">
        <p14:creationId xmlns:p14="http://schemas.microsoft.com/office/powerpoint/2010/main" val="1682973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62DC3F-2D09-4A9A-8446-C35A89798BC4}" type="datetimeFigureOut">
              <a:rPr lang="en-US" smtClean="0"/>
              <a:t>8/21/2014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A3ACED-A95E-426D-BE2E-F424E5ED5A05}" type="slidenum">
              <a:rPr lang="en-US" smtClean="0"/>
              <a:t>‹#›</a:t>
            </a:fld>
            <a:endParaRPr lang="en-US" dirty="0"/>
          </a:p>
        </p:txBody>
      </p:sp>
    </p:spTree>
    <p:extLst>
      <p:ext uri="{BB962C8B-B14F-4D97-AF65-F5344CB8AC3E}">
        <p14:creationId xmlns:p14="http://schemas.microsoft.com/office/powerpoint/2010/main" val="1793952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62DC3F-2D09-4A9A-8446-C35A89798BC4}" type="datetimeFigureOut">
              <a:rPr lang="en-US" smtClean="0"/>
              <a:t>8/21/2014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A3ACED-A95E-426D-BE2E-F424E5ED5A05}" type="slidenum">
              <a:rPr lang="en-US" smtClean="0"/>
              <a:t>‹#›</a:t>
            </a:fld>
            <a:endParaRPr lang="en-US" dirty="0"/>
          </a:p>
        </p:txBody>
      </p:sp>
    </p:spTree>
    <p:extLst>
      <p:ext uri="{BB962C8B-B14F-4D97-AF65-F5344CB8AC3E}">
        <p14:creationId xmlns:p14="http://schemas.microsoft.com/office/powerpoint/2010/main" val="18044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62DC3F-2D09-4A9A-8446-C35A89798BC4}" type="datetimeFigureOut">
              <a:rPr lang="en-US" smtClean="0"/>
              <a:t>8/21/2014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A3ACED-A95E-426D-BE2E-F424E5ED5A05}" type="slidenum">
              <a:rPr lang="en-US" smtClean="0"/>
              <a:t>‹#›</a:t>
            </a:fld>
            <a:endParaRPr lang="en-US" dirty="0"/>
          </a:p>
        </p:txBody>
      </p:sp>
    </p:spTree>
    <p:extLst>
      <p:ext uri="{BB962C8B-B14F-4D97-AF65-F5344CB8AC3E}">
        <p14:creationId xmlns:p14="http://schemas.microsoft.com/office/powerpoint/2010/main" val="1030369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62DC3F-2D09-4A9A-8446-C35A89798BC4}" type="datetimeFigureOut">
              <a:rPr lang="en-US" smtClean="0"/>
              <a:t>8/21/2014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A3ACED-A95E-426D-BE2E-F424E5ED5A05}" type="slidenum">
              <a:rPr lang="en-US" smtClean="0"/>
              <a:t>‹#›</a:t>
            </a:fld>
            <a:endParaRPr lang="en-US" dirty="0"/>
          </a:p>
        </p:txBody>
      </p:sp>
    </p:spTree>
    <p:extLst>
      <p:ext uri="{BB962C8B-B14F-4D97-AF65-F5344CB8AC3E}">
        <p14:creationId xmlns:p14="http://schemas.microsoft.com/office/powerpoint/2010/main" val="1117913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0000"/>
            <a:lum/>
          </a:blip>
          <a:srcRect/>
          <a:stretch>
            <a:fillRect l="-13000" r="-1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62DC3F-2D09-4A9A-8446-C35A89798BC4}" type="datetimeFigureOut">
              <a:rPr lang="en-US" smtClean="0"/>
              <a:t>8/21/2014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A3ACED-A95E-426D-BE2E-F424E5ED5A05}" type="slidenum">
              <a:rPr lang="en-US" smtClean="0"/>
              <a:t>‹#›</a:t>
            </a:fld>
            <a:endParaRPr lang="en-US" dirty="0"/>
          </a:p>
        </p:txBody>
      </p:sp>
    </p:spTree>
    <p:extLst>
      <p:ext uri="{BB962C8B-B14F-4D97-AF65-F5344CB8AC3E}">
        <p14:creationId xmlns:p14="http://schemas.microsoft.com/office/powerpoint/2010/main" val="16035601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5000" dirty="0" smtClean="0"/>
              <a:t>AGENDA Day 2: 8/21</a:t>
            </a:r>
            <a:endParaRPr lang="en-US" sz="5000" dirty="0"/>
          </a:p>
        </p:txBody>
      </p:sp>
      <p:sp>
        <p:nvSpPr>
          <p:cNvPr id="3" name="Content Placeholder 2"/>
          <p:cNvSpPr>
            <a:spLocks noGrp="1"/>
          </p:cNvSpPr>
          <p:nvPr>
            <p:ph idx="1"/>
          </p:nvPr>
        </p:nvSpPr>
        <p:spPr>
          <a:xfrm>
            <a:off x="152400" y="1219200"/>
            <a:ext cx="8839200" cy="5410200"/>
          </a:xfrm>
        </p:spPr>
        <p:txBody>
          <a:bodyPr>
            <a:normAutofit/>
          </a:bodyPr>
          <a:lstStyle/>
          <a:p>
            <a:r>
              <a:rPr lang="en-US" dirty="0" smtClean="0"/>
              <a:t>Bellwork: Journal (Collecting </a:t>
            </a:r>
            <a:r>
              <a:rPr lang="en-US" dirty="0" err="1" smtClean="0"/>
              <a:t>Bellwork</a:t>
            </a:r>
            <a:r>
              <a:rPr lang="en-US" dirty="0" smtClean="0"/>
              <a:t> today!)</a:t>
            </a:r>
          </a:p>
          <a:p>
            <a:r>
              <a:rPr lang="en-US" dirty="0" smtClean="0"/>
              <a:t>Cornell Notes: ANALYZING TEXT</a:t>
            </a:r>
          </a:p>
          <a:p>
            <a:pPr lvl="1"/>
            <a:r>
              <a:rPr lang="en-US" dirty="0" smtClean="0"/>
              <a:t>Surveying </a:t>
            </a:r>
            <a:r>
              <a:rPr lang="en-US" dirty="0" smtClean="0"/>
              <a:t>the texts</a:t>
            </a:r>
          </a:p>
          <a:p>
            <a:pPr lvl="1"/>
            <a:r>
              <a:rPr lang="en-US" dirty="0" smtClean="0"/>
              <a:t>How and why to Annotate</a:t>
            </a:r>
          </a:p>
          <a:p>
            <a:pPr lvl="1"/>
            <a:r>
              <a:rPr lang="en-US" dirty="0" smtClean="0"/>
              <a:t>First and second read-through of Article </a:t>
            </a:r>
            <a:r>
              <a:rPr lang="en-US" smtClean="0"/>
              <a:t>#</a:t>
            </a:r>
            <a:r>
              <a:rPr lang="en-US" smtClean="0"/>
              <a:t>1</a:t>
            </a:r>
          </a:p>
          <a:p>
            <a:r>
              <a:rPr lang="en-US" smtClean="0"/>
              <a:t>Summarize</a:t>
            </a:r>
            <a:r>
              <a:rPr lang="en-US" dirty="0" smtClean="0"/>
              <a:t>, Respond, Question Assignment</a:t>
            </a:r>
          </a:p>
          <a:p>
            <a:pPr lvl="1"/>
            <a:endParaRPr lang="en-US" dirty="0"/>
          </a:p>
          <a:p>
            <a:pPr marL="57150" indent="0">
              <a:buNone/>
            </a:pPr>
            <a:r>
              <a:rPr lang="en-US" dirty="0" smtClean="0"/>
              <a:t>HOMEWORK: Please annotate Article </a:t>
            </a:r>
            <a:r>
              <a:rPr lang="en-US" dirty="0" smtClean="0"/>
              <a:t>#1 </a:t>
            </a:r>
            <a:r>
              <a:rPr lang="en-US" dirty="0" smtClean="0"/>
              <a:t>and do the S/R/Q for that article on your own at home over the weekend.</a:t>
            </a:r>
          </a:p>
          <a:p>
            <a:pPr lvl="1"/>
            <a:endParaRPr lang="en-US" dirty="0" smtClean="0"/>
          </a:p>
          <a:p>
            <a:pPr lvl="1"/>
            <a:endParaRPr lang="en-US" dirty="0"/>
          </a:p>
        </p:txBody>
      </p:sp>
    </p:spTree>
    <p:extLst>
      <p:ext uri="{BB962C8B-B14F-4D97-AF65-F5344CB8AC3E}">
        <p14:creationId xmlns:p14="http://schemas.microsoft.com/office/powerpoint/2010/main" val="18799180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000" dirty="0" smtClean="0"/>
              <a:t>Surveying the Text</a:t>
            </a:r>
            <a:br>
              <a:rPr lang="en-US" sz="5000" dirty="0" smtClean="0"/>
            </a:br>
            <a:endParaRPr lang="en-US" sz="5000" dirty="0"/>
          </a:p>
        </p:txBody>
      </p:sp>
      <p:sp>
        <p:nvSpPr>
          <p:cNvPr id="3" name="Content Placeholder 2"/>
          <p:cNvSpPr>
            <a:spLocks noGrp="1"/>
          </p:cNvSpPr>
          <p:nvPr>
            <p:ph idx="1"/>
          </p:nvPr>
        </p:nvSpPr>
        <p:spPr>
          <a:xfrm>
            <a:off x="216469" y="990600"/>
            <a:ext cx="8686800" cy="5684838"/>
          </a:xfrm>
        </p:spPr>
        <p:txBody>
          <a:bodyPr>
            <a:normAutofit fontScale="92500" lnSpcReduction="20000"/>
          </a:bodyPr>
          <a:lstStyle/>
          <a:p>
            <a:pPr algn="ctr">
              <a:buNone/>
            </a:pPr>
            <a:r>
              <a:rPr lang="en-US" sz="3100" dirty="0" smtClean="0"/>
              <a:t>Surveying </a:t>
            </a:r>
            <a:r>
              <a:rPr lang="en-US" sz="3100" dirty="0"/>
              <a:t>the text gives</a:t>
            </a:r>
            <a:r>
              <a:rPr lang="en-US" sz="3100" dirty="0" smtClean="0"/>
              <a:t> you an </a:t>
            </a:r>
            <a:r>
              <a:rPr lang="en-US" sz="3100" dirty="0"/>
              <a:t>overview of what the reading selection is about and how it is put together. Surveying also helps</a:t>
            </a:r>
            <a:r>
              <a:rPr lang="en-US" sz="3100" dirty="0" smtClean="0"/>
              <a:t> you create </a:t>
            </a:r>
            <a:r>
              <a:rPr lang="en-US" sz="3100" dirty="0"/>
              <a:t>a framework in which</a:t>
            </a:r>
            <a:r>
              <a:rPr lang="en-US" sz="3100" dirty="0" smtClean="0"/>
              <a:t> you </a:t>
            </a:r>
            <a:r>
              <a:rPr lang="en-US" sz="3100" dirty="0"/>
              <a:t>make predictions and generate questions to guide</a:t>
            </a:r>
            <a:r>
              <a:rPr lang="en-US" sz="3100" dirty="0" smtClean="0"/>
              <a:t> your </a:t>
            </a:r>
            <a:r>
              <a:rPr lang="en-US" sz="3100" dirty="0"/>
              <a:t>reading. </a:t>
            </a:r>
            <a:r>
              <a:rPr lang="en-US" sz="3100" dirty="0" smtClean="0"/>
              <a:t>As we survey </a:t>
            </a:r>
            <a:r>
              <a:rPr lang="en-US" sz="3100" dirty="0"/>
              <a:t>the text,</a:t>
            </a:r>
            <a:r>
              <a:rPr lang="en-US" sz="3100" dirty="0" smtClean="0"/>
              <a:t> we will focus on the </a:t>
            </a:r>
            <a:r>
              <a:rPr lang="en-US" sz="3100" dirty="0"/>
              <a:t>following tasks</a:t>
            </a:r>
            <a:r>
              <a:rPr lang="en-US" sz="3100" dirty="0" smtClean="0"/>
              <a:t>:</a:t>
            </a:r>
          </a:p>
          <a:p>
            <a:pPr algn="ctr">
              <a:buNone/>
            </a:pPr>
            <a:endParaRPr lang="en-US" sz="3100" dirty="0"/>
          </a:p>
          <a:p>
            <a:pPr lvl="0"/>
            <a:r>
              <a:rPr lang="en-US" sz="3100" dirty="0"/>
              <a:t>How many sources are provided?</a:t>
            </a:r>
            <a:endParaRPr lang="en-US" sz="3100" dirty="0" smtClean="0"/>
          </a:p>
          <a:p>
            <a:pPr lvl="0"/>
            <a:r>
              <a:rPr lang="en-US" sz="3100" dirty="0" smtClean="0"/>
              <a:t>Look at titles </a:t>
            </a:r>
            <a:r>
              <a:rPr lang="en-US" sz="3100" dirty="0"/>
              <a:t>and subheadings</a:t>
            </a:r>
            <a:endParaRPr lang="en-US" sz="3100" dirty="0" smtClean="0"/>
          </a:p>
          <a:p>
            <a:pPr lvl="0"/>
            <a:r>
              <a:rPr lang="en-US" sz="3100" dirty="0" smtClean="0"/>
              <a:t>Look </a:t>
            </a:r>
            <a:r>
              <a:rPr lang="en-US" sz="3100" dirty="0"/>
              <a:t>at the length of the reading</a:t>
            </a:r>
            <a:endParaRPr lang="en-US" sz="3100" dirty="0" smtClean="0"/>
          </a:p>
          <a:p>
            <a:pPr lvl="0"/>
            <a:r>
              <a:rPr lang="en-US" sz="3100" dirty="0" smtClean="0"/>
              <a:t>Discover </a:t>
            </a:r>
            <a:r>
              <a:rPr lang="en-US" sz="3100" dirty="0"/>
              <a:t>when and where the text was first published (credibility)</a:t>
            </a:r>
            <a:endParaRPr lang="en-US" sz="3100" dirty="0" smtClean="0"/>
          </a:p>
          <a:p>
            <a:pPr lvl="0"/>
            <a:r>
              <a:rPr lang="en-US" sz="3100" dirty="0" smtClean="0"/>
              <a:t>Glance at the topics </a:t>
            </a:r>
            <a:r>
              <a:rPr lang="en-US" sz="3100" dirty="0"/>
              <a:t>and main ideas</a:t>
            </a:r>
            <a:endParaRPr lang="en-US" sz="3100" dirty="0" smtClean="0"/>
          </a:p>
          <a:p>
            <a:pPr lvl="0"/>
            <a:r>
              <a:rPr lang="en-US" sz="3100" dirty="0"/>
              <a:t>Make predictions for each article</a:t>
            </a:r>
            <a:endParaRPr lang="en-US" sz="3100" dirty="0" smtClean="0"/>
          </a:p>
          <a:p>
            <a:pPr>
              <a:buNone/>
            </a:pPr>
            <a:endParaRPr lang="en-US" sz="2800" dirty="0" smtClean="0"/>
          </a:p>
          <a:p>
            <a:endParaRPr lang="en-US" dirty="0"/>
          </a:p>
        </p:txBody>
      </p:sp>
    </p:spTree>
    <p:extLst>
      <p:ext uri="{BB962C8B-B14F-4D97-AF65-F5344CB8AC3E}">
        <p14:creationId xmlns:p14="http://schemas.microsoft.com/office/powerpoint/2010/main" val="208143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2057400"/>
          </a:xfrm>
        </p:spPr>
        <p:txBody>
          <a:bodyPr>
            <a:noAutofit/>
          </a:bodyPr>
          <a:lstStyle/>
          <a:p>
            <a:r>
              <a:rPr lang="en-US" sz="5000" dirty="0" smtClean="0"/>
              <a:t>1st Read-Through of</a:t>
            </a:r>
            <a:br>
              <a:rPr lang="en-US" sz="5000" dirty="0" smtClean="0"/>
            </a:br>
            <a:r>
              <a:rPr lang="en-US" sz="5000" dirty="0" smtClean="0"/>
              <a:t>Article 1: Whole Class</a:t>
            </a:r>
            <a:br>
              <a:rPr lang="en-US" sz="5000" dirty="0" smtClean="0"/>
            </a:br>
            <a:endParaRPr lang="en-US" sz="5000" dirty="0"/>
          </a:p>
        </p:txBody>
      </p:sp>
      <p:sp>
        <p:nvSpPr>
          <p:cNvPr id="3" name="Content Placeholder 2"/>
          <p:cNvSpPr>
            <a:spLocks noGrp="1"/>
          </p:cNvSpPr>
          <p:nvPr>
            <p:ph idx="1"/>
          </p:nvPr>
        </p:nvSpPr>
        <p:spPr>
          <a:xfrm>
            <a:off x="0" y="1447800"/>
            <a:ext cx="9144000" cy="5227638"/>
          </a:xfrm>
        </p:spPr>
        <p:txBody>
          <a:bodyPr>
            <a:normAutofit/>
          </a:bodyPr>
          <a:lstStyle/>
          <a:p>
            <a:pPr algn="ctr">
              <a:buNone/>
            </a:pPr>
            <a:r>
              <a:rPr lang="en-US" sz="3100" dirty="0" smtClean="0"/>
              <a:t>In order to fully comprehend a text, you </a:t>
            </a:r>
            <a:r>
              <a:rPr lang="en-US" sz="3100" b="1" i="1" dirty="0" smtClean="0"/>
              <a:t>absolutely</a:t>
            </a:r>
            <a:r>
              <a:rPr lang="en-US" sz="3100" dirty="0" smtClean="0"/>
              <a:t> must read it more than once. During your first read-through, in pencil, mark the following:</a:t>
            </a:r>
          </a:p>
          <a:p>
            <a:pPr algn="ctr">
              <a:buNone/>
            </a:pPr>
            <a:endParaRPr lang="en-US" sz="3100" dirty="0"/>
          </a:p>
          <a:p>
            <a:pPr lvl="1">
              <a:buFont typeface="Arial" pitchFamily="34" charset="0"/>
              <a:buChar char="•"/>
            </a:pPr>
            <a:r>
              <a:rPr lang="en-US" sz="3000" dirty="0" smtClean="0"/>
              <a:t> +: Ideas or claims with which you agree</a:t>
            </a:r>
          </a:p>
          <a:p>
            <a:pPr lvl="1">
              <a:buFont typeface="Arial" pitchFamily="34" charset="0"/>
              <a:buChar char="•"/>
            </a:pPr>
            <a:r>
              <a:rPr lang="en-US" sz="3000" dirty="0" smtClean="0"/>
              <a:t> –: Ideas or claims with which you disagree</a:t>
            </a:r>
          </a:p>
          <a:p>
            <a:pPr lvl="1">
              <a:buFont typeface="Arial" pitchFamily="34" charset="0"/>
              <a:buChar char="•"/>
            </a:pPr>
            <a:r>
              <a:rPr lang="en-US" sz="3000" dirty="0" smtClean="0"/>
              <a:t> ?: Ideas or claims you doubt, or find confusing</a:t>
            </a:r>
          </a:p>
          <a:p>
            <a:pPr lvl="1">
              <a:buFont typeface="Arial" pitchFamily="34" charset="0"/>
              <a:buChar char="•"/>
            </a:pPr>
            <a:r>
              <a:rPr lang="en-US" sz="3000" dirty="0" smtClean="0"/>
              <a:t>  !: Ideas or claims that you have a strong reaction to</a:t>
            </a:r>
          </a:p>
          <a:p>
            <a:pPr lvl="1">
              <a:buFont typeface="Arial" pitchFamily="34" charset="0"/>
              <a:buChar char="•"/>
            </a:pPr>
            <a:r>
              <a:rPr lang="en-US" sz="3000" dirty="0" smtClean="0"/>
              <a:t> *:  Important passages, quotes, or facts</a:t>
            </a:r>
          </a:p>
          <a:p>
            <a:pPr>
              <a:buNone/>
            </a:pPr>
            <a:endParaRPr lang="en-US" sz="2800" dirty="0" smtClean="0"/>
          </a:p>
          <a:p>
            <a:endParaRPr lang="en-US" dirty="0"/>
          </a:p>
        </p:txBody>
      </p:sp>
    </p:spTree>
    <p:extLst>
      <p:ext uri="{BB962C8B-B14F-4D97-AF65-F5344CB8AC3E}">
        <p14:creationId xmlns:p14="http://schemas.microsoft.com/office/powerpoint/2010/main" val="13644413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47800"/>
          </a:xfrm>
        </p:spPr>
        <p:txBody>
          <a:bodyPr>
            <a:noAutofit/>
          </a:bodyPr>
          <a:lstStyle/>
          <a:p>
            <a:r>
              <a:rPr lang="en-US" sz="5000" dirty="0" smtClean="0"/>
              <a:t>Annotating 101:</a:t>
            </a:r>
            <a:br>
              <a:rPr lang="en-US" sz="5000" dirty="0" smtClean="0"/>
            </a:br>
            <a:r>
              <a:rPr lang="en-US" sz="5000" dirty="0" smtClean="0"/>
              <a:t>The </a:t>
            </a:r>
            <a:r>
              <a:rPr lang="en-US" sz="5000" i="1" u="sng" dirty="0" smtClean="0"/>
              <a:t>Why</a:t>
            </a:r>
            <a:r>
              <a:rPr lang="en-US" sz="5000" dirty="0" smtClean="0"/>
              <a:t> and How</a:t>
            </a:r>
            <a:endParaRPr lang="en-US" sz="5000" dirty="0"/>
          </a:p>
        </p:txBody>
      </p:sp>
      <p:sp>
        <p:nvSpPr>
          <p:cNvPr id="3" name="Content Placeholder 2"/>
          <p:cNvSpPr>
            <a:spLocks noGrp="1"/>
          </p:cNvSpPr>
          <p:nvPr>
            <p:ph idx="1"/>
          </p:nvPr>
        </p:nvSpPr>
        <p:spPr>
          <a:xfrm>
            <a:off x="0" y="1219200"/>
            <a:ext cx="9144000" cy="4906963"/>
          </a:xfrm>
        </p:spPr>
        <p:txBody>
          <a:bodyPr>
            <a:normAutofit/>
          </a:bodyPr>
          <a:lstStyle/>
          <a:p>
            <a:pPr algn="ctr">
              <a:buNone/>
            </a:pPr>
            <a:endParaRPr lang="en-US" dirty="0" smtClean="0"/>
          </a:p>
          <a:p>
            <a:pPr algn="ctr">
              <a:buNone/>
            </a:pPr>
            <a:r>
              <a:rPr lang="en-US" dirty="0" smtClean="0"/>
              <a:t> “Interacting” with a text is a funny way to think about how you read a book, but most educational researchers agree that interacting with what you read (writing down your thoughts, asking questions, responding to the words you read, etc.) is the best way to understand and find meaning in a text. Annotation is just that: interacting with your text and finding meaning in what you read as you read it.</a:t>
            </a:r>
          </a:p>
        </p:txBody>
      </p:sp>
    </p:spTree>
    <p:extLst>
      <p:ext uri="{BB962C8B-B14F-4D97-AF65-F5344CB8AC3E}">
        <p14:creationId xmlns:p14="http://schemas.microsoft.com/office/powerpoint/2010/main" val="320326203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76400"/>
            <a:ext cx="9144000" cy="5181600"/>
          </a:xfrm>
        </p:spPr>
        <p:txBody>
          <a:bodyPr>
            <a:noAutofit/>
          </a:bodyPr>
          <a:lstStyle/>
          <a:p>
            <a:pPr>
              <a:buNone/>
            </a:pPr>
            <a:r>
              <a:rPr lang="en-US" sz="2000" b="1" dirty="0" smtClean="0"/>
              <a:t>DEFINE NEW WORDS</a:t>
            </a:r>
          </a:p>
          <a:p>
            <a:r>
              <a:rPr lang="en-US" sz="2000" dirty="0" smtClean="0"/>
              <a:t>Too often, reading comprehension problems occur because readers don’t understand words</a:t>
            </a:r>
          </a:p>
          <a:p>
            <a:r>
              <a:rPr lang="en-US" sz="2000" dirty="0" smtClean="0"/>
              <a:t>As you read, circle each word you come across that is unfamiliar</a:t>
            </a:r>
          </a:p>
          <a:p>
            <a:pPr lvl="1"/>
            <a:r>
              <a:rPr lang="en-US" sz="2000" dirty="0" smtClean="0"/>
              <a:t> If you can, try to figure out the meaning of the word using context clues, looking at the roots/prefix/suffix, etc. and </a:t>
            </a:r>
            <a:r>
              <a:rPr lang="en-US" sz="2000" i="1" dirty="0" smtClean="0"/>
              <a:t>infer</a:t>
            </a:r>
            <a:r>
              <a:rPr lang="en-US" sz="2000" dirty="0" smtClean="0"/>
              <a:t> its meaning</a:t>
            </a:r>
          </a:p>
          <a:p>
            <a:pPr lvl="1"/>
            <a:r>
              <a:rPr lang="en-US" sz="2000" dirty="0" smtClean="0"/>
              <a:t>If you are able to, look up the word</a:t>
            </a:r>
          </a:p>
          <a:p>
            <a:pPr lvl="2"/>
            <a:r>
              <a:rPr lang="en-US" sz="2000" dirty="0" smtClean="0"/>
              <a:t>Jot down the definition in the margins so it is easily accessible every time you read the text and write “DEF” so you know what those notes pertain to</a:t>
            </a:r>
          </a:p>
          <a:p>
            <a:pPr>
              <a:buNone/>
            </a:pPr>
            <a:r>
              <a:rPr lang="en-US" sz="2000" b="1" dirty="0" smtClean="0"/>
              <a:t>MAIN IDEAS/IMPORTANT PASSAGES</a:t>
            </a:r>
          </a:p>
          <a:p>
            <a:r>
              <a:rPr lang="en-US" sz="2000" dirty="0" smtClean="0"/>
              <a:t>Is there a quote that you think summarizes a key idea or a main point? A passage that is important or thoughtful? Is there an idea you think might be worth remembering?</a:t>
            </a:r>
          </a:p>
          <a:p>
            <a:r>
              <a:rPr lang="en-US" sz="2000" dirty="0" smtClean="0"/>
              <a:t>These are important to locate, as they are what you might quote in your response later.</a:t>
            </a:r>
          </a:p>
          <a:p>
            <a:r>
              <a:rPr lang="en-US" sz="2000" dirty="0" smtClean="0">
                <a:effectLst>
                  <a:glow rad="228600">
                    <a:srgbClr val="33CC33"/>
                  </a:glow>
                </a:effectLst>
              </a:rPr>
              <a:t>Highlight these passages in green</a:t>
            </a:r>
            <a:r>
              <a:rPr lang="en-US" sz="2000" dirty="0" smtClean="0"/>
              <a:t>, place a star next to them in the margins, and quickly summarize them in your own words.</a:t>
            </a:r>
          </a:p>
        </p:txBody>
      </p:sp>
      <p:sp>
        <p:nvSpPr>
          <p:cNvPr id="5" name="Title 1"/>
          <p:cNvSpPr>
            <a:spLocks noGrp="1"/>
          </p:cNvSpPr>
          <p:nvPr>
            <p:ph type="title"/>
          </p:nvPr>
        </p:nvSpPr>
        <p:spPr>
          <a:xfrm>
            <a:off x="0" y="0"/>
            <a:ext cx="9144000" cy="1447800"/>
          </a:xfrm>
        </p:spPr>
        <p:txBody>
          <a:bodyPr>
            <a:noAutofit/>
          </a:bodyPr>
          <a:lstStyle/>
          <a:p>
            <a:r>
              <a:rPr lang="en-US" sz="5000" dirty="0" smtClean="0"/>
              <a:t>Annotating 101:</a:t>
            </a:r>
            <a:br>
              <a:rPr lang="en-US" sz="5000" dirty="0" smtClean="0"/>
            </a:br>
            <a:r>
              <a:rPr lang="en-US" sz="5000" dirty="0" smtClean="0"/>
              <a:t>The Why and </a:t>
            </a:r>
            <a:r>
              <a:rPr lang="en-US" sz="5000" i="1" u="sng" dirty="0" smtClean="0"/>
              <a:t>How</a:t>
            </a:r>
            <a:endParaRPr lang="en-US" sz="5000" i="1" u="sng" dirty="0"/>
          </a:p>
        </p:txBody>
      </p:sp>
      <p:sp>
        <p:nvSpPr>
          <p:cNvPr id="6" name="Oval 5"/>
          <p:cNvSpPr/>
          <p:nvPr/>
        </p:nvSpPr>
        <p:spPr>
          <a:xfrm>
            <a:off x="2590800" y="2452255"/>
            <a:ext cx="533400" cy="3671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5-Point Star 6"/>
          <p:cNvSpPr/>
          <p:nvPr/>
        </p:nvSpPr>
        <p:spPr>
          <a:xfrm>
            <a:off x="304800" y="5867400"/>
            <a:ext cx="152400" cy="152400"/>
          </a:xfrm>
          <a:prstGeom prst="star5">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3729000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4800" y="6324600"/>
            <a:ext cx="1981200" cy="3048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0" y="1447800"/>
            <a:ext cx="9144000" cy="5410200"/>
          </a:xfrm>
        </p:spPr>
        <p:txBody>
          <a:bodyPr>
            <a:noAutofit/>
          </a:bodyPr>
          <a:lstStyle/>
          <a:p>
            <a:pPr>
              <a:buNone/>
            </a:pPr>
            <a:r>
              <a:rPr lang="en-US" sz="2000" b="1" dirty="0" smtClean="0"/>
              <a:t>SUPPORT AND EXAMPLES</a:t>
            </a:r>
          </a:p>
          <a:p>
            <a:r>
              <a:rPr lang="en-US" sz="2000" dirty="0" smtClean="0"/>
              <a:t>Writers provide support and examples to back up their main idea(s)</a:t>
            </a:r>
          </a:p>
          <a:p>
            <a:r>
              <a:rPr lang="en-US" sz="2000" dirty="0" smtClean="0"/>
              <a:t>Highlight supporting ideas/examples in </a:t>
            </a:r>
            <a:r>
              <a:rPr lang="en-US" sz="2000" dirty="0" smtClean="0">
                <a:effectLst>
                  <a:glow rad="101600">
                    <a:srgbClr val="FFFF00">
                      <a:alpha val="60000"/>
                    </a:srgbClr>
                  </a:glow>
                </a:effectLst>
              </a:rPr>
              <a:t>yellow</a:t>
            </a:r>
            <a:r>
              <a:rPr lang="en-US" sz="2000" dirty="0" smtClean="0"/>
              <a:t> and write an “S” in the margin next to each one</a:t>
            </a:r>
          </a:p>
          <a:p>
            <a:pPr>
              <a:buNone/>
            </a:pPr>
            <a:r>
              <a:rPr lang="en-US" sz="2000" b="1" dirty="0" smtClean="0"/>
              <a:t>REACT TO THE TEXT</a:t>
            </a:r>
          </a:p>
          <a:p>
            <a:r>
              <a:rPr lang="en-US" sz="2000" dirty="0" smtClean="0"/>
              <a:t>Are you confused about something? Write the </a:t>
            </a:r>
            <a:r>
              <a:rPr lang="en-US" sz="2000" b="1" i="1" dirty="0" smtClean="0"/>
              <a:t>question</a:t>
            </a:r>
            <a:r>
              <a:rPr lang="en-US" sz="2000" dirty="0" smtClean="0"/>
              <a:t> down in the margins and mark it with a </a:t>
            </a:r>
            <a:r>
              <a:rPr lang="en-US" sz="2000" b="1" dirty="0" smtClean="0"/>
              <a:t>“?”</a:t>
            </a:r>
          </a:p>
          <a:p>
            <a:r>
              <a:rPr lang="en-US" sz="2000" dirty="0" smtClean="0"/>
              <a:t>Maybe you just read something that made you mad or optimistic. Write down your </a:t>
            </a:r>
            <a:r>
              <a:rPr lang="en-US" sz="2000" b="1" i="1" dirty="0" smtClean="0"/>
              <a:t>reaction</a:t>
            </a:r>
            <a:r>
              <a:rPr lang="en-US" sz="2000" dirty="0" smtClean="0"/>
              <a:t> to the text in the margins and mark it with an </a:t>
            </a:r>
            <a:r>
              <a:rPr lang="en-US" sz="2000" b="1" dirty="0" smtClean="0"/>
              <a:t>“R”.</a:t>
            </a:r>
          </a:p>
          <a:p>
            <a:r>
              <a:rPr lang="en-US" sz="2000" dirty="0" smtClean="0"/>
              <a:t>Do you like or dislike an idea? Record this </a:t>
            </a:r>
            <a:r>
              <a:rPr lang="en-US" sz="2000" b="1" i="1" dirty="0" smtClean="0"/>
              <a:t>opinion</a:t>
            </a:r>
            <a:r>
              <a:rPr lang="en-US" sz="2000" dirty="0" smtClean="0"/>
              <a:t> next to the passage that inspired it with an </a:t>
            </a:r>
            <a:r>
              <a:rPr lang="en-US" sz="2000" b="1" dirty="0" smtClean="0"/>
              <a:t>“O”.</a:t>
            </a:r>
          </a:p>
          <a:p>
            <a:r>
              <a:rPr lang="en-US" sz="2000" dirty="0" smtClean="0"/>
              <a:t>Maybe something you read reminds you of an experience you’ve had or something you’ve learned; record these </a:t>
            </a:r>
            <a:r>
              <a:rPr lang="en-US" sz="2000" b="1" i="1" dirty="0" smtClean="0"/>
              <a:t>connections</a:t>
            </a:r>
            <a:r>
              <a:rPr lang="en-US" sz="2000" dirty="0" smtClean="0"/>
              <a:t> with a </a:t>
            </a:r>
            <a:r>
              <a:rPr lang="en-US" sz="2000" b="1" dirty="0" smtClean="0"/>
              <a:t>“C”.</a:t>
            </a:r>
          </a:p>
          <a:p>
            <a:pPr>
              <a:buNone/>
            </a:pPr>
            <a:r>
              <a:rPr lang="en-US" sz="2000" b="1" dirty="0" smtClean="0"/>
              <a:t>THESIS</a:t>
            </a:r>
          </a:p>
          <a:p>
            <a:r>
              <a:rPr lang="en-US" sz="2000" dirty="0" smtClean="0"/>
              <a:t>At the very end, identify the quote that best captures the author’s main argument/thesis and </a:t>
            </a:r>
            <a:r>
              <a:rPr lang="en-US" sz="2000" dirty="0" smtClean="0">
                <a:effectLst>
                  <a:glow rad="101600">
                    <a:srgbClr val="33CC33">
                      <a:alpha val="60000"/>
                    </a:srgbClr>
                  </a:glow>
                </a:effectLst>
              </a:rPr>
              <a:t>highlight it in green</a:t>
            </a:r>
            <a:r>
              <a:rPr lang="en-US" sz="2000" dirty="0" smtClean="0"/>
              <a:t>,   star it, and draw a box around it.</a:t>
            </a:r>
          </a:p>
          <a:p>
            <a:pPr>
              <a:buNone/>
            </a:pPr>
            <a:endParaRPr lang="en-US" sz="1200" dirty="0" smtClean="0"/>
          </a:p>
          <a:p>
            <a:pPr>
              <a:buNone/>
            </a:pPr>
            <a:endParaRPr lang="en-US" sz="1200" dirty="0" smtClean="0"/>
          </a:p>
        </p:txBody>
      </p:sp>
      <p:sp>
        <p:nvSpPr>
          <p:cNvPr id="5" name="Title 1"/>
          <p:cNvSpPr>
            <a:spLocks noGrp="1"/>
          </p:cNvSpPr>
          <p:nvPr>
            <p:ph type="title"/>
          </p:nvPr>
        </p:nvSpPr>
        <p:spPr>
          <a:xfrm>
            <a:off x="0" y="0"/>
            <a:ext cx="9144000" cy="1447800"/>
          </a:xfrm>
        </p:spPr>
        <p:txBody>
          <a:bodyPr>
            <a:noAutofit/>
          </a:bodyPr>
          <a:lstStyle/>
          <a:p>
            <a:r>
              <a:rPr lang="en-US" sz="5000" dirty="0" smtClean="0"/>
              <a:t>Annotating 101:</a:t>
            </a:r>
            <a:br>
              <a:rPr lang="en-US" sz="5000" dirty="0" smtClean="0"/>
            </a:br>
            <a:r>
              <a:rPr lang="en-US" sz="5000" dirty="0" smtClean="0"/>
              <a:t>The Why and </a:t>
            </a:r>
            <a:r>
              <a:rPr lang="en-US" sz="5000" i="1" u="sng" dirty="0" smtClean="0"/>
              <a:t>How</a:t>
            </a:r>
            <a:endParaRPr lang="en-US" sz="5000" i="1" u="sng" dirty="0"/>
          </a:p>
        </p:txBody>
      </p:sp>
      <p:sp>
        <p:nvSpPr>
          <p:cNvPr id="4" name="5-Point Star 3"/>
          <p:cNvSpPr/>
          <p:nvPr/>
        </p:nvSpPr>
        <p:spPr>
          <a:xfrm>
            <a:off x="228600" y="6400800"/>
            <a:ext cx="152400" cy="152400"/>
          </a:xfrm>
          <a:prstGeom prst="star5">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Point Star 5"/>
          <p:cNvSpPr/>
          <p:nvPr/>
        </p:nvSpPr>
        <p:spPr>
          <a:xfrm>
            <a:off x="2209800" y="6400800"/>
            <a:ext cx="152400" cy="152400"/>
          </a:xfrm>
          <a:prstGeom prst="star5">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0255352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Point Star 4"/>
          <p:cNvSpPr/>
          <p:nvPr/>
        </p:nvSpPr>
        <p:spPr>
          <a:xfrm>
            <a:off x="2971800" y="5334000"/>
            <a:ext cx="457200" cy="457200"/>
          </a:xfrm>
          <a:prstGeom prst="star5">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152400"/>
            <a:ext cx="9144000" cy="1066800"/>
          </a:xfrm>
        </p:spPr>
        <p:txBody>
          <a:bodyPr>
            <a:noAutofit/>
          </a:bodyPr>
          <a:lstStyle/>
          <a:p>
            <a:r>
              <a:rPr lang="en-US" sz="4800" dirty="0" smtClean="0"/>
              <a:t>Annotating Articles 1, 2, &amp; 3</a:t>
            </a:r>
            <a:endParaRPr lang="en-US" sz="4800" dirty="0"/>
          </a:p>
        </p:txBody>
      </p:sp>
      <p:sp>
        <p:nvSpPr>
          <p:cNvPr id="3" name="Content Placeholder 2"/>
          <p:cNvSpPr>
            <a:spLocks noGrp="1"/>
          </p:cNvSpPr>
          <p:nvPr>
            <p:ph idx="1"/>
          </p:nvPr>
        </p:nvSpPr>
        <p:spPr>
          <a:xfrm>
            <a:off x="228600" y="1295400"/>
            <a:ext cx="8610600" cy="5029200"/>
          </a:xfrm>
        </p:spPr>
        <p:txBody>
          <a:bodyPr>
            <a:normAutofit fontScale="77500" lnSpcReduction="20000"/>
          </a:bodyPr>
          <a:lstStyle/>
          <a:p>
            <a:pPr marL="0" indent="0">
              <a:buNone/>
            </a:pPr>
            <a:r>
              <a:rPr lang="en-US" dirty="0" smtClean="0"/>
              <a:t>So to review, as you read each article, </a:t>
            </a:r>
            <a:r>
              <a:rPr lang="en-US" b="1" i="1" dirty="0" smtClean="0"/>
              <a:t>interact</a:t>
            </a:r>
            <a:r>
              <a:rPr lang="en-US" dirty="0" smtClean="0"/>
              <a:t> with the text:</a:t>
            </a:r>
            <a:br>
              <a:rPr lang="en-US" dirty="0" smtClean="0"/>
            </a:br>
            <a:endParaRPr lang="en-US" dirty="0" smtClean="0"/>
          </a:p>
          <a:p>
            <a:pPr marL="514350" indent="-514350">
              <a:buAutoNum type="arabicPeriod"/>
            </a:pPr>
            <a:r>
              <a:rPr lang="en-US" dirty="0" smtClean="0"/>
              <a:t>Circle and define difficult words in the margins</a:t>
            </a:r>
          </a:p>
          <a:p>
            <a:pPr marL="514350" indent="-514350">
              <a:buAutoNum type="arabicPeriod"/>
            </a:pPr>
            <a:r>
              <a:rPr lang="en-US" dirty="0" smtClean="0">
                <a:effectLst>
                  <a:glow rad="101600">
                    <a:srgbClr val="33CC33">
                      <a:alpha val="60000"/>
                    </a:srgbClr>
                  </a:glow>
                </a:effectLst>
              </a:rPr>
              <a:t>Highlight main ideas/key points in green, draw a star next to them, and paraphrase them in the margins</a:t>
            </a:r>
          </a:p>
          <a:p>
            <a:pPr marL="514350" indent="-514350">
              <a:buAutoNum type="arabicPeriod"/>
            </a:pPr>
            <a:r>
              <a:rPr lang="en-US" dirty="0" smtClean="0">
                <a:effectLst>
                  <a:glow rad="101600">
                    <a:srgbClr val="FFFF00">
                      <a:alpha val="60000"/>
                    </a:srgbClr>
                  </a:glow>
                </a:effectLst>
              </a:rPr>
              <a:t>Highlight supporting arguments in yellow and label with an “S” in the margins</a:t>
            </a:r>
          </a:p>
          <a:p>
            <a:pPr marL="514350" indent="-514350">
              <a:buAutoNum type="arabicPeriod"/>
            </a:pPr>
            <a:r>
              <a:rPr lang="en-US" dirty="0" smtClean="0"/>
              <a:t>React to the text</a:t>
            </a:r>
          </a:p>
          <a:p>
            <a:pPr marL="914400" lvl="1" indent="-514350">
              <a:buAutoNum type="arabicPeriod"/>
            </a:pPr>
            <a:r>
              <a:rPr lang="en-US" dirty="0" smtClean="0"/>
              <a:t>Write “?” for questions you have along the way</a:t>
            </a:r>
          </a:p>
          <a:p>
            <a:pPr marL="914400" lvl="1" indent="-514350">
              <a:buFont typeface="Arial" panose="020B0604020202020204" pitchFamily="34" charset="0"/>
              <a:buAutoNum type="arabicPeriod"/>
            </a:pPr>
            <a:r>
              <a:rPr lang="en-US" dirty="0" smtClean="0"/>
              <a:t>Put an “R” next to any reactions you have to the reading</a:t>
            </a:r>
          </a:p>
          <a:p>
            <a:pPr marL="914400" lvl="1" indent="-514350">
              <a:buAutoNum type="arabicPeriod"/>
            </a:pPr>
            <a:r>
              <a:rPr lang="en-US" dirty="0" smtClean="0"/>
              <a:t>Put an “O” next to your opinions of that paragraph</a:t>
            </a:r>
          </a:p>
          <a:p>
            <a:pPr marL="914400" lvl="1" indent="-514350">
              <a:buAutoNum type="arabicPeriod"/>
            </a:pPr>
            <a:r>
              <a:rPr lang="en-US" dirty="0" smtClean="0"/>
              <a:t>Put a “C” next to any personal connections you make to the reading</a:t>
            </a:r>
          </a:p>
          <a:p>
            <a:pPr marL="514350" indent="-514350">
              <a:buAutoNum type="arabicPeriod"/>
            </a:pPr>
            <a:r>
              <a:rPr lang="en-US" sz="3100" dirty="0" smtClean="0">
                <a:effectLst>
                  <a:glow rad="101600">
                    <a:srgbClr val="33CC33">
                      <a:alpha val="60000"/>
                    </a:srgbClr>
                  </a:glow>
                </a:effectLst>
              </a:rPr>
              <a:t>Highlight in green, STAR, AND BOX what you believe to be the main idea/thesis of the article.</a:t>
            </a:r>
          </a:p>
          <a:p>
            <a:pPr marL="514350" indent="-514350">
              <a:buNone/>
            </a:pPr>
            <a:endParaRPr lang="en-US" dirty="0"/>
          </a:p>
        </p:txBody>
      </p:sp>
      <p:sp>
        <p:nvSpPr>
          <p:cNvPr id="4" name="Oval 3"/>
          <p:cNvSpPr/>
          <p:nvPr/>
        </p:nvSpPr>
        <p:spPr>
          <a:xfrm>
            <a:off x="762000" y="1905000"/>
            <a:ext cx="7620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267200" y="5410200"/>
            <a:ext cx="533400" cy="457200"/>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195585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US" sz="5000" dirty="0" smtClean="0"/>
              <a:t>2</a:t>
            </a:r>
            <a:r>
              <a:rPr lang="en-US" sz="5000" baseline="30000" dirty="0" smtClean="0"/>
              <a:t>nd</a:t>
            </a:r>
            <a:r>
              <a:rPr lang="en-US" sz="5000" dirty="0" smtClean="0"/>
              <a:t> Read Through of</a:t>
            </a:r>
            <a:br>
              <a:rPr lang="en-US" sz="5000" dirty="0" smtClean="0"/>
            </a:br>
            <a:r>
              <a:rPr lang="en-US" sz="5000" dirty="0" smtClean="0"/>
              <a:t>Article 1: Whole Class</a:t>
            </a:r>
            <a:endParaRPr lang="en-US" sz="5000" dirty="0"/>
          </a:p>
        </p:txBody>
      </p:sp>
      <p:sp>
        <p:nvSpPr>
          <p:cNvPr id="3" name="Content Placeholder 2"/>
          <p:cNvSpPr>
            <a:spLocks noGrp="1"/>
          </p:cNvSpPr>
          <p:nvPr>
            <p:ph idx="1"/>
          </p:nvPr>
        </p:nvSpPr>
        <p:spPr>
          <a:xfrm>
            <a:off x="0" y="1600200"/>
            <a:ext cx="9144000" cy="4525963"/>
          </a:xfrm>
        </p:spPr>
        <p:txBody>
          <a:bodyPr>
            <a:normAutofit fontScale="92500" lnSpcReduction="10000"/>
          </a:bodyPr>
          <a:lstStyle/>
          <a:p>
            <a:pPr marL="0" indent="0" algn="ctr">
              <a:buNone/>
            </a:pPr>
            <a:r>
              <a:rPr lang="en-US" dirty="0" smtClean="0"/>
              <a:t>As a class we will be reading and annotating the first article together. I will model for you what it means to interact with and “mark up the text” (annotate).</a:t>
            </a:r>
            <a:endParaRPr lang="en-US" dirty="0"/>
          </a:p>
          <a:p>
            <a:pPr marL="0" indent="0">
              <a:buNone/>
            </a:pPr>
            <a:r>
              <a:rPr lang="en-US" dirty="0" smtClean="0"/>
              <a:t>Directions:  </a:t>
            </a:r>
          </a:p>
          <a:p>
            <a:pPr marL="514350" indent="-514350">
              <a:buFont typeface="+mj-lt"/>
              <a:buAutoNum type="arabicPeriod"/>
            </a:pPr>
            <a:r>
              <a:rPr lang="en-US" dirty="0" smtClean="0"/>
              <a:t>I will read each paragraph out loud while the class follows along.</a:t>
            </a:r>
          </a:p>
          <a:p>
            <a:pPr marL="514350" indent="-514350">
              <a:buFont typeface="+mj-lt"/>
              <a:buAutoNum type="arabicPeriod"/>
            </a:pPr>
            <a:r>
              <a:rPr lang="en-US" dirty="0" smtClean="0"/>
              <a:t>After we finish our second read-through, we will summarize, respond, and question </a:t>
            </a:r>
            <a:r>
              <a:rPr lang="en-US" i="1" dirty="0" smtClean="0"/>
              <a:t>each paragraph </a:t>
            </a:r>
            <a:r>
              <a:rPr lang="en-US" dirty="0" smtClean="0"/>
              <a:t>as a class, and then in table groups, following the steps on how to annotate and the directions on the next slide.</a:t>
            </a:r>
          </a:p>
        </p:txBody>
      </p:sp>
    </p:spTree>
    <p:extLst>
      <p:ext uri="{BB962C8B-B14F-4D97-AF65-F5344CB8AC3E}">
        <p14:creationId xmlns:p14="http://schemas.microsoft.com/office/powerpoint/2010/main" val="35907269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5000" dirty="0" smtClean="0"/>
              <a:t>Summarize/Respond/Question</a:t>
            </a:r>
            <a:endParaRPr lang="en-US" sz="5000" dirty="0"/>
          </a:p>
        </p:txBody>
      </p:sp>
      <p:sp>
        <p:nvSpPr>
          <p:cNvPr id="3" name="Content Placeholder 2"/>
          <p:cNvSpPr>
            <a:spLocks noGrp="1"/>
          </p:cNvSpPr>
          <p:nvPr>
            <p:ph idx="1"/>
          </p:nvPr>
        </p:nvSpPr>
        <p:spPr>
          <a:xfrm>
            <a:off x="0" y="1066800"/>
            <a:ext cx="9144000" cy="5059363"/>
          </a:xfrm>
        </p:spPr>
        <p:txBody>
          <a:bodyPr>
            <a:normAutofit/>
          </a:bodyPr>
          <a:lstStyle/>
          <a:p>
            <a:pPr marL="0" indent="0" algn="ctr">
              <a:buNone/>
            </a:pPr>
            <a:endParaRPr lang="en-US" dirty="0" smtClean="0"/>
          </a:p>
          <a:p>
            <a:pPr marL="0" indent="0" algn="ctr">
              <a:buNone/>
            </a:pPr>
            <a:endParaRPr lang="en-US" dirty="0"/>
          </a:p>
        </p:txBody>
      </p:sp>
      <p:pic>
        <p:nvPicPr>
          <p:cNvPr id="5122" name="Picture 2" descr="http://images.reallygreattoys.com/product/CD114044.jpg"/>
          <p:cNvPicPr>
            <a:picLocks noChangeAspect="1" noChangeArrowheads="1"/>
          </p:cNvPicPr>
          <p:nvPr/>
        </p:nvPicPr>
        <p:blipFill>
          <a:blip r:embed="rId2"/>
          <a:srcRect/>
          <a:stretch>
            <a:fillRect/>
          </a:stretch>
        </p:blipFill>
        <p:spPr bwMode="auto">
          <a:xfrm>
            <a:off x="304800" y="990600"/>
            <a:ext cx="8610600" cy="5715000"/>
          </a:xfrm>
          <a:prstGeom prst="rect">
            <a:avLst/>
          </a:prstGeom>
          <a:noFill/>
        </p:spPr>
      </p:pic>
      <p:sp>
        <p:nvSpPr>
          <p:cNvPr id="6" name="TextBox 5"/>
          <p:cNvSpPr txBox="1"/>
          <p:nvPr/>
        </p:nvSpPr>
        <p:spPr>
          <a:xfrm>
            <a:off x="1066800" y="1981200"/>
            <a:ext cx="533400" cy="400110"/>
          </a:xfrm>
          <a:prstGeom prst="rect">
            <a:avLst/>
          </a:prstGeom>
          <a:noFill/>
        </p:spPr>
        <p:txBody>
          <a:bodyPr wrap="square" rtlCol="0">
            <a:spAutoFit/>
          </a:bodyPr>
          <a:lstStyle/>
          <a:p>
            <a:pPr algn="ctr"/>
            <a:r>
              <a:rPr lang="en-US" sz="2000" b="1" dirty="0" smtClean="0"/>
              <a:t>1</a:t>
            </a:r>
            <a:endParaRPr lang="en-US" sz="2000" b="1" dirty="0"/>
          </a:p>
        </p:txBody>
      </p:sp>
      <p:sp>
        <p:nvSpPr>
          <p:cNvPr id="7" name="TextBox 6"/>
          <p:cNvSpPr txBox="1"/>
          <p:nvPr/>
        </p:nvSpPr>
        <p:spPr>
          <a:xfrm>
            <a:off x="1600200" y="1371600"/>
            <a:ext cx="7086600" cy="492443"/>
          </a:xfrm>
          <a:prstGeom prst="rect">
            <a:avLst/>
          </a:prstGeom>
          <a:noFill/>
        </p:spPr>
        <p:txBody>
          <a:bodyPr wrap="square" rtlCol="0">
            <a:spAutoFit/>
          </a:bodyPr>
          <a:lstStyle/>
          <a:p>
            <a:pPr algn="ctr"/>
            <a:r>
              <a:rPr lang="en-US" sz="2600" b="1" u="sng" dirty="0" smtClean="0"/>
              <a:t>Summarize/Respond/Question (S/R/Q): Kang Article</a:t>
            </a:r>
            <a:endParaRPr lang="en-US" sz="2600" b="1" u="sng" dirty="0"/>
          </a:p>
        </p:txBody>
      </p:sp>
      <p:sp>
        <p:nvSpPr>
          <p:cNvPr id="8" name="TextBox 7"/>
          <p:cNvSpPr txBox="1"/>
          <p:nvPr/>
        </p:nvSpPr>
        <p:spPr>
          <a:xfrm>
            <a:off x="1600200" y="1956137"/>
            <a:ext cx="6781800" cy="1015663"/>
          </a:xfrm>
          <a:prstGeom prst="rect">
            <a:avLst/>
          </a:prstGeom>
          <a:noFill/>
        </p:spPr>
        <p:txBody>
          <a:bodyPr wrap="square" rtlCol="0">
            <a:spAutoFit/>
          </a:bodyPr>
          <a:lstStyle/>
          <a:p>
            <a:r>
              <a:rPr lang="en-US" sz="2000" b="1" u="sng" dirty="0" smtClean="0"/>
              <a:t>SUMMARIZE:</a:t>
            </a:r>
            <a:r>
              <a:rPr lang="en-US" sz="2000" dirty="0" smtClean="0"/>
              <a:t> In this section you will summarize the content of this paragraph/section/chunk. The key word is SUMMARIZE. About 2-3 sentences MAX.</a:t>
            </a:r>
          </a:p>
        </p:txBody>
      </p:sp>
      <p:sp>
        <p:nvSpPr>
          <p:cNvPr id="9" name="TextBox 8"/>
          <p:cNvSpPr txBox="1"/>
          <p:nvPr/>
        </p:nvSpPr>
        <p:spPr>
          <a:xfrm>
            <a:off x="1600200" y="2870537"/>
            <a:ext cx="6781800" cy="1015663"/>
          </a:xfrm>
          <a:prstGeom prst="rect">
            <a:avLst/>
          </a:prstGeom>
          <a:noFill/>
        </p:spPr>
        <p:txBody>
          <a:bodyPr wrap="square" rtlCol="0">
            <a:spAutoFit/>
          </a:bodyPr>
          <a:lstStyle/>
          <a:p>
            <a:r>
              <a:rPr lang="en-US" sz="2000" b="1" u="sng" dirty="0" smtClean="0"/>
              <a:t>RESPOND:</a:t>
            </a:r>
            <a:r>
              <a:rPr lang="en-US" sz="2000" dirty="0" smtClean="0"/>
              <a:t> In this section you will briefly jot down your personal reaction to this paragraph/section/chunk. Did you agree? Disagree? Did you connect with the author or empathize with something they said?</a:t>
            </a:r>
          </a:p>
        </p:txBody>
      </p:sp>
      <p:sp>
        <p:nvSpPr>
          <p:cNvPr id="10" name="TextBox 9"/>
          <p:cNvSpPr txBox="1"/>
          <p:nvPr/>
        </p:nvSpPr>
        <p:spPr>
          <a:xfrm>
            <a:off x="1600200" y="3877270"/>
            <a:ext cx="6858000" cy="2923877"/>
          </a:xfrm>
          <a:prstGeom prst="rect">
            <a:avLst/>
          </a:prstGeom>
          <a:noFill/>
        </p:spPr>
        <p:txBody>
          <a:bodyPr wrap="square" rtlCol="0">
            <a:spAutoFit/>
          </a:bodyPr>
          <a:lstStyle/>
          <a:p>
            <a:r>
              <a:rPr lang="en-US" b="1" u="sng" dirty="0" smtClean="0"/>
              <a:t>QUESTION:</a:t>
            </a:r>
            <a:r>
              <a:rPr lang="en-US" dirty="0" smtClean="0"/>
              <a:t> In this section you will ask a question. You can either ask a question about something that confused you in this paragraph/section/chunk, or you may pose a question to the author.</a:t>
            </a:r>
          </a:p>
          <a:p>
            <a:endParaRPr lang="en-US" dirty="0" smtClean="0"/>
          </a:p>
          <a:p>
            <a:endParaRPr lang="en-US" dirty="0" smtClean="0"/>
          </a:p>
          <a:p>
            <a:r>
              <a:rPr lang="en-US" dirty="0" smtClean="0"/>
              <a:t>We will do this for Article #1 in class. Article #2 will be done at home individually.</a:t>
            </a:r>
          </a:p>
          <a:p>
            <a:endParaRPr lang="en-US" dirty="0" smtClean="0"/>
          </a:p>
          <a:p>
            <a:endParaRPr lang="en-US" dirty="0" smtClean="0"/>
          </a:p>
          <a:p>
            <a:pPr algn="ctr"/>
            <a:r>
              <a:rPr lang="en-US" sz="2000" b="1" dirty="0" smtClean="0"/>
              <a:t>Note: While this is tedious work</a:t>
            </a:r>
            <a:r>
              <a:rPr lang="en-US" sz="2000" b="1" smtClean="0"/>
              <a:t>, </a:t>
            </a:r>
          </a:p>
          <a:p>
            <a:pPr algn="ctr"/>
            <a:r>
              <a:rPr lang="en-US" sz="2000" b="1" smtClean="0"/>
              <a:t>this </a:t>
            </a:r>
            <a:r>
              <a:rPr lang="en-US" sz="2000" b="1" dirty="0" smtClean="0"/>
              <a:t>step is crucial to your understanding of the text.</a:t>
            </a:r>
          </a:p>
        </p:txBody>
      </p:sp>
    </p:spTree>
    <p:extLst>
      <p:ext uri="{BB962C8B-B14F-4D97-AF65-F5344CB8AC3E}">
        <p14:creationId xmlns:p14="http://schemas.microsoft.com/office/powerpoint/2010/main" val="237775378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nother Typewriter"/>
        <a:ea typeface=""/>
        <a:cs typeface=""/>
      </a:majorFont>
      <a:minorFont>
        <a:latin typeface="Pupca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853</TotalTime>
  <Words>945</Words>
  <Application>Microsoft Office PowerPoint</Application>
  <PresentationFormat>On-screen Show (4:3)</PresentationFormat>
  <Paragraphs>80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AGENDA Day 2: 8/21</vt:lpstr>
      <vt:lpstr>Surveying the Text </vt:lpstr>
      <vt:lpstr>1st Read-Through of Article 1: Whole Class </vt:lpstr>
      <vt:lpstr>Annotating 101: The Why and How</vt:lpstr>
      <vt:lpstr>Annotating 101: The Why and How</vt:lpstr>
      <vt:lpstr>Annotating 101: The Why and How</vt:lpstr>
      <vt:lpstr>Annotating Articles 1, 2, &amp; 3</vt:lpstr>
      <vt:lpstr>2nd Read Through of Article 1: Whole Class</vt:lpstr>
      <vt:lpstr>Summarize/Respond/Question</vt:lpstr>
    </vt:vector>
  </TitlesOfParts>
  <Company>Corona Norco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Guadalupe Dargavel</dc:creator>
  <cp:lastModifiedBy>Guadalupe Dargavel</cp:lastModifiedBy>
  <cp:revision>19</cp:revision>
  <dcterms:created xsi:type="dcterms:W3CDTF">2014-08-18T18:35:48Z</dcterms:created>
  <dcterms:modified xsi:type="dcterms:W3CDTF">2014-08-21T17:32:39Z</dcterms:modified>
</cp:coreProperties>
</file>