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6" r:id="rId3"/>
    <p:sldId id="257" r:id="rId4"/>
    <p:sldId id="267" r:id="rId5"/>
    <p:sldId id="260" r:id="rId6"/>
    <p:sldId id="261" r:id="rId7"/>
    <p:sldId id="262" r:id="rId8"/>
    <p:sldId id="265"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4D2B3-220F-4907-82C4-D8F7CDE824A4}" type="datetimeFigureOut">
              <a:rPr lang="en-US" smtClean="0"/>
              <a:pPr/>
              <a:t>3/13/2014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35F22-361E-4165-881A-9E0A27B13160}" type="slidenum">
              <a:rPr lang="en-US" smtClean="0"/>
              <a:pPr/>
              <a:t>‹#›</a:t>
            </a:fld>
            <a:endParaRPr lang="en-US"/>
          </a:p>
        </p:txBody>
      </p:sp>
    </p:spTree>
    <p:extLst>
      <p:ext uri="{BB962C8B-B14F-4D97-AF65-F5344CB8AC3E}">
        <p14:creationId xmlns:p14="http://schemas.microsoft.com/office/powerpoint/2010/main" val="392434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 students will study this image in order to fill out the chart on the following page.</a:t>
            </a:r>
          </a:p>
        </p:txBody>
      </p:sp>
      <p:sp>
        <p:nvSpPr>
          <p:cNvPr id="28676" name="Slide Number Placeholder 3"/>
          <p:cNvSpPr>
            <a:spLocks noGrp="1"/>
          </p:cNvSpPr>
          <p:nvPr>
            <p:ph type="sldNum" sz="quarter" idx="5"/>
          </p:nvPr>
        </p:nvSpPr>
        <p:spPr bwMode="auto">
          <a:noFill/>
          <a:ln>
            <a:miter lim="800000"/>
            <a:headEnd/>
            <a:tailEnd/>
          </a:ln>
        </p:spPr>
        <p:txBody>
          <a:bodyPr/>
          <a:lstStyle/>
          <a:p>
            <a:fld id="{117D4907-2D6E-4BBC-9CAD-A12CF9597464}"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16A02BC7-C2EC-4311-9A2D-6C318E30EFE2}"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ED4B1-E20F-4503-B989-0E2BFB05937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ED4B1-E20F-4503-B989-0E2BFB05937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ED4B1-E20F-4503-B989-0E2BFB05937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ED4B1-E20F-4503-B989-0E2BFB05937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ED4B1-E20F-4503-B989-0E2BFB059377}"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ED4B1-E20F-4503-B989-0E2BFB059377}"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ED4B1-E20F-4503-B989-0E2BFB059377}" type="datetimeFigureOut">
              <a:rPr lang="en-US" smtClean="0"/>
              <a:pPr/>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ED4B1-E20F-4503-B989-0E2BFB059377}" type="datetimeFigureOut">
              <a:rPr lang="en-US" smtClean="0"/>
              <a:pPr/>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ED4B1-E20F-4503-B989-0E2BFB059377}" type="datetimeFigureOut">
              <a:rPr lang="en-US" smtClean="0"/>
              <a:pPr/>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ED4B1-E20F-4503-B989-0E2BFB059377}"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ED4B1-E20F-4503-B989-0E2BFB059377}"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6DE7-401A-46BE-8EB3-04224645401E}"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ED4B1-E20F-4503-B989-0E2BFB059377}" type="datetimeFigureOut">
              <a:rPr lang="en-US" smtClean="0"/>
              <a:pPr/>
              <a:t>3/13/2014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6DE7-401A-46BE-8EB3-0422464540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youtube.com/watch?v=pdu6fVlurrU"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fu9RKqlmD1Q"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4495801"/>
          </a:xfrm>
        </p:spPr>
        <p:txBody>
          <a:bodyPr>
            <a:noAutofit/>
          </a:bodyPr>
          <a:lstStyle/>
          <a:p>
            <a:r>
              <a:rPr lang="en-US" sz="5000" dirty="0" smtClean="0"/>
              <a:t>The Politics</a:t>
            </a:r>
            <a:br>
              <a:rPr lang="en-US" sz="5000" dirty="0" smtClean="0"/>
            </a:br>
            <a:r>
              <a:rPr lang="en-US" sz="5000" dirty="0" smtClean="0"/>
              <a:t>of Food</a:t>
            </a:r>
            <a:endParaRPr lang="en-US" sz="5000"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cstate="print"/>
          <a:srcRect/>
          <a:stretch>
            <a:fillRect/>
          </a:stretch>
        </p:blipFill>
        <p:spPr bwMode="auto">
          <a:xfrm>
            <a:off x="228600" y="990600"/>
            <a:ext cx="5082904" cy="5638800"/>
          </a:xfrm>
          <a:prstGeom prst="rect">
            <a:avLst/>
          </a:prstGeom>
          <a:noFill/>
          <a:ln w="9525">
            <a:noFill/>
            <a:miter lim="800000"/>
            <a:headEnd/>
            <a:tailEnd/>
          </a:ln>
        </p:spPr>
      </p:pic>
      <p:sp>
        <p:nvSpPr>
          <p:cNvPr id="5" name="TextBox 4"/>
          <p:cNvSpPr txBox="1"/>
          <p:nvPr/>
        </p:nvSpPr>
        <p:spPr>
          <a:xfrm>
            <a:off x="5715000" y="1600200"/>
            <a:ext cx="3276600" cy="4047262"/>
          </a:xfrm>
          <a:prstGeom prst="rect">
            <a:avLst/>
          </a:prstGeom>
          <a:noFill/>
        </p:spPr>
        <p:txBody>
          <a:bodyPr wrap="square">
            <a:spAutoFit/>
          </a:bodyPr>
          <a:lstStyle/>
          <a:p>
            <a:pPr marL="514350" indent="-514350">
              <a:buFont typeface="+mj-lt"/>
              <a:buAutoNum type="arabicPeriod"/>
              <a:defRPr/>
            </a:pPr>
            <a:r>
              <a:rPr lang="en-US" sz="2500" b="1" dirty="0">
                <a:latin typeface="+mn-lt"/>
              </a:rPr>
              <a:t>What can you infer from the words in this image</a:t>
            </a:r>
            <a:r>
              <a:rPr lang="en-US" sz="2500" b="1" dirty="0" smtClean="0">
                <a:latin typeface="+mn-lt"/>
              </a:rPr>
              <a:t>?</a:t>
            </a:r>
          </a:p>
          <a:p>
            <a:pPr marL="514350" indent="-514350">
              <a:buFont typeface="+mj-lt"/>
              <a:buAutoNum type="arabicPeriod"/>
              <a:defRPr/>
            </a:pPr>
            <a:r>
              <a:rPr lang="en-US" sz="2500" b="1" dirty="0" smtClean="0"/>
              <a:t>What is your </a:t>
            </a:r>
            <a:r>
              <a:rPr lang="en-US" sz="2200" b="1" dirty="0" smtClean="0"/>
              <a:t>relationship with food?</a:t>
            </a:r>
            <a:r>
              <a:rPr lang="en-US" sz="2200" b="1" dirty="0" smtClean="0">
                <a:latin typeface="+mn-lt"/>
              </a:rPr>
              <a:t> Would you say your relationship with food is “healthy” or “unhealthy?”</a:t>
            </a:r>
            <a:endParaRPr lang="en-US" sz="2200" b="1" dirty="0">
              <a:latin typeface="+mn-lt"/>
            </a:endParaRPr>
          </a:p>
        </p:txBody>
      </p:sp>
      <p:sp>
        <p:nvSpPr>
          <p:cNvPr id="4" name="Title 1"/>
          <p:cNvSpPr txBox="1">
            <a:spLocks/>
          </p:cNvSpPr>
          <p:nvPr/>
        </p:nvSpPr>
        <p:spPr>
          <a:xfrm>
            <a:off x="0" y="274638"/>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tx1"/>
                </a:solidFill>
                <a:effectLst/>
                <a:uLnTx/>
                <a:uFillTx/>
                <a:latin typeface="+mj-lt"/>
                <a:ea typeface="+mj-ea"/>
                <a:cs typeface="+mj-cs"/>
              </a:rPr>
              <a:t>Journal</a:t>
            </a:r>
            <a:endParaRPr kumimoji="0" lang="en-US" sz="3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500" dirty="0" smtClean="0"/>
              <a:t>Agenda 3/13 &amp; 3/14</a:t>
            </a:r>
            <a:endParaRPr lang="en-US" sz="3500" dirty="0"/>
          </a:p>
        </p:txBody>
      </p:sp>
      <p:sp>
        <p:nvSpPr>
          <p:cNvPr id="3" name="Content Placeholder 2"/>
          <p:cNvSpPr>
            <a:spLocks noGrp="1"/>
          </p:cNvSpPr>
          <p:nvPr>
            <p:ph idx="1"/>
          </p:nvPr>
        </p:nvSpPr>
        <p:spPr>
          <a:xfrm>
            <a:off x="457200" y="1600200"/>
            <a:ext cx="8229600" cy="4800600"/>
          </a:xfrm>
        </p:spPr>
        <p:txBody>
          <a:bodyPr>
            <a:normAutofit/>
          </a:bodyPr>
          <a:lstStyle/>
          <a:p>
            <a:r>
              <a:rPr lang="en-US" sz="2600" b="1" dirty="0" err="1" smtClean="0"/>
              <a:t>Bellwork</a:t>
            </a:r>
            <a:r>
              <a:rPr lang="en-US" sz="2600" b="1" dirty="0" smtClean="0"/>
              <a:t>- Journal</a:t>
            </a:r>
          </a:p>
          <a:p>
            <a:r>
              <a:rPr lang="en-US" sz="2600" b="1" dirty="0" smtClean="0"/>
              <a:t>New Seating Charts!</a:t>
            </a:r>
          </a:p>
          <a:p>
            <a:r>
              <a:rPr lang="en-US" sz="2600" b="1" dirty="0" smtClean="0"/>
              <a:t>Line Activity</a:t>
            </a:r>
          </a:p>
          <a:p>
            <a:r>
              <a:rPr lang="en-US" sz="2600" b="1" dirty="0" smtClean="0"/>
              <a:t>Unit vocabulary in table groups</a:t>
            </a:r>
          </a:p>
          <a:p>
            <a:r>
              <a:rPr lang="en-US" sz="2600" b="1" dirty="0" err="1" smtClean="0"/>
              <a:t>MyFitnessPal</a:t>
            </a:r>
            <a:r>
              <a:rPr lang="en-US" sz="2600" b="1" dirty="0" smtClean="0"/>
              <a:t> explanation and download</a:t>
            </a:r>
          </a:p>
          <a:p>
            <a:r>
              <a:rPr lang="en-US" sz="2600" b="1" dirty="0" smtClean="0"/>
              <a:t>Making predictions and annotating the texts</a:t>
            </a:r>
          </a:p>
          <a:p>
            <a:endParaRPr lang="en-US" sz="2600" b="1" dirty="0"/>
          </a:p>
          <a:p>
            <a:pPr indent="0">
              <a:buNone/>
            </a:pPr>
            <a:r>
              <a:rPr lang="en-US" sz="2600" b="1" u="sng" dirty="0" smtClean="0"/>
              <a:t>HOMEWORK</a:t>
            </a:r>
            <a:r>
              <a:rPr lang="en-US" sz="2600" b="1" dirty="0" smtClean="0"/>
              <a:t>: Begin your food journal this evening. Continue logging your meals and snacks throughout the weekend.</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What’s Really in Our Food?</a:t>
            </a:r>
            <a:endParaRPr lang="en-US" dirty="0"/>
          </a:p>
        </p:txBody>
      </p:sp>
      <p:sp>
        <p:nvSpPr>
          <p:cNvPr id="3" name="Content Placeholder 2"/>
          <p:cNvSpPr>
            <a:spLocks noGrp="1"/>
          </p:cNvSpPr>
          <p:nvPr>
            <p:ph idx="1"/>
          </p:nvPr>
        </p:nvSpPr>
        <p:spPr>
          <a:xfrm>
            <a:off x="457200" y="1295400"/>
            <a:ext cx="8229600" cy="5029200"/>
          </a:xfrm>
        </p:spPr>
        <p:txBody>
          <a:bodyPr/>
          <a:lstStyle/>
          <a:p>
            <a:pPr marL="0" indent="0" algn="ctr">
              <a:buNone/>
            </a:pPr>
            <a:endParaRPr lang="en-US" dirty="0" smtClean="0">
              <a:hlinkClick r:id="rId2"/>
            </a:endParaRPr>
          </a:p>
          <a:p>
            <a:pPr marL="0" indent="0" algn="ctr">
              <a:buNone/>
            </a:pPr>
            <a:r>
              <a:rPr lang="en-US" b="1" dirty="0" smtClean="0">
                <a:hlinkClick r:id="rId2"/>
              </a:rPr>
              <a:t>10 Things About Food</a:t>
            </a:r>
            <a:endParaRPr lang="en-US" b="1" dirty="0"/>
          </a:p>
        </p:txBody>
      </p:sp>
      <p:pic>
        <p:nvPicPr>
          <p:cNvPr id="2050" name="Picture 2" descr="http://www.hilariousgifs.com/gifs/oh-no-dont-do-that.gif"/>
          <p:cNvPicPr>
            <a:picLocks noChangeAspect="1" noChangeArrowheads="1" noCrop="1"/>
          </p:cNvPicPr>
          <p:nvPr/>
        </p:nvPicPr>
        <p:blipFill>
          <a:blip r:embed="rId3" cstate="print"/>
          <a:srcRect/>
          <a:stretch>
            <a:fillRect/>
          </a:stretch>
        </p:blipFill>
        <p:spPr bwMode="auto">
          <a:xfrm>
            <a:off x="4953000" y="2590800"/>
            <a:ext cx="3962400" cy="2971800"/>
          </a:xfrm>
          <a:prstGeom prst="rect">
            <a:avLst/>
          </a:prstGeom>
          <a:noFill/>
        </p:spPr>
      </p:pic>
      <p:pic>
        <p:nvPicPr>
          <p:cNvPr id="2052" name="Picture 4" descr="http://data3.whicdn.com/images/60273030/large.gif"/>
          <p:cNvPicPr>
            <a:picLocks noChangeAspect="1" noChangeArrowheads="1" noCrop="1"/>
          </p:cNvPicPr>
          <p:nvPr/>
        </p:nvPicPr>
        <p:blipFill>
          <a:blip r:embed="rId4" cstate="print"/>
          <a:srcRect/>
          <a:stretch>
            <a:fillRect/>
          </a:stretch>
        </p:blipFill>
        <p:spPr bwMode="auto">
          <a:xfrm>
            <a:off x="228600" y="2590800"/>
            <a:ext cx="3962400" cy="2988183"/>
          </a:xfrm>
          <a:prstGeom prst="rect">
            <a:avLst/>
          </a:prstGeom>
          <a:noFill/>
        </p:spPr>
      </p:pic>
    </p:spTree>
    <p:extLst>
      <p:ext uri="{BB962C8B-B14F-4D97-AF65-F5344CB8AC3E}">
        <p14:creationId xmlns:p14="http://schemas.microsoft.com/office/powerpoint/2010/main" val="138395118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143000"/>
          </a:xfrm>
        </p:spPr>
        <p:txBody>
          <a:bodyPr>
            <a:noAutofit/>
          </a:bodyPr>
          <a:lstStyle/>
          <a:p>
            <a:pPr eaLnBrk="1" hangingPunct="1"/>
            <a:r>
              <a:rPr lang="en-US" sz="3500" dirty="0" smtClean="0"/>
              <a:t>Line </a:t>
            </a:r>
            <a:r>
              <a:rPr lang="en-US" sz="3500" dirty="0" err="1" smtClean="0"/>
              <a:t>ACtivity</a:t>
            </a:r>
            <a:endParaRPr lang="en-US" sz="3500" dirty="0" smtClean="0"/>
          </a:p>
        </p:txBody>
      </p:sp>
      <p:sp>
        <p:nvSpPr>
          <p:cNvPr id="3" name="Content Placeholder 2"/>
          <p:cNvSpPr>
            <a:spLocks noGrp="1"/>
          </p:cNvSpPr>
          <p:nvPr>
            <p:ph idx="1"/>
          </p:nvPr>
        </p:nvSpPr>
        <p:spPr>
          <a:xfrm>
            <a:off x="0" y="1219200"/>
            <a:ext cx="9144000" cy="5638800"/>
          </a:xfrm>
        </p:spPr>
        <p:txBody>
          <a:bodyPr rtlCol="0">
            <a:normAutofit fontScale="92500" lnSpcReduction="20000"/>
          </a:bodyPr>
          <a:lstStyle/>
          <a:p>
            <a:pPr marL="68580" indent="0" algn="ctr" eaLnBrk="1" fontAlgn="auto" hangingPunct="1">
              <a:spcAft>
                <a:spcPts val="0"/>
              </a:spcAft>
              <a:buFont typeface="Wingdings 2" pitchFamily="18" charset="2"/>
              <a:buNone/>
              <a:defRPr/>
            </a:pPr>
            <a:r>
              <a:rPr lang="en-US" b="1" dirty="0" smtClean="0"/>
              <a:t>If you agree with the statement, step up to the imaginary line in the middle of the classroom.</a:t>
            </a:r>
          </a:p>
          <a:p>
            <a:pPr marL="68580" indent="0" eaLnBrk="1" fontAlgn="auto" hangingPunct="1">
              <a:spcAft>
                <a:spcPts val="0"/>
              </a:spcAft>
              <a:buFont typeface="Wingdings 2" pitchFamily="18" charset="2"/>
              <a:buNone/>
              <a:defRPr/>
            </a:pPr>
            <a:endParaRPr lang="en-US" b="1" dirty="0"/>
          </a:p>
          <a:p>
            <a:pPr marL="525780" indent="-457200" eaLnBrk="1" fontAlgn="auto" hangingPunct="1">
              <a:spcAft>
                <a:spcPts val="0"/>
              </a:spcAft>
              <a:buFont typeface="+mj-lt"/>
              <a:buAutoNum type="arabicPeriod"/>
              <a:defRPr/>
            </a:pPr>
            <a:r>
              <a:rPr lang="en-US" b="1" dirty="0" smtClean="0"/>
              <a:t>I have a difficult time making healthy food choices.</a:t>
            </a:r>
          </a:p>
          <a:p>
            <a:pPr marL="525780" indent="-457200" eaLnBrk="1" fontAlgn="auto" hangingPunct="1">
              <a:spcAft>
                <a:spcPts val="0"/>
              </a:spcAft>
              <a:buFont typeface="+mj-lt"/>
              <a:buAutoNum type="arabicPeriod"/>
              <a:defRPr/>
            </a:pPr>
            <a:r>
              <a:rPr lang="en-US" b="1" dirty="0" smtClean="0"/>
              <a:t>I think most food is grown on small farms.</a:t>
            </a:r>
          </a:p>
          <a:p>
            <a:pPr marL="525780" indent="-457200" eaLnBrk="1" fontAlgn="auto" hangingPunct="1">
              <a:spcAft>
                <a:spcPts val="0"/>
              </a:spcAft>
              <a:buFont typeface="+mj-lt"/>
              <a:buAutoNum type="arabicPeriod"/>
              <a:defRPr/>
            </a:pPr>
            <a:r>
              <a:rPr lang="en-US" b="1" dirty="0" smtClean="0"/>
              <a:t>The government has very little control over how food is grown, processed, and sold.</a:t>
            </a:r>
          </a:p>
          <a:p>
            <a:pPr marL="525780" indent="-457200" eaLnBrk="1" fontAlgn="auto" hangingPunct="1">
              <a:spcAft>
                <a:spcPts val="0"/>
              </a:spcAft>
              <a:buFont typeface="+mj-lt"/>
              <a:buAutoNum type="arabicPeriod"/>
              <a:defRPr/>
            </a:pPr>
            <a:r>
              <a:rPr lang="en-US" b="1" dirty="0" smtClean="0"/>
              <a:t>I know where my food comes from.</a:t>
            </a:r>
          </a:p>
          <a:p>
            <a:pPr marL="525780" indent="-457200" eaLnBrk="1" fontAlgn="auto" hangingPunct="1">
              <a:spcAft>
                <a:spcPts val="0"/>
              </a:spcAft>
              <a:buFont typeface="+mj-lt"/>
              <a:buAutoNum type="arabicPeriod"/>
              <a:defRPr/>
            </a:pPr>
            <a:r>
              <a:rPr lang="en-US" b="1" dirty="0" smtClean="0"/>
              <a:t>The words “all-natural” and “organic” mean that no chemicals or pesticides are used.</a:t>
            </a:r>
          </a:p>
          <a:p>
            <a:pPr marL="525780" indent="-457200" eaLnBrk="1" fontAlgn="auto" hangingPunct="1">
              <a:spcAft>
                <a:spcPts val="0"/>
              </a:spcAft>
              <a:buFont typeface="+mj-lt"/>
              <a:buAutoNum type="arabicPeriod"/>
              <a:defRPr/>
            </a:pPr>
            <a:r>
              <a:rPr lang="en-US" b="1" dirty="0" smtClean="0"/>
              <a:t>Eating healthy is more expensive. </a:t>
            </a:r>
          </a:p>
          <a:p>
            <a:pPr marL="525780" indent="-457200" eaLnBrk="1" fontAlgn="auto" hangingPunct="1">
              <a:spcAft>
                <a:spcPts val="0"/>
              </a:spcAft>
              <a:buFont typeface="+mj-lt"/>
              <a:buAutoNum type="arabicPeriod"/>
              <a:defRPr/>
            </a:pPr>
            <a:r>
              <a:rPr lang="en-US" b="1" dirty="0" smtClean="0"/>
              <a:t>I read the nutrition labels on the food I eat.</a:t>
            </a:r>
          </a:p>
          <a:p>
            <a:pPr marL="525780" indent="-457200" eaLnBrk="1" fontAlgn="auto" hangingPunct="1">
              <a:spcAft>
                <a:spcPts val="0"/>
              </a:spcAft>
              <a:buFont typeface="+mj-lt"/>
              <a:buAutoNum type="arabicPeriod"/>
              <a:defRPr/>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0" y="3175"/>
            <a:ext cx="9144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3500" b="1" dirty="0" smtClean="0">
                <a:latin typeface="+mj-lt"/>
              </a:rPr>
              <a:t>Key Vocabulary</a:t>
            </a:r>
          </a:p>
        </p:txBody>
      </p:sp>
      <p:sp>
        <p:nvSpPr>
          <p:cNvPr id="7" name="TextBox 8"/>
          <p:cNvSpPr txBox="1">
            <a:spLocks noGrp="1" noChangeArrowheads="1"/>
          </p:cNvSpPr>
          <p:nvPr>
            <p:ph sz="quarter" idx="4294967295"/>
          </p:nvPr>
        </p:nvSpPr>
        <p:spPr>
          <a:xfrm>
            <a:off x="152400" y="4114799"/>
            <a:ext cx="8763000" cy="3093154"/>
          </a:xfrm>
          <a:prstGeom prst="rect">
            <a:avLst/>
          </a:prstGeom>
          <a:extLst/>
        </p:spPr>
        <p:txBody>
          <a:bodyPr wrap="square" numCol="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lvl="1" indent="0" fontAlgn="auto">
              <a:lnSpc>
                <a:spcPct val="80000"/>
              </a:lnSpc>
              <a:spcAft>
                <a:spcPts val="0"/>
              </a:spcAft>
              <a:buFont typeface="Wingdings 2" pitchFamily="18" charset="2"/>
              <a:buNone/>
              <a:defRPr/>
            </a:pPr>
            <a:r>
              <a:rPr lang="en-US" sz="2500" b="1" u="sng" dirty="0" smtClean="0">
                <a:latin typeface="+mn-lt"/>
              </a:rPr>
              <a:t>Berry Article</a:t>
            </a:r>
          </a:p>
          <a:p>
            <a:pPr marL="800100" lvl="1" indent="-342900" fontAlgn="auto">
              <a:lnSpc>
                <a:spcPct val="80000"/>
              </a:lnSpc>
              <a:spcAft>
                <a:spcPts val="0"/>
              </a:spcAft>
              <a:buFont typeface="+mj-lt"/>
              <a:buAutoNum type="arabicPeriod"/>
              <a:defRPr/>
            </a:pPr>
            <a:r>
              <a:rPr lang="en-US" sz="2500" b="1" dirty="0" smtClean="0">
                <a:latin typeface="+mn-lt"/>
              </a:rPr>
              <a:t>specialization (5</a:t>
            </a:r>
            <a:r>
              <a:rPr lang="en-US" sz="2500" b="1" dirty="0">
                <a:latin typeface="+mn-lt"/>
              </a:rPr>
              <a:t>)</a:t>
            </a:r>
          </a:p>
          <a:p>
            <a:pPr marL="800100" lvl="1" indent="-342900" fontAlgn="auto">
              <a:lnSpc>
                <a:spcPct val="80000"/>
              </a:lnSpc>
              <a:spcAft>
                <a:spcPts val="0"/>
              </a:spcAft>
              <a:buFont typeface="+mj-lt"/>
              <a:buAutoNum type="arabicPeriod"/>
              <a:defRPr/>
            </a:pPr>
            <a:r>
              <a:rPr lang="en-US" sz="2500" b="1" dirty="0" smtClean="0">
                <a:latin typeface="+mn-lt"/>
              </a:rPr>
              <a:t>perfunctory </a:t>
            </a:r>
            <a:r>
              <a:rPr lang="en-US" sz="2500" b="1" dirty="0">
                <a:latin typeface="+mn-lt"/>
              </a:rPr>
              <a:t>(8)</a:t>
            </a:r>
          </a:p>
          <a:p>
            <a:pPr marL="800100" lvl="1" indent="-342900" fontAlgn="auto">
              <a:lnSpc>
                <a:spcPct val="80000"/>
              </a:lnSpc>
              <a:spcAft>
                <a:spcPts val="0"/>
              </a:spcAft>
              <a:buFont typeface="+mj-lt"/>
              <a:buAutoNum type="arabicPeriod"/>
              <a:defRPr/>
            </a:pPr>
            <a:r>
              <a:rPr lang="en-US" sz="2500" b="1" dirty="0">
                <a:latin typeface="+mn-lt"/>
              </a:rPr>
              <a:t>obliviousness (9)</a:t>
            </a:r>
          </a:p>
          <a:p>
            <a:pPr marL="800100" lvl="1" indent="-342900" fontAlgn="auto">
              <a:lnSpc>
                <a:spcPct val="80000"/>
              </a:lnSpc>
              <a:spcAft>
                <a:spcPts val="0"/>
              </a:spcAft>
              <a:buFont typeface="+mj-lt"/>
              <a:buAutoNum type="arabicPeriod"/>
              <a:defRPr/>
            </a:pPr>
            <a:r>
              <a:rPr lang="en-US" sz="2500" b="1" dirty="0">
                <a:latin typeface="+mn-lt"/>
              </a:rPr>
              <a:t>relentlessly (11)</a:t>
            </a:r>
          </a:p>
          <a:p>
            <a:pPr marL="800100" lvl="1" indent="-342900" fontAlgn="auto">
              <a:lnSpc>
                <a:spcPct val="80000"/>
              </a:lnSpc>
              <a:spcAft>
                <a:spcPts val="0"/>
              </a:spcAft>
              <a:buFont typeface="+mj-lt"/>
              <a:buAutoNum type="arabicPeriod"/>
              <a:defRPr/>
            </a:pPr>
            <a:r>
              <a:rPr lang="en-US" sz="2500" b="1" dirty="0">
                <a:latin typeface="+mn-lt"/>
              </a:rPr>
              <a:t>estranged (20</a:t>
            </a:r>
            <a:r>
              <a:rPr lang="en-US" sz="2500" b="1" dirty="0" smtClean="0">
                <a:latin typeface="+mn-lt"/>
              </a:rPr>
              <a:t>)</a:t>
            </a:r>
          </a:p>
          <a:p>
            <a:pPr marL="469900" lvl="1" indent="0" fontAlgn="auto">
              <a:lnSpc>
                <a:spcPct val="80000"/>
              </a:lnSpc>
              <a:spcAft>
                <a:spcPts val="0"/>
              </a:spcAft>
              <a:buFont typeface="Wingdings 2" pitchFamily="18" charset="2"/>
              <a:buNone/>
              <a:defRPr/>
            </a:pPr>
            <a:endParaRPr lang="en-US" sz="2500" b="1" u="sng" dirty="0" smtClean="0"/>
          </a:p>
          <a:p>
            <a:pPr marL="469900" lvl="1" indent="0" fontAlgn="auto">
              <a:lnSpc>
                <a:spcPct val="80000"/>
              </a:lnSpc>
              <a:spcAft>
                <a:spcPts val="0"/>
              </a:spcAft>
              <a:buFont typeface="Wingdings 2" pitchFamily="18" charset="2"/>
              <a:buNone/>
              <a:defRPr/>
            </a:pPr>
            <a:endParaRPr lang="en-US" sz="2500" b="1" u="sng" dirty="0" smtClean="0"/>
          </a:p>
          <a:p>
            <a:pPr marL="457200" lvl="1" indent="0">
              <a:lnSpc>
                <a:spcPct val="80000"/>
              </a:lnSpc>
              <a:buNone/>
              <a:defRPr/>
            </a:pPr>
            <a:r>
              <a:rPr lang="en-US" sz="2500" b="1" u="sng" dirty="0" err="1" smtClean="0">
                <a:latin typeface="+mn-lt"/>
              </a:rPr>
              <a:t>Pollan</a:t>
            </a:r>
            <a:r>
              <a:rPr lang="en-US" sz="2500" b="1" u="sng" dirty="0" smtClean="0">
                <a:latin typeface="+mn-lt"/>
              </a:rPr>
              <a:t> Article</a:t>
            </a:r>
          </a:p>
          <a:p>
            <a:pPr marL="800100" lvl="1" indent="-342900">
              <a:lnSpc>
                <a:spcPct val="80000"/>
              </a:lnSpc>
              <a:buFont typeface="+mj-lt"/>
              <a:buAutoNum type="arabicPeriod"/>
              <a:defRPr/>
            </a:pPr>
            <a:r>
              <a:rPr lang="en-US" sz="2500" b="1" dirty="0" smtClean="0">
                <a:latin typeface="+mn-lt"/>
              </a:rPr>
              <a:t>dubious (1)</a:t>
            </a:r>
          </a:p>
          <a:p>
            <a:pPr marL="800100" lvl="1" indent="-342900">
              <a:lnSpc>
                <a:spcPct val="80000"/>
              </a:lnSpc>
              <a:buFont typeface="+mj-lt"/>
              <a:buAutoNum type="arabicPeriod"/>
              <a:defRPr/>
            </a:pPr>
            <a:r>
              <a:rPr lang="en-US" sz="2500" b="1" dirty="0" smtClean="0">
                <a:latin typeface="+mn-lt"/>
              </a:rPr>
              <a:t>domestication (2)</a:t>
            </a:r>
          </a:p>
          <a:p>
            <a:pPr marL="800100" lvl="1" indent="-342900">
              <a:lnSpc>
                <a:spcPct val="80000"/>
              </a:lnSpc>
              <a:buFont typeface="+mj-lt"/>
              <a:buAutoNum type="arabicPeriod"/>
              <a:defRPr/>
            </a:pPr>
            <a:r>
              <a:rPr lang="en-US" sz="2500" b="1" dirty="0" smtClean="0">
                <a:latin typeface="+mn-lt"/>
              </a:rPr>
              <a:t>insinuated (3)</a:t>
            </a:r>
          </a:p>
          <a:p>
            <a:pPr marL="800100" lvl="1" indent="-342900">
              <a:lnSpc>
                <a:spcPct val="80000"/>
              </a:lnSpc>
              <a:buFont typeface="+mj-lt"/>
              <a:buAutoNum type="arabicPeriod"/>
              <a:defRPr/>
            </a:pPr>
            <a:r>
              <a:rPr lang="en-US" sz="2500" b="1" dirty="0" smtClean="0">
                <a:latin typeface="+mn-lt"/>
              </a:rPr>
              <a:t>subsidize (4)</a:t>
            </a:r>
          </a:p>
          <a:p>
            <a:pPr marL="800100" lvl="1" indent="-342900">
              <a:lnSpc>
                <a:spcPct val="80000"/>
              </a:lnSpc>
              <a:buFont typeface="+mj-lt"/>
              <a:buAutoNum type="arabicPeriod"/>
              <a:defRPr/>
            </a:pPr>
            <a:r>
              <a:rPr lang="en-US" sz="2500" b="1" dirty="0" smtClean="0">
                <a:latin typeface="+mn-lt"/>
              </a:rPr>
              <a:t>metabolized (10)</a:t>
            </a:r>
          </a:p>
          <a:p>
            <a:pPr marL="800100" lvl="1" indent="-342900" fontAlgn="auto">
              <a:lnSpc>
                <a:spcPct val="80000"/>
              </a:lnSpc>
              <a:spcAft>
                <a:spcPts val="0"/>
              </a:spcAft>
              <a:buNone/>
              <a:defRPr/>
            </a:pPr>
            <a:endParaRPr lang="en-US" sz="2500" dirty="0">
              <a:latin typeface="+mn-lt"/>
            </a:endParaRPr>
          </a:p>
          <a:p>
            <a:pPr marL="469900" lvl="1" indent="0" fontAlgn="auto">
              <a:lnSpc>
                <a:spcPct val="80000"/>
              </a:lnSpc>
              <a:spcAft>
                <a:spcPts val="0"/>
              </a:spcAft>
              <a:buFont typeface="Wingdings 2" pitchFamily="18" charset="2"/>
              <a:buNone/>
              <a:defRPr/>
            </a:pPr>
            <a:endParaRPr lang="en-US" sz="2500" u="sng" dirty="0" smtClean="0">
              <a:latin typeface="+mn-lt"/>
            </a:endParaRPr>
          </a:p>
        </p:txBody>
      </p:sp>
      <p:sp>
        <p:nvSpPr>
          <p:cNvPr id="5" name="TextBox 4"/>
          <p:cNvSpPr txBox="1"/>
          <p:nvPr/>
        </p:nvSpPr>
        <p:spPr>
          <a:xfrm>
            <a:off x="609600" y="914400"/>
            <a:ext cx="7848600" cy="2800767"/>
          </a:xfrm>
          <a:prstGeom prst="rect">
            <a:avLst/>
          </a:prstGeom>
          <a:noFill/>
        </p:spPr>
        <p:txBody>
          <a:bodyPr wrap="square" rtlCol="0">
            <a:spAutoFit/>
          </a:bodyPr>
          <a:lstStyle/>
          <a:p>
            <a:r>
              <a:rPr lang="en-US" sz="2200" b="1" dirty="0" smtClean="0"/>
              <a:t>In your table groups, please work on the following vocabulary for the unit. The numbers refer to paragraph numbers. Everyone must have their own sheet of paper. Remember the format for vocabulary:</a:t>
            </a:r>
          </a:p>
          <a:p>
            <a:endParaRPr lang="en-US" sz="2200" b="1" dirty="0" smtClean="0"/>
          </a:p>
          <a:p>
            <a:pPr marL="342900" indent="-342900">
              <a:buAutoNum type="arabicPeriod"/>
            </a:pPr>
            <a:r>
              <a:rPr lang="en-US" sz="2200" b="1" dirty="0" smtClean="0"/>
              <a:t>Word (part of speech)</a:t>
            </a:r>
          </a:p>
          <a:p>
            <a:pPr marL="800100" lvl="1" indent="-342900">
              <a:buFont typeface="Arial" pitchFamily="34" charset="0"/>
              <a:buChar char="•"/>
            </a:pPr>
            <a:r>
              <a:rPr lang="en-US" sz="2200" b="1" dirty="0" smtClean="0"/>
              <a:t>Dictionary definition of the word</a:t>
            </a:r>
          </a:p>
          <a:p>
            <a:pPr marL="800100" lvl="1" indent="-342900">
              <a:buFont typeface="Arial" pitchFamily="34" charset="0"/>
              <a:buChar char="•"/>
            </a:pPr>
            <a:r>
              <a:rPr lang="en-US" sz="2200" b="1" dirty="0" smtClean="0"/>
              <a:t>Definition in your own words</a:t>
            </a:r>
            <a:endParaRPr lang="en-US" sz="2200" b="1"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17360"/>
          </a:xfrm>
          <a:prstGeom prst="rect">
            <a:avLst/>
          </a:prstGeom>
          <a:noFill/>
        </p:spPr>
        <p:txBody>
          <a:bodyPr wrap="square">
            <a:spAutoFit/>
          </a:bodyPr>
          <a:lstStyle/>
          <a:p>
            <a:pPr algn="ctr">
              <a:defRPr/>
            </a:pPr>
            <a:r>
              <a:rPr lang="en-US" sz="3500" b="1" dirty="0">
                <a:latin typeface="+mj-lt"/>
                <a:ea typeface="ＭＳ Ｐゴシック" pitchFamily="34" charset="-128"/>
              </a:rPr>
              <a:t>CONCEPTS </a:t>
            </a:r>
            <a:r>
              <a:rPr lang="en-US" sz="3500" b="1" dirty="0" smtClean="0">
                <a:latin typeface="+mj-lt"/>
                <a:ea typeface="ＭＳ Ｐゴシック" pitchFamily="34" charset="-128"/>
              </a:rPr>
              <a:t>&amp; DEFINITIONS</a:t>
            </a:r>
            <a:endParaRPr lang="en-US" sz="3500" b="1" dirty="0">
              <a:latin typeface="+mj-lt"/>
              <a:ea typeface="ＭＳ Ｐゴシック" pitchFamily="34" charset="-128"/>
            </a:endParaRPr>
          </a:p>
          <a:p>
            <a:pPr marL="0" lvl="1">
              <a:defRPr/>
            </a:pPr>
            <a:endParaRPr lang="en-US" sz="2500" b="1" u="sng" dirty="0">
              <a:latin typeface="+mn-lt"/>
            </a:endParaRPr>
          </a:p>
          <a:p>
            <a:pPr marL="0" lvl="1" algn="ctr">
              <a:defRPr/>
            </a:pPr>
            <a:r>
              <a:rPr lang="en-US" sz="2500" b="1" dirty="0" smtClean="0">
                <a:latin typeface="+mn-lt"/>
              </a:rPr>
              <a:t>Please also add these terms to your vocabulary. It is not necessary to come up with your own definition.</a:t>
            </a:r>
          </a:p>
          <a:p>
            <a:pPr marL="0" lvl="1">
              <a:defRPr/>
            </a:pPr>
            <a:endParaRPr lang="en-US" sz="2500" u="sng" dirty="0" smtClean="0"/>
          </a:p>
          <a:p>
            <a:pPr marL="0" lvl="1">
              <a:defRPr/>
            </a:pPr>
            <a:endParaRPr lang="en-US" sz="2500" u="sng" dirty="0" smtClean="0">
              <a:latin typeface="+mn-lt"/>
            </a:endParaRPr>
          </a:p>
          <a:p>
            <a:pPr lvl="1" indent="-457200">
              <a:buFont typeface="+mj-lt"/>
              <a:buAutoNum type="arabicPeriod"/>
              <a:defRPr/>
            </a:pPr>
            <a:r>
              <a:rPr lang="en-US" sz="2500" b="1" dirty="0" smtClean="0"/>
              <a:t>Urban Shoppers: city </a:t>
            </a:r>
            <a:r>
              <a:rPr lang="en-US" sz="2500" b="1" dirty="0"/>
              <a:t>folks who buy things</a:t>
            </a:r>
          </a:p>
          <a:p>
            <a:pPr lvl="1" indent="-457200">
              <a:buFont typeface="+mj-lt"/>
              <a:buAutoNum type="arabicPeriod"/>
              <a:defRPr/>
            </a:pPr>
            <a:r>
              <a:rPr lang="en-US" sz="2500" b="1" dirty="0"/>
              <a:t>Industrial Food </a:t>
            </a:r>
            <a:r>
              <a:rPr lang="en-US" sz="2500" b="1" dirty="0" smtClean="0"/>
              <a:t>Consumer: those </a:t>
            </a:r>
            <a:r>
              <a:rPr lang="en-US" sz="2500" b="1" dirty="0"/>
              <a:t>who eat unnatural foods that are produced by a specific industry</a:t>
            </a:r>
          </a:p>
          <a:p>
            <a:pPr lvl="1" indent="-457200">
              <a:buFont typeface="+mj-lt"/>
              <a:buAutoNum type="arabicPeriod"/>
              <a:defRPr/>
            </a:pPr>
            <a:r>
              <a:rPr lang="en-US" sz="2500" b="1" dirty="0"/>
              <a:t>Cultural </a:t>
            </a:r>
            <a:r>
              <a:rPr lang="en-US" sz="2500" b="1" dirty="0" smtClean="0"/>
              <a:t>Amnesia: forgetfulness </a:t>
            </a:r>
            <a:r>
              <a:rPr lang="en-US" sz="2500" b="1" dirty="0"/>
              <a:t>related to one’s group history</a:t>
            </a:r>
          </a:p>
          <a:p>
            <a:pPr marL="457200" indent="-457200">
              <a:buFont typeface="+mj-lt"/>
              <a:buAutoNum type="arabicPeriod" startAt="4"/>
              <a:defRPr/>
            </a:pPr>
            <a:r>
              <a:rPr lang="en-US" sz="2500" b="1" dirty="0"/>
              <a:t>A Pig in a </a:t>
            </a:r>
            <a:r>
              <a:rPr lang="en-US" sz="2500" b="1" dirty="0" smtClean="0"/>
              <a:t>Poke: something </a:t>
            </a:r>
            <a:r>
              <a:rPr lang="en-US" sz="2500" b="1" dirty="0"/>
              <a:t>that is purchased without the buyer seeing it or knowing its value </a:t>
            </a:r>
            <a:r>
              <a:rPr lang="en-US" sz="2500" b="1" dirty="0" smtClean="0"/>
              <a:t>beforehand</a:t>
            </a:r>
          </a:p>
          <a:p>
            <a:pPr marL="457200" indent="-457200">
              <a:buFont typeface="+mj-lt"/>
              <a:buAutoNum type="arabicPeriod" startAt="4"/>
              <a:defRPr/>
            </a:pPr>
            <a:r>
              <a:rPr lang="en-US" sz="2500" b="1" dirty="0" smtClean="0"/>
              <a:t>Food Esthetics: </a:t>
            </a:r>
            <a:r>
              <a:rPr lang="en-US" altLang="en-US" sz="2500" b="1" dirty="0"/>
              <a:t>a set of principles having to do with appreciating food, its tastes, its beauty</a:t>
            </a:r>
          </a:p>
          <a:p>
            <a:pPr lvl="1" indent="-457200">
              <a:buFont typeface="+mj-lt"/>
              <a:buAutoNum type="arabicPeriod" startAt="6"/>
              <a:defRPr/>
            </a:pPr>
            <a:r>
              <a:rPr lang="en-US" sz="2500" b="1" dirty="0" smtClean="0"/>
              <a:t>Comely </a:t>
            </a:r>
            <a:r>
              <a:rPr lang="en-US" sz="2500" b="1" dirty="0"/>
              <a:t>Arts: pleasing, attractive practices</a:t>
            </a:r>
          </a:p>
          <a:p>
            <a:pPr>
              <a:defRPr/>
            </a:pPr>
            <a:endParaRPr lang="en-US" b="1" dirty="0">
              <a:latin typeface="Gill Sans MT Condensed" pitchFamily="34"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153400" cy="4985980"/>
          </a:xfrm>
          <a:prstGeom prst="rect">
            <a:avLst/>
          </a:prstGeom>
        </p:spPr>
        <p:txBody>
          <a:bodyPr wrap="square">
            <a:spAutoFit/>
          </a:bodyPr>
          <a:lstStyle/>
          <a:p>
            <a:pPr algn="ctr"/>
            <a:r>
              <a:rPr lang="en-US" sz="3000" b="1" dirty="0" smtClean="0"/>
              <a:t>Watch the following video about </a:t>
            </a:r>
            <a:r>
              <a:rPr lang="en-US" sz="3000" b="1" dirty="0" err="1" smtClean="0"/>
              <a:t>MyFitnessPal</a:t>
            </a:r>
            <a:r>
              <a:rPr lang="en-US" sz="3000" b="1" dirty="0" smtClean="0"/>
              <a:t> and take notes. Your homework throughout this unit will be to log your daily food and exercise activity</a:t>
            </a:r>
            <a:r>
              <a:rPr lang="en-US" b="1" dirty="0" smtClean="0"/>
              <a:t>. </a:t>
            </a:r>
            <a:r>
              <a:rPr lang="en-US" sz="3000" b="1" dirty="0" smtClean="0"/>
              <a:t>We will download the app in class together.</a:t>
            </a:r>
          </a:p>
          <a:p>
            <a:pPr algn="ctr"/>
            <a:endParaRPr lang="en-US" sz="3000" b="1" dirty="0"/>
          </a:p>
          <a:p>
            <a:pPr algn="ctr"/>
            <a:r>
              <a:rPr lang="en-US" sz="3000" b="1" dirty="0" smtClean="0"/>
              <a:t>At the end of the unit you will be required to print out your food log for the week to turn in.</a:t>
            </a:r>
          </a:p>
          <a:p>
            <a:endParaRPr lang="en-US" b="1" dirty="0" smtClean="0"/>
          </a:p>
          <a:p>
            <a:endParaRPr lang="en-US" sz="3000" b="1" dirty="0" smtClean="0">
              <a:hlinkClick r:id="rId2"/>
            </a:endParaRPr>
          </a:p>
          <a:p>
            <a:pPr algn="ctr"/>
            <a:r>
              <a:rPr lang="en-US" sz="3000" b="1" dirty="0" err="1" smtClean="0">
                <a:hlinkClick r:id="rId2"/>
              </a:rPr>
              <a:t>MyFitnessPal</a:t>
            </a:r>
            <a:r>
              <a:rPr lang="en-US" sz="3000" b="1" dirty="0" smtClean="0">
                <a:hlinkClick r:id="rId2"/>
              </a:rPr>
              <a:t> Intro Video</a:t>
            </a:r>
            <a:endParaRPr lang="en-US" sz="3000" b="1" dirty="0" smtClean="0"/>
          </a:p>
        </p:txBody>
      </p:sp>
      <p:sp>
        <p:nvSpPr>
          <p:cNvPr id="3" name="Title 1"/>
          <p:cNvSpPr txBox="1">
            <a:spLocks/>
          </p:cNvSpPr>
          <p:nvPr/>
        </p:nvSpPr>
        <p:spPr>
          <a:xfrm>
            <a:off x="457200" y="274638"/>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My Fitness Pal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rmAutofit/>
          </a:bodyPr>
          <a:lstStyle/>
          <a:p>
            <a:r>
              <a:rPr lang="en-US" sz="3500" dirty="0" smtClean="0"/>
              <a:t>Reading the Texts</a:t>
            </a:r>
            <a:endParaRPr lang="en-US" sz="3500"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As a class, we will read both articles.  </a:t>
            </a:r>
          </a:p>
          <a:p>
            <a:pPr marL="0" indent="0" algn="ctr">
              <a:buNone/>
            </a:pPr>
            <a:endParaRPr lang="en-US" b="1" dirty="0" smtClean="0"/>
          </a:p>
          <a:p>
            <a:pPr marL="0" indent="0" algn="ctr">
              <a:buNone/>
            </a:pPr>
            <a:r>
              <a:rPr lang="en-US" b="1" dirty="0" smtClean="0"/>
              <a:t>After the first reading, you will have the remainder of the period to do a second read-through and annotate the text on your own, </a:t>
            </a:r>
            <a:r>
              <a:rPr lang="en-US" b="1" i="1" dirty="0" smtClean="0"/>
              <a:t>including paragraph summaries (1-2 sentences, can be written in margins), </a:t>
            </a:r>
            <a:r>
              <a:rPr lang="en-US" b="1" dirty="0" smtClean="0"/>
              <a:t>but without the personal response and question portions.</a:t>
            </a:r>
          </a:p>
          <a:p>
            <a:pPr marL="0" indent="0" algn="ctr">
              <a:buNone/>
            </a:pPr>
            <a:endParaRPr lang="en-US" b="1" dirty="0" smtClean="0"/>
          </a:p>
          <a:p>
            <a:pPr marL="0" indent="0" algn="ctr">
              <a:buNone/>
            </a:pPr>
            <a:r>
              <a:rPr lang="en-US" b="1" dirty="0" smtClean="0"/>
              <a:t>Whatever is not finished in class must be finished for homework.</a:t>
            </a:r>
            <a:endParaRPr lang="en-US" b="1" dirty="0"/>
          </a:p>
        </p:txBody>
      </p:sp>
    </p:spTree>
    <p:extLst>
      <p:ext uri="{BB962C8B-B14F-4D97-AF65-F5344CB8AC3E}">
        <p14:creationId xmlns:p14="http://schemas.microsoft.com/office/powerpoint/2010/main" val="200000285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ta1">
      <a:majorFont>
        <a:latin typeface="Goudy Stout"/>
        <a:ea typeface=""/>
        <a:cs typeface=""/>
      </a:majorFont>
      <a:minorFont>
        <a:latin typeface="Teen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553</Words>
  <Application>Microsoft Office PowerPoint</Application>
  <PresentationFormat>On-screen Show (4:3)</PresentationFormat>
  <Paragraphs>73</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Politics of Food</vt:lpstr>
      <vt:lpstr>PowerPoint Presentation</vt:lpstr>
      <vt:lpstr>Agenda 3/13 &amp; 3/14</vt:lpstr>
      <vt:lpstr>What’s Really in Our Food?</vt:lpstr>
      <vt:lpstr>Line ACtivity</vt:lpstr>
      <vt:lpstr>PowerPoint Presentation</vt:lpstr>
      <vt:lpstr>PowerPoint Presentation</vt:lpstr>
      <vt:lpstr>PowerPoint Presentation</vt:lpstr>
      <vt:lpstr>Reading the Texts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Food</dc:title>
  <dc:creator>Windows User</dc:creator>
  <cp:lastModifiedBy>Guadalupe Dargavel</cp:lastModifiedBy>
  <cp:revision>16</cp:revision>
  <dcterms:created xsi:type="dcterms:W3CDTF">2014-03-12T03:43:32Z</dcterms:created>
  <dcterms:modified xsi:type="dcterms:W3CDTF">2014-03-13T21:31:00Z</dcterms:modified>
</cp:coreProperties>
</file>