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7077075" cy="9382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736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70736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4B37A7E-FAA3-4740-8335-0A28087A8CF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1173163"/>
            <a:ext cx="4219575" cy="3165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15148"/>
            <a:ext cx="5661660" cy="3694212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1391"/>
            <a:ext cx="3066733" cy="470735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1391"/>
            <a:ext cx="3066733" cy="470735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36963FB-45E2-4311-968B-14BD1A8E6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C7-5234-EB4B-942C-DB380BBE37B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4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8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5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6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0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7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3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0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4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51A0-8144-40D2-A765-D8AD6C56A52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01177" y="228600"/>
            <a:ext cx="4572000" cy="3429000"/>
            <a:chOff x="1905000" y="228600"/>
            <a:chExt cx="5486400" cy="2362200"/>
          </a:xfrm>
          <a:solidFill>
            <a:srgbClr val="457B7A">
              <a:alpha val="70000"/>
            </a:srgbClr>
          </a:solidFill>
        </p:grpSpPr>
        <p:sp>
          <p:nvSpPr>
            <p:cNvPr id="3" name="Rectangle 2"/>
            <p:cNvSpPr/>
            <p:nvPr/>
          </p:nvSpPr>
          <p:spPr>
            <a:xfrm>
              <a:off x="1905000" y="228600"/>
              <a:ext cx="5486400" cy="23622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05000" y="228600"/>
              <a:ext cx="5486400" cy="167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prstClr val="white"/>
                  </a:solidFill>
                  <a:latin typeface="KG Eyes Wide Open"/>
                </a:rPr>
                <a:t>Do Now:</a:t>
              </a:r>
              <a:endParaRPr lang="en-US" sz="2400" dirty="0">
                <a:solidFill>
                  <a:prstClr val="white"/>
                </a:solidFill>
                <a:latin typeface="CF Jack Story" pitchFamily="2" charset="0"/>
              </a:endParaRPr>
            </a:p>
            <a:p>
              <a:pPr marL="514350" indent="-514350">
                <a:buFont typeface="+mj-lt"/>
                <a:buAutoNum type="arabicPeriod"/>
              </a:pPr>
              <a:r>
                <a:rPr lang="en-US" sz="2800" dirty="0" smtClean="0">
                  <a:solidFill>
                    <a:prstClr val="white"/>
                  </a:solidFill>
                </a:rPr>
                <a:t>Get started on your silent reading. </a:t>
              </a:r>
              <a:r>
                <a:rPr lang="en-US" sz="2800" dirty="0" err="1" smtClean="0">
                  <a:solidFill>
                    <a:prstClr val="white"/>
                  </a:solidFill>
                </a:rPr>
                <a:t>DictionaryLand</a:t>
              </a:r>
              <a:r>
                <a:rPr lang="en-US" sz="2800" dirty="0" smtClean="0">
                  <a:solidFill>
                    <a:prstClr val="white"/>
                  </a:solidFill>
                </a:rPr>
                <a:t> peeps, letter “E”.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800" dirty="0" smtClean="0">
                  <a:solidFill>
                    <a:prstClr val="white"/>
                  </a:solidFill>
                </a:rPr>
                <a:t>You’ll be turning in the 3-column chart and the one-pager today.</a:t>
              </a:r>
              <a:endParaRPr lang="en-US" sz="28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200023" y="2663899"/>
            <a:ext cx="1819603" cy="2018328"/>
          </a:xfrm>
          <a:prstGeom prst="rect">
            <a:avLst/>
          </a:prstGeom>
          <a:solidFill>
            <a:srgbClr val="971934">
              <a:alpha val="7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400" y="228600"/>
            <a:ext cx="2133600" cy="1600200"/>
            <a:chOff x="152400" y="228600"/>
            <a:chExt cx="1600200" cy="1600200"/>
          </a:xfrm>
        </p:grpSpPr>
        <p:sp>
          <p:nvSpPr>
            <p:cNvPr id="6" name="Rectangle 5"/>
            <p:cNvSpPr/>
            <p:nvPr/>
          </p:nvSpPr>
          <p:spPr>
            <a:xfrm>
              <a:off x="152400" y="228600"/>
              <a:ext cx="1600200" cy="1600200"/>
            </a:xfrm>
            <a:prstGeom prst="rect">
              <a:avLst/>
            </a:prstGeom>
            <a:solidFill>
              <a:srgbClr val="971934">
                <a:alpha val="7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304800"/>
              <a:ext cx="160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prstClr val="white"/>
                  </a:solidFill>
                  <a:latin typeface="KG Eyes Wide Open"/>
                </a:rPr>
                <a:t>May </a:t>
              </a:r>
              <a:r>
                <a:rPr lang="en-US" sz="4400" b="1" dirty="0" smtClean="0">
                  <a:solidFill>
                    <a:prstClr val="white"/>
                  </a:solidFill>
                  <a:latin typeface="KG Eyes Wide Open"/>
                </a:rPr>
                <a:t>5</a:t>
              </a:r>
              <a:endParaRPr lang="en-US" sz="4400" b="1" dirty="0" smtClean="0">
                <a:solidFill>
                  <a:prstClr val="white"/>
                </a:solidFill>
                <a:latin typeface="KG Eyes Wide Open"/>
              </a:endParaRPr>
            </a:p>
            <a:p>
              <a:pPr algn="ctr"/>
              <a:r>
                <a:rPr lang="en-US" sz="4400" b="1" dirty="0" smtClean="0">
                  <a:solidFill>
                    <a:prstClr val="white"/>
                  </a:solidFill>
                  <a:latin typeface="KG Eyes Wide Open"/>
                </a:rPr>
                <a:t>2015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76500" y="228600"/>
            <a:ext cx="1828800" cy="2369880"/>
            <a:chOff x="7543800" y="228600"/>
            <a:chExt cx="1447800" cy="2623795"/>
          </a:xfrm>
          <a:solidFill>
            <a:srgbClr val="708937">
              <a:alpha val="70000"/>
            </a:srgbClr>
          </a:solidFill>
        </p:grpSpPr>
        <p:sp>
          <p:nvSpPr>
            <p:cNvPr id="9" name="Rectangle 8"/>
            <p:cNvSpPr/>
            <p:nvPr/>
          </p:nvSpPr>
          <p:spPr>
            <a:xfrm>
              <a:off x="7543800" y="228600"/>
              <a:ext cx="1447800" cy="253092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43800" y="228600"/>
              <a:ext cx="1438603" cy="2623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white"/>
                  </a:solidFill>
                  <a:latin typeface="KG Eyes Wide Open"/>
                  <a:ea typeface="Please write me a song" panose="02000603000000000000" pitchFamily="2" charset="0"/>
                </a:rPr>
                <a:t>Reminders:</a:t>
              </a:r>
              <a:r>
                <a:rPr lang="en-US" sz="2400" dirty="0" smtClean="0">
                  <a:solidFill>
                    <a:prstClr val="white"/>
                  </a:solidFill>
                </a:rPr>
                <a:t/>
              </a:r>
              <a:br>
                <a:rPr lang="en-US" sz="2400" dirty="0" smtClean="0">
                  <a:solidFill>
                    <a:prstClr val="white"/>
                  </a:solidFill>
                </a:rPr>
              </a:br>
              <a:r>
                <a:rPr lang="en-US" sz="2400" dirty="0">
                  <a:solidFill>
                    <a:prstClr val="white"/>
                  </a:solidFill>
                </a:rPr>
                <a:t>P</a:t>
              </a:r>
              <a:r>
                <a:rPr lang="en-US" sz="2400" dirty="0" smtClean="0">
                  <a:solidFill>
                    <a:prstClr val="white"/>
                  </a:solidFill>
                </a:rPr>
                <a:t>repare for quizzes! They’ll be the easiest way to raise your grade!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2400" y="1952580"/>
            <a:ext cx="2133600" cy="3166691"/>
            <a:chOff x="152400" y="1902965"/>
            <a:chExt cx="1600200" cy="4665606"/>
          </a:xfrm>
        </p:grpSpPr>
        <p:sp>
          <p:nvSpPr>
            <p:cNvPr id="7" name="Rectangle 6"/>
            <p:cNvSpPr/>
            <p:nvPr/>
          </p:nvSpPr>
          <p:spPr>
            <a:xfrm>
              <a:off x="152400" y="1902965"/>
              <a:ext cx="1600200" cy="4648200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400" y="1943290"/>
              <a:ext cx="1600200" cy="4625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black"/>
                  </a:solidFill>
                  <a:latin typeface="KG Eyes Wide Open"/>
                  <a:ea typeface="Please write me a song" panose="02000603000000000000" pitchFamily="2" charset="0"/>
                </a:rPr>
                <a:t>Agenda:</a:t>
              </a:r>
              <a:endParaRPr lang="en-US" sz="2800" b="1" dirty="0">
                <a:solidFill>
                  <a:prstClr val="black"/>
                </a:solidFill>
                <a:latin typeface="KG Eyes Wide Open"/>
                <a:ea typeface="Please write me a song" panose="02000603000000000000" pitchFamily="2" charset="0"/>
              </a:endParaRP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ea typeface="Please write me a song" panose="02000603000000000000" pitchFamily="2" charset="0"/>
                </a:rPr>
                <a:t>Silent reading</a:t>
              </a: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ea typeface="Please write me a song" panose="02000603000000000000" pitchFamily="2" charset="0"/>
                </a:rPr>
                <a:t>Grammar</a:t>
              </a: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ea typeface="Please write me a song" panose="02000603000000000000" pitchFamily="2" charset="0"/>
                </a:rPr>
                <a:t>Catching up with Ch.10-11 and Part I</a:t>
              </a:r>
              <a:endParaRPr lang="en-US" sz="2800" dirty="0" smtClean="0">
                <a:solidFill>
                  <a:prstClr val="black"/>
                </a:solidFill>
                <a:ea typeface="Please write me a song" panose="02000603000000000000" pitchFamily="2" charset="0"/>
              </a:endParaRPr>
            </a:p>
            <a:p>
              <a:pPr marL="220662" indent="-236538">
                <a:lnSpc>
                  <a:spcPct val="150000"/>
                </a:lnSpc>
                <a:buFontTx/>
                <a:buAutoNum type="arabicPeriod"/>
              </a:pPr>
              <a:endParaRPr lang="en-US" sz="2000" dirty="0">
                <a:solidFill>
                  <a:prstClr val="black"/>
                </a:solidFill>
                <a:latin typeface="CF Jack Story" pitchFamily="2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410408" y="3781574"/>
            <a:ext cx="4601202" cy="1169312"/>
          </a:xfrm>
          <a:prstGeom prst="rect">
            <a:avLst/>
          </a:prstGeom>
          <a:solidFill>
            <a:srgbClr val="708937">
              <a:alpha val="70000"/>
            </a:srgb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69840" y="3657600"/>
            <a:ext cx="45251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Homework:</a:t>
            </a:r>
            <a:b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</a:br>
            <a:r>
              <a:rPr lang="en-US" sz="2400" dirty="0" smtClean="0">
                <a:solidFill>
                  <a:prstClr val="white"/>
                </a:solidFill>
              </a:rPr>
              <a:t>Read Ch.12-14 and complete 9 DJ quotes!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2619226"/>
            <a:ext cx="1817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Last Class</a:t>
            </a:r>
            <a:r>
              <a:rPr lang="en-US" sz="2800" b="1" dirty="0" smtClean="0">
                <a:solidFill>
                  <a:prstClr val="white"/>
                </a:solidFill>
                <a:ea typeface="Please write me a song" panose="02000603000000000000" pitchFamily="2" charset="0"/>
              </a:rPr>
              <a:t>:</a:t>
            </a:r>
            <a:endParaRPr lang="en-US" sz="2800" b="1" dirty="0">
              <a:solidFill>
                <a:prstClr val="white"/>
              </a:solidFill>
              <a:ea typeface="Please write me a song" panose="02000603000000000000" pitchFamily="2" charset="0"/>
            </a:endParaRPr>
          </a:p>
          <a:p>
            <a:r>
              <a:rPr lang="en-US" sz="2400" dirty="0" smtClean="0">
                <a:solidFill>
                  <a:prstClr val="white"/>
                </a:solidFill>
              </a:rPr>
              <a:t>Ch.10-11</a:t>
            </a:r>
            <a:endParaRPr lang="en-US" sz="2000" dirty="0">
              <a:solidFill>
                <a:prstClr val="white"/>
              </a:solidFill>
              <a:latin typeface="CF Jack Story" pitchFamily="2" charset="0"/>
            </a:endParaRPr>
          </a:p>
          <a:p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Next Class</a:t>
            </a:r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:</a:t>
            </a:r>
          </a:p>
          <a:p>
            <a:r>
              <a:rPr lang="en-US" sz="2400" dirty="0">
                <a:solidFill>
                  <a:prstClr val="white"/>
                </a:solidFill>
              </a:rPr>
              <a:t>Ch.12-14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203453"/>
            <a:ext cx="8839200" cy="1647366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0064" y="5158209"/>
            <a:ext cx="8827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Our Learning Focus for Today:</a:t>
            </a:r>
            <a:endParaRPr lang="en-US" sz="2800" b="1" dirty="0">
              <a:solidFill>
                <a:prstClr val="white"/>
              </a:solidFill>
              <a:latin typeface="KG Eyes Wide Open"/>
              <a:ea typeface="Please write me a song" panose="02000603000000000000" pitchFamily="2" charset="0"/>
            </a:endParaRPr>
          </a:p>
          <a:p>
            <a:pPr marL="342900" indent="-342900" algn="ctr">
              <a:buFontTx/>
              <a:buAutoNum type="arabicPeriod"/>
            </a:pPr>
            <a:r>
              <a:rPr lang="en-US" sz="2000" dirty="0">
                <a:solidFill>
                  <a:prstClr val="white"/>
                </a:solidFill>
              </a:rPr>
              <a:t>Analyze how an author uses multiple literary elements in one passage </a:t>
            </a:r>
            <a:r>
              <a:rPr lang="en-US" sz="2000" dirty="0" smtClean="0">
                <a:solidFill>
                  <a:prstClr val="white"/>
                </a:solidFill>
              </a:rPr>
              <a:t>to develop </a:t>
            </a:r>
            <a:r>
              <a:rPr lang="en-US" sz="2000" dirty="0">
                <a:solidFill>
                  <a:prstClr val="white"/>
                </a:solidFill>
              </a:rPr>
              <a:t>a theme.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 dirty="0">
                <a:solidFill>
                  <a:prstClr val="white"/>
                </a:solidFill>
              </a:rPr>
              <a:t>Write an interpretive statement about the significance of literary elements.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 dirty="0" smtClean="0">
                <a:solidFill>
                  <a:prstClr val="white"/>
                </a:solidFill>
              </a:rPr>
              <a:t>Gather </a:t>
            </a:r>
            <a:r>
              <a:rPr lang="en-US" sz="2000" dirty="0">
                <a:solidFill>
                  <a:prstClr val="white"/>
                </a:solidFill>
              </a:rPr>
              <a:t>textual evidence to generate theme statements.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 dirty="0">
                <a:solidFill>
                  <a:prstClr val="white"/>
                </a:solidFill>
              </a:rPr>
              <a:t>• Respond to an analytical writing prompt..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Chapters 12-14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2971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As you read Chapters 12-14, please take notes on the following elements: RACISM/PREJUDICE, POVERTY, CHARACTERIZATION, SETTING,  and PLOT DEVELOPMENT.</a:t>
            </a:r>
          </a:p>
          <a:p>
            <a:pPr marL="0" indent="0" algn="ctr">
              <a:buNone/>
            </a:pPr>
            <a:r>
              <a:rPr lang="en-US" dirty="0" smtClean="0"/>
              <a:t>Complete 9 SMM quotes (3 per chapter) on the elements above. Make sure your analysis is strong and use the sentence stems!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26330"/>
              </p:ext>
            </p:extLst>
          </p:nvPr>
        </p:nvGraphicFramePr>
        <p:xfrm>
          <a:off x="152400" y="3810000"/>
          <a:ext cx="88392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3048000"/>
                <a:gridCol w="2895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Matter</a:t>
                      </a:r>
                      <a:endParaRPr lang="en-US" sz="2800" dirty="0"/>
                    </a:p>
                  </a:txBody>
                  <a:tcPr/>
                </a:tc>
              </a:tr>
              <a:tr h="210757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where you tell</a:t>
                      </a:r>
                      <a: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 what the book SAYS.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240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“Quote from the novel that exemplifies one of the above elements.” (pg. #)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where you tell me what the quote MEANS. Put it in your own words.</a:t>
                      </a:r>
                      <a:b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240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US" sz="2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quote is saying that…</a:t>
                      </a:r>
                      <a:endParaRPr lang="en-US" sz="24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where you tell me why it MATTERS…why it’s significant</a:t>
                      </a:r>
                      <a: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how it affects the story.</a:t>
                      </a:r>
                      <a:b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240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matters because …</a:t>
                      </a:r>
                      <a:endParaRPr lang="en-US" sz="24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6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KAM">
      <a:majorFont>
        <a:latin typeface="KG Eyes Wide Open"/>
        <a:ea typeface=""/>
        <a:cs typeface=""/>
      </a:majorFont>
      <a:minorFont>
        <a:latin typeface="Please write me a so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227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Chapters 12-14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Guadalupe Dargavel</dc:creator>
  <cp:lastModifiedBy>Guadalupe Dargavel</cp:lastModifiedBy>
  <cp:revision>45</cp:revision>
  <cp:lastPrinted>2015-04-29T22:33:35Z</cp:lastPrinted>
  <dcterms:created xsi:type="dcterms:W3CDTF">2015-03-25T20:13:03Z</dcterms:created>
  <dcterms:modified xsi:type="dcterms:W3CDTF">2015-05-05T18:15:10Z</dcterms:modified>
</cp:coreProperties>
</file>