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3"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1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E239F2-DB14-4D98-A1E6-A295DE25AA02}" type="datetimeFigureOut">
              <a:rPr lang="en-US" smtClean="0"/>
              <a:pPr/>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8DB1C-C86B-495F-BDFE-B7A857DE4404}" type="slidenum">
              <a:rPr lang="en-US" smtClean="0"/>
              <a:pPr/>
              <a:t>‹#›</a:t>
            </a:fld>
            <a:endParaRPr lang="en-US"/>
          </a:p>
        </p:txBody>
      </p:sp>
    </p:spTree>
    <p:extLst>
      <p:ext uri="{BB962C8B-B14F-4D97-AF65-F5344CB8AC3E}">
        <p14:creationId xmlns:p14="http://schemas.microsoft.com/office/powerpoint/2010/main" val="613391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8DB1C-C86B-495F-BDFE-B7A857DE4404}" type="slidenum">
              <a:rPr lang="en-US" smtClean="0"/>
              <a:pPr/>
              <a:t>4</a:t>
            </a:fld>
            <a:endParaRPr lang="en-US"/>
          </a:p>
        </p:txBody>
      </p:sp>
    </p:spTree>
    <p:extLst>
      <p:ext uri="{BB962C8B-B14F-4D97-AF65-F5344CB8AC3E}">
        <p14:creationId xmlns:p14="http://schemas.microsoft.com/office/powerpoint/2010/main" val="2859084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8DB1C-C86B-495F-BDFE-B7A857DE4404}" type="slidenum">
              <a:rPr lang="en-US" smtClean="0"/>
              <a:pPr/>
              <a:t>5</a:t>
            </a:fld>
            <a:endParaRPr lang="en-US"/>
          </a:p>
        </p:txBody>
      </p:sp>
    </p:spTree>
    <p:extLst>
      <p:ext uri="{BB962C8B-B14F-4D97-AF65-F5344CB8AC3E}">
        <p14:creationId xmlns:p14="http://schemas.microsoft.com/office/powerpoint/2010/main" val="285908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Kelly, what makes the</a:t>
            </a:r>
            <a:r>
              <a:rPr lang="en-US" baseline="0" dirty="0" smtClean="0"/>
              <a:t> start of this unit very powerful, based on how I’ve done it in the past, is I go into a personal story of a time in my life when I would say I truly LIVED. I’m trying to get them to see the difference here between truly LIVING (the moments that take your breath away, when everything is in focus and you see life for what it is and could be) and simply being alive (having a heartbeat, going through the day-to-day, </a:t>
            </a:r>
            <a:r>
              <a:rPr lang="en-US" baseline="0" dirty="0" err="1" smtClean="0"/>
              <a:t>etc</a:t>
            </a:r>
            <a:r>
              <a:rPr lang="en-US" baseline="0" dirty="0" smtClean="0"/>
              <a:t>). The more powerful the story-telling, the more they seem to be drawn in. My own story is connected to nature.</a:t>
            </a:r>
            <a:endParaRPr lang="en-US" dirty="0" smtClean="0"/>
          </a:p>
        </p:txBody>
      </p:sp>
      <p:sp>
        <p:nvSpPr>
          <p:cNvPr id="4" name="Slide Number Placeholder 3"/>
          <p:cNvSpPr>
            <a:spLocks noGrp="1"/>
          </p:cNvSpPr>
          <p:nvPr>
            <p:ph type="sldNum" sz="quarter" idx="10"/>
          </p:nvPr>
        </p:nvSpPr>
        <p:spPr/>
        <p:txBody>
          <a:bodyPr/>
          <a:lstStyle/>
          <a:p>
            <a:fld id="{EA98DB1C-C86B-495F-BDFE-B7A857DE4404}" type="slidenum">
              <a:rPr lang="en-US" smtClean="0"/>
              <a:pPr/>
              <a:t>6</a:t>
            </a:fld>
            <a:endParaRPr lang="en-US"/>
          </a:p>
        </p:txBody>
      </p:sp>
    </p:spTree>
    <p:extLst>
      <p:ext uri="{BB962C8B-B14F-4D97-AF65-F5344CB8AC3E}">
        <p14:creationId xmlns:p14="http://schemas.microsoft.com/office/powerpoint/2010/main" val="929317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Kelly,</a:t>
            </a:r>
            <a:r>
              <a:rPr lang="en-US" baseline="0" dirty="0" smtClean="0"/>
              <a:t> if the hyperlink doesn’t work, just go to prezi.com and login using my school login info (school email address, school password). It’s the presentation titled “Copy of Transcendentalism”.</a:t>
            </a:r>
            <a:endParaRPr lang="en-US" dirty="0" smtClean="0"/>
          </a:p>
        </p:txBody>
      </p:sp>
      <p:sp>
        <p:nvSpPr>
          <p:cNvPr id="4" name="Slide Number Placeholder 3"/>
          <p:cNvSpPr>
            <a:spLocks noGrp="1"/>
          </p:cNvSpPr>
          <p:nvPr>
            <p:ph type="sldNum" sz="quarter" idx="10"/>
          </p:nvPr>
        </p:nvSpPr>
        <p:spPr/>
        <p:txBody>
          <a:bodyPr/>
          <a:lstStyle/>
          <a:p>
            <a:fld id="{EA98DB1C-C86B-495F-BDFE-B7A857DE4404}" type="slidenum">
              <a:rPr lang="en-US" smtClean="0"/>
              <a:pPr/>
              <a:t>7</a:t>
            </a:fld>
            <a:endParaRPr lang="en-US"/>
          </a:p>
        </p:txBody>
      </p:sp>
    </p:spTree>
    <p:extLst>
      <p:ext uri="{BB962C8B-B14F-4D97-AF65-F5344CB8AC3E}">
        <p14:creationId xmlns:p14="http://schemas.microsoft.com/office/powerpoint/2010/main" val="929317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6AC7D-EA5A-4D3A-BD7F-0CEC59AA3EEE}"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149148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6AC7D-EA5A-4D3A-BD7F-0CEC59AA3EEE}"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264785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6AC7D-EA5A-4D3A-BD7F-0CEC59AA3EEE}"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1576084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6AC7D-EA5A-4D3A-BD7F-0CEC59AA3EEE}"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303169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6AC7D-EA5A-4D3A-BD7F-0CEC59AA3EEE}"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337402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6AC7D-EA5A-4D3A-BD7F-0CEC59AA3EEE}"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98192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6AC7D-EA5A-4D3A-BD7F-0CEC59AA3EEE}" type="datetimeFigureOut">
              <a:rPr lang="en-US" smtClean="0"/>
              <a:pPr/>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207841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6AC7D-EA5A-4D3A-BD7F-0CEC59AA3EEE}" type="datetimeFigureOut">
              <a:rPr lang="en-US" smtClean="0"/>
              <a:pPr/>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251808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6AC7D-EA5A-4D3A-BD7F-0CEC59AA3EEE}" type="datetimeFigureOut">
              <a:rPr lang="en-US" smtClean="0"/>
              <a:pPr/>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396906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6AC7D-EA5A-4D3A-BD7F-0CEC59AA3EEE}"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108993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6AC7D-EA5A-4D3A-BD7F-0CEC59AA3EEE}"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1507E-1003-4A21-B85F-BF82FD49A02D}" type="slidenum">
              <a:rPr lang="en-US" smtClean="0"/>
              <a:pPr/>
              <a:t>‹#›</a:t>
            </a:fld>
            <a:endParaRPr lang="en-US"/>
          </a:p>
        </p:txBody>
      </p:sp>
    </p:spTree>
    <p:extLst>
      <p:ext uri="{BB962C8B-B14F-4D97-AF65-F5344CB8AC3E}">
        <p14:creationId xmlns:p14="http://schemas.microsoft.com/office/powerpoint/2010/main" val="4166069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3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6AC7D-EA5A-4D3A-BD7F-0CEC59AA3EEE}" type="datetimeFigureOut">
              <a:rPr lang="en-US" smtClean="0"/>
              <a:pPr/>
              <a:t>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1507E-1003-4A21-B85F-BF82FD49A02D}" type="slidenum">
              <a:rPr lang="en-US" smtClean="0"/>
              <a:pPr/>
              <a:t>‹#›</a:t>
            </a:fld>
            <a:endParaRPr lang="en-US"/>
          </a:p>
        </p:txBody>
      </p:sp>
    </p:spTree>
    <p:extLst>
      <p:ext uri="{BB962C8B-B14F-4D97-AF65-F5344CB8AC3E}">
        <p14:creationId xmlns:p14="http://schemas.microsoft.com/office/powerpoint/2010/main" val="3692865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rezi.com/mrpv1gwg90nw/?utm_campaign=share&amp;utm_medium=copy&amp;rc=ex0shar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1470025"/>
          </a:xfrm>
        </p:spPr>
        <p:txBody>
          <a:bodyPr>
            <a:noAutofit/>
          </a:bodyPr>
          <a:lstStyle/>
          <a:p>
            <a:r>
              <a:rPr lang="en-US" sz="8000" b="1" dirty="0" smtClean="0">
                <a:latin typeface="Bernard MT Condensed" panose="02050806060905020404" pitchFamily="18" charset="0"/>
              </a:rPr>
              <a:t>TRANSCENDENTALISM</a:t>
            </a:r>
            <a:endParaRPr lang="en-US" sz="8000" b="1" dirty="0">
              <a:latin typeface="Bernard MT Condensed" panose="02050806060905020404" pitchFamily="18" charset="0"/>
            </a:endParaRPr>
          </a:p>
        </p:txBody>
      </p:sp>
      <p:sp>
        <p:nvSpPr>
          <p:cNvPr id="5" name="TextBox 4"/>
          <p:cNvSpPr txBox="1"/>
          <p:nvPr/>
        </p:nvSpPr>
        <p:spPr>
          <a:xfrm>
            <a:off x="914400" y="3429000"/>
            <a:ext cx="7315200" cy="2092881"/>
          </a:xfrm>
          <a:prstGeom prst="rect">
            <a:avLst/>
          </a:prstGeom>
          <a:noFill/>
        </p:spPr>
        <p:txBody>
          <a:bodyPr wrap="square" rtlCol="0">
            <a:spAutoFit/>
          </a:bodyPr>
          <a:lstStyle/>
          <a:p>
            <a:pPr algn="ctr"/>
            <a:r>
              <a:rPr lang="en-US" sz="3500" dirty="0" smtClean="0"/>
              <a:t>“It was a high counsel that I once heard given to a young person…always do that which you are afraid to do.” </a:t>
            </a:r>
            <a:br>
              <a:rPr lang="en-US" sz="3500" dirty="0" smtClean="0"/>
            </a:br>
            <a:r>
              <a:rPr lang="en-US" sz="2500" dirty="0" smtClean="0"/>
              <a:t>Ralph Waldo Emerson, father of Transcendentalism</a:t>
            </a:r>
            <a:endParaRPr lang="en-US" sz="2500" dirty="0"/>
          </a:p>
        </p:txBody>
      </p:sp>
    </p:spTree>
    <p:extLst>
      <p:ext uri="{BB962C8B-B14F-4D97-AF65-F5344CB8AC3E}">
        <p14:creationId xmlns:p14="http://schemas.microsoft.com/office/powerpoint/2010/main" val="3816896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500" dirty="0"/>
              <a:t>Agenda Day 1: </a:t>
            </a:r>
            <a:r>
              <a:rPr lang="en-US" sz="5500" dirty="0" smtClean="0"/>
              <a:t>1/21 </a:t>
            </a:r>
            <a:r>
              <a:rPr lang="en-US" sz="5500" dirty="0"/>
              <a:t>&amp; </a:t>
            </a:r>
            <a:r>
              <a:rPr lang="en-US" sz="5500" dirty="0" smtClean="0"/>
              <a:t>1/22</a:t>
            </a:r>
            <a:endParaRPr lang="en-US" sz="5500" dirty="0"/>
          </a:p>
        </p:txBody>
      </p:sp>
      <p:sp>
        <p:nvSpPr>
          <p:cNvPr id="3" name="Content Placeholder 2"/>
          <p:cNvSpPr>
            <a:spLocks noGrp="1"/>
          </p:cNvSpPr>
          <p:nvPr>
            <p:ph idx="1"/>
          </p:nvPr>
        </p:nvSpPr>
        <p:spPr/>
        <p:txBody>
          <a:bodyPr/>
          <a:lstStyle/>
          <a:p>
            <a:r>
              <a:rPr lang="en-US" dirty="0" err="1" smtClean="0"/>
              <a:t>Bellwork</a:t>
            </a:r>
            <a:r>
              <a:rPr lang="en-US" smtClean="0"/>
              <a:t>- Grammar</a:t>
            </a:r>
            <a:endParaRPr lang="en-US" dirty="0" smtClean="0"/>
          </a:p>
          <a:p>
            <a:r>
              <a:rPr lang="en-US" dirty="0" smtClean="0"/>
              <a:t>Intro to Transcendentalism PPT</a:t>
            </a:r>
          </a:p>
          <a:p>
            <a:pPr lvl="1"/>
            <a:r>
              <a:rPr lang="en-US" dirty="0" smtClean="0"/>
              <a:t>Vocabulary</a:t>
            </a:r>
          </a:p>
          <a:p>
            <a:pPr lvl="1"/>
            <a:r>
              <a:rPr lang="en-US" dirty="0" smtClean="0"/>
              <a:t>Group work</a:t>
            </a:r>
          </a:p>
          <a:p>
            <a:pPr lvl="1"/>
            <a:r>
              <a:rPr lang="en-US" dirty="0" smtClean="0"/>
              <a:t>Class Discussion</a:t>
            </a:r>
            <a:endParaRPr lang="en-US" dirty="0"/>
          </a:p>
          <a:p>
            <a:endParaRPr lang="en-US" dirty="0" smtClean="0"/>
          </a:p>
          <a:p>
            <a:pPr marL="0" indent="0">
              <a:buNone/>
            </a:pPr>
            <a:r>
              <a:rPr lang="en-US" dirty="0" smtClean="0"/>
              <a:t>HOMEWORK: Unit Vocabulary</a:t>
            </a:r>
          </a:p>
        </p:txBody>
      </p:sp>
    </p:spTree>
    <p:extLst>
      <p:ext uri="{BB962C8B-B14F-4D97-AF65-F5344CB8AC3E}">
        <p14:creationId xmlns:p14="http://schemas.microsoft.com/office/powerpoint/2010/main" val="4163537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6500" dirty="0" smtClean="0"/>
              <a:t>Vocabulary</a:t>
            </a:r>
            <a:endParaRPr lang="en-US" sz="6500" dirty="0"/>
          </a:p>
        </p:txBody>
      </p:sp>
      <p:sp>
        <p:nvSpPr>
          <p:cNvPr id="3" name="Content Placeholder 2"/>
          <p:cNvSpPr>
            <a:spLocks noGrp="1"/>
          </p:cNvSpPr>
          <p:nvPr>
            <p:ph idx="1"/>
          </p:nvPr>
        </p:nvSpPr>
        <p:spPr>
          <a:xfrm>
            <a:off x="0" y="3581400"/>
            <a:ext cx="9144000" cy="3259667"/>
          </a:xfrm>
        </p:spPr>
        <p:txBody>
          <a:bodyPr numCol="3">
            <a:normAutofit fontScale="85000" lnSpcReduction="20000"/>
          </a:bodyPr>
          <a:lstStyle/>
          <a:p>
            <a:pPr lvl="0">
              <a:lnSpc>
                <a:spcPct val="115000"/>
              </a:lnSpc>
              <a:spcBef>
                <a:spcPts val="0"/>
              </a:spcBef>
              <a:buFont typeface="+mj-lt"/>
              <a:buAutoNum type="arabicPeriod"/>
            </a:pPr>
            <a:r>
              <a:rPr lang="en-US" sz="3500" dirty="0" smtClean="0">
                <a:effectLst/>
                <a:ea typeface="Calibri"/>
                <a:cs typeface="Narkisim"/>
              </a:rPr>
              <a:t>Conformity</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Nonconformity</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Self-Reliance</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Transcend</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Superficial</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Materialism</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Perpetual</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Innate</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Connate</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Celestial</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Terrestrial</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Intuition</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Superfluous</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Sublime</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Evitable</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Ethereal</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Aversion</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Blithe</a:t>
            </a:r>
            <a:endParaRPr lang="en-US" sz="3500" dirty="0" smtClean="0">
              <a:effectLst/>
              <a:ea typeface="Calibri"/>
              <a:cs typeface="Times New Roman"/>
            </a:endParaRPr>
          </a:p>
          <a:p>
            <a:pPr lvl="0">
              <a:lnSpc>
                <a:spcPct val="115000"/>
              </a:lnSpc>
              <a:spcBef>
                <a:spcPts val="0"/>
              </a:spcBef>
              <a:buFont typeface="+mj-lt"/>
              <a:buAutoNum type="arabicPeriod"/>
            </a:pPr>
            <a:r>
              <a:rPr lang="en-US" sz="3500" dirty="0" smtClean="0">
                <a:effectLst/>
                <a:ea typeface="Calibri"/>
                <a:cs typeface="Narkisim"/>
              </a:rPr>
              <a:t>Suffrage</a:t>
            </a:r>
            <a:endParaRPr lang="en-US" sz="3500" dirty="0" smtClean="0">
              <a:effectLst/>
              <a:ea typeface="Calibri"/>
              <a:cs typeface="Times New Roman"/>
            </a:endParaRPr>
          </a:p>
          <a:p>
            <a:pPr lvl="0">
              <a:lnSpc>
                <a:spcPct val="115000"/>
              </a:lnSpc>
              <a:spcBef>
                <a:spcPts val="0"/>
              </a:spcBef>
              <a:spcAft>
                <a:spcPts val="1000"/>
              </a:spcAft>
              <a:buFont typeface="+mj-lt"/>
              <a:buAutoNum type="arabicPeriod"/>
            </a:pPr>
            <a:r>
              <a:rPr lang="en-US" sz="3500" dirty="0" smtClean="0">
                <a:effectLst/>
                <a:ea typeface="Calibri"/>
                <a:cs typeface="Narkisim"/>
              </a:rPr>
              <a:t>Husbandry</a:t>
            </a:r>
            <a:endParaRPr lang="en-US" sz="3500" dirty="0" smtClean="0">
              <a:effectLst/>
              <a:ea typeface="Calibri"/>
              <a:cs typeface="Times New Roman"/>
            </a:endParaRPr>
          </a:p>
          <a:p>
            <a:endParaRPr lang="en-US" dirty="0"/>
          </a:p>
        </p:txBody>
      </p:sp>
      <p:sp>
        <p:nvSpPr>
          <p:cNvPr id="4" name="TextBox 3"/>
          <p:cNvSpPr txBox="1"/>
          <p:nvPr/>
        </p:nvSpPr>
        <p:spPr>
          <a:xfrm>
            <a:off x="0" y="946666"/>
            <a:ext cx="9144000" cy="2554545"/>
          </a:xfrm>
          <a:prstGeom prst="rect">
            <a:avLst/>
          </a:prstGeom>
          <a:noFill/>
        </p:spPr>
        <p:txBody>
          <a:bodyPr wrap="square" rtlCol="0">
            <a:spAutoFit/>
          </a:bodyPr>
          <a:lstStyle/>
          <a:p>
            <a:r>
              <a:rPr lang="en-US" sz="2500" dirty="0" smtClean="0"/>
              <a:t>Please write down the following words and find their definitions either in a dictionary or online. Remember to include the part of speech and a definition in your own words! Please set it up like the following example:</a:t>
            </a:r>
          </a:p>
          <a:p>
            <a:endParaRPr lang="en-US" sz="1000" dirty="0"/>
          </a:p>
          <a:p>
            <a:pPr marL="457200" indent="-457200">
              <a:buAutoNum type="arabicPeriod"/>
            </a:pPr>
            <a:r>
              <a:rPr lang="en-US" sz="2500" dirty="0" smtClean="0"/>
              <a:t>VOCAB WORD (part of speech)</a:t>
            </a:r>
            <a:br>
              <a:rPr lang="en-US" sz="2500" dirty="0" smtClean="0"/>
            </a:br>
            <a:r>
              <a:rPr lang="en-US" sz="2500" dirty="0" smtClean="0"/>
              <a:t>- Dictionary Definition</a:t>
            </a:r>
            <a:endParaRPr lang="en-US" sz="2500" dirty="0"/>
          </a:p>
          <a:p>
            <a:pPr lvl="1"/>
            <a:r>
              <a:rPr lang="en-US" sz="2500" dirty="0" smtClean="0"/>
              <a:t>- Definition in your own words</a:t>
            </a:r>
          </a:p>
        </p:txBody>
      </p:sp>
    </p:spTree>
    <p:extLst>
      <p:ext uri="{BB962C8B-B14F-4D97-AF65-F5344CB8AC3E}">
        <p14:creationId xmlns:p14="http://schemas.microsoft.com/office/powerpoint/2010/main" val="42697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6500" dirty="0"/>
              <a:t>Transcendentalism 101</a:t>
            </a:r>
          </a:p>
        </p:txBody>
      </p:sp>
      <p:sp>
        <p:nvSpPr>
          <p:cNvPr id="3" name="Content Placeholder 2"/>
          <p:cNvSpPr>
            <a:spLocks noGrp="1"/>
          </p:cNvSpPr>
          <p:nvPr>
            <p:ph idx="1"/>
          </p:nvPr>
        </p:nvSpPr>
        <p:spPr>
          <a:xfrm>
            <a:off x="0" y="1570037"/>
            <a:ext cx="8991600" cy="4525963"/>
          </a:xfrm>
        </p:spPr>
        <p:txBody>
          <a:bodyPr>
            <a:normAutofit fontScale="77500" lnSpcReduction="20000"/>
          </a:bodyPr>
          <a:lstStyle/>
          <a:p>
            <a:pPr marL="0" indent="0" algn="ctr">
              <a:buNone/>
            </a:pPr>
            <a:r>
              <a:rPr lang="en-US" sz="5000" b="1" i="1" dirty="0" smtClean="0"/>
              <a:t>Take out a sheet of paper. </a:t>
            </a:r>
          </a:p>
          <a:p>
            <a:pPr marL="0" indent="0" algn="ctr">
              <a:buNone/>
            </a:pPr>
            <a:r>
              <a:rPr lang="en-US" sz="5000" b="1" i="1" dirty="0" smtClean="0"/>
              <a:t>Split it in half.</a:t>
            </a:r>
          </a:p>
          <a:p>
            <a:pPr marL="0" indent="0" algn="ctr">
              <a:buNone/>
            </a:pPr>
            <a:r>
              <a:rPr lang="en-US" sz="5000" dirty="0" smtClean="0"/>
              <a:t>On the first half, please write down what you think “transcendentalism” might mean based on your prior knowledge, </a:t>
            </a:r>
            <a:r>
              <a:rPr lang="en-US" sz="5000" dirty="0" err="1" smtClean="0"/>
              <a:t>vocab</a:t>
            </a:r>
            <a:r>
              <a:rPr lang="en-US" sz="5000" dirty="0" smtClean="0"/>
              <a:t> words, and understanding of the roots of the word.</a:t>
            </a:r>
          </a:p>
          <a:p>
            <a:pPr marL="0" indent="0" algn="ctr">
              <a:buNone/>
            </a:pPr>
            <a:r>
              <a:rPr lang="en-US" sz="5000" dirty="0" smtClean="0"/>
              <a:t>You have 30 seconds to share your answer with your shoulder partner.</a:t>
            </a:r>
          </a:p>
        </p:txBody>
      </p:sp>
    </p:spTree>
    <p:extLst>
      <p:ext uri="{BB962C8B-B14F-4D97-AF65-F5344CB8AC3E}">
        <p14:creationId xmlns:p14="http://schemas.microsoft.com/office/powerpoint/2010/main" val="2402281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6500" dirty="0"/>
              <a:t>Transcendentalism 101</a:t>
            </a:r>
          </a:p>
        </p:txBody>
      </p:sp>
      <p:sp>
        <p:nvSpPr>
          <p:cNvPr id="3" name="Content Placeholder 2"/>
          <p:cNvSpPr>
            <a:spLocks noGrp="1"/>
          </p:cNvSpPr>
          <p:nvPr>
            <p:ph idx="1"/>
          </p:nvPr>
        </p:nvSpPr>
        <p:spPr>
          <a:xfrm>
            <a:off x="0" y="1570037"/>
            <a:ext cx="8991600" cy="4525963"/>
          </a:xfrm>
        </p:spPr>
        <p:txBody>
          <a:bodyPr>
            <a:normAutofit fontScale="92500" lnSpcReduction="10000"/>
          </a:bodyPr>
          <a:lstStyle/>
          <a:p>
            <a:pPr marL="0" indent="0" algn="ctr">
              <a:buNone/>
            </a:pPr>
            <a:r>
              <a:rPr lang="en-US" sz="5000" b="1" i="1" dirty="0" smtClean="0"/>
              <a:t>How long have you lived?</a:t>
            </a:r>
          </a:p>
          <a:p>
            <a:pPr marL="0" indent="0" algn="ctr">
              <a:buNone/>
            </a:pPr>
            <a:r>
              <a:rPr lang="en-US" sz="5000" dirty="0" smtClean="0"/>
              <a:t>Please write down your answer to this question on the other half of your paper and hold it up for me to see.</a:t>
            </a:r>
          </a:p>
          <a:p>
            <a:pPr marL="0" indent="0" algn="ctr">
              <a:buNone/>
            </a:pPr>
            <a:endParaRPr lang="en-US" sz="5000" dirty="0"/>
          </a:p>
          <a:p>
            <a:pPr marL="0" indent="0" algn="ctr">
              <a:buNone/>
            </a:pPr>
            <a:r>
              <a:rPr lang="en-US" sz="5000" dirty="0" smtClean="0"/>
              <a:t>For the most part, you are all </a:t>
            </a:r>
            <a:r>
              <a:rPr lang="en-US" sz="5000" dirty="0" smtClean="0">
                <a:solidFill>
                  <a:srgbClr val="FF0000"/>
                </a:solidFill>
                <a:latin typeface="+mj-lt"/>
              </a:rPr>
              <a:t>WRONG</a:t>
            </a:r>
            <a:r>
              <a:rPr lang="en-US" sz="5000" dirty="0" smtClean="0"/>
              <a:t>.</a:t>
            </a:r>
          </a:p>
        </p:txBody>
      </p:sp>
      <p:sp>
        <p:nvSpPr>
          <p:cNvPr id="4" name="&quot;No&quot; Symbol 3"/>
          <p:cNvSpPr/>
          <p:nvPr/>
        </p:nvSpPr>
        <p:spPr>
          <a:xfrm>
            <a:off x="6934200" y="4694237"/>
            <a:ext cx="1676400" cy="1371600"/>
          </a:xfrm>
          <a:prstGeom prst="noSmoking">
            <a:avLst/>
          </a:prstGeom>
          <a:solidFill>
            <a:schemeClr val="tx1">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0228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24"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 to="" calcmode="lin" valueType="num">
                                      <p:cBhvr>
                                        <p:cTn id="9"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6500" dirty="0"/>
              <a:t>Transcendentalism 101</a:t>
            </a:r>
          </a:p>
        </p:txBody>
      </p:sp>
      <p:sp>
        <p:nvSpPr>
          <p:cNvPr id="3" name="Content Placeholder 2"/>
          <p:cNvSpPr>
            <a:spLocks noGrp="1"/>
          </p:cNvSpPr>
          <p:nvPr>
            <p:ph idx="1"/>
          </p:nvPr>
        </p:nvSpPr>
        <p:spPr>
          <a:xfrm>
            <a:off x="457200" y="1295400"/>
            <a:ext cx="8229600" cy="5562600"/>
          </a:xfrm>
        </p:spPr>
        <p:txBody>
          <a:bodyPr>
            <a:normAutofit fontScale="70000" lnSpcReduction="20000"/>
          </a:bodyPr>
          <a:lstStyle/>
          <a:p>
            <a:pPr marL="0" indent="0" algn="ctr">
              <a:buNone/>
            </a:pPr>
            <a:r>
              <a:rPr lang="en-US" sz="5000" dirty="0" smtClean="0"/>
              <a:t>Is there a difference between how long you have </a:t>
            </a:r>
            <a:r>
              <a:rPr lang="en-US" sz="5000" i="1" dirty="0" smtClean="0"/>
              <a:t>lived</a:t>
            </a:r>
            <a:r>
              <a:rPr lang="en-US" sz="5000" dirty="0" smtClean="0"/>
              <a:t>  vs. how long you have been </a:t>
            </a:r>
            <a:r>
              <a:rPr lang="en-US" sz="5000" i="1" dirty="0" smtClean="0"/>
              <a:t>alive</a:t>
            </a:r>
            <a:r>
              <a:rPr lang="en-US" sz="5000" dirty="0" smtClean="0"/>
              <a:t>?</a:t>
            </a:r>
          </a:p>
          <a:p>
            <a:pPr marL="0" indent="0" algn="ctr">
              <a:buNone/>
            </a:pPr>
            <a:r>
              <a:rPr lang="en-US" sz="10700" dirty="0" smtClean="0"/>
              <a:t>YES! </a:t>
            </a:r>
          </a:p>
          <a:p>
            <a:pPr marL="0" indent="0" algn="ctr">
              <a:buNone/>
            </a:pPr>
            <a:r>
              <a:rPr lang="en-US" sz="5000" dirty="0" smtClean="0"/>
              <a:t>Most of you told me how long you’ve been alive. How long your heart has been beating in your chest and pumping blood. How long you have been breathing. How long you have occupied space here on this Earth. </a:t>
            </a:r>
          </a:p>
          <a:p>
            <a:pPr marL="0" indent="0" algn="ctr">
              <a:buNone/>
            </a:pPr>
            <a:r>
              <a:rPr lang="en-US" sz="5000" dirty="0" smtClean="0"/>
              <a:t>But in all that time, how long have you </a:t>
            </a:r>
            <a:r>
              <a:rPr lang="en-US" sz="5000" b="1" u="sng" dirty="0" smtClean="0"/>
              <a:t>TRULY LIVED</a:t>
            </a:r>
            <a:r>
              <a:rPr lang="en-US" sz="5000" b="1" dirty="0" smtClean="0"/>
              <a:t>?!?!?!</a:t>
            </a:r>
            <a:endParaRPr lang="en-US" sz="5000" b="1" dirty="0"/>
          </a:p>
        </p:txBody>
      </p:sp>
    </p:spTree>
    <p:extLst>
      <p:ext uri="{BB962C8B-B14F-4D97-AF65-F5344CB8AC3E}">
        <p14:creationId xmlns:p14="http://schemas.microsoft.com/office/powerpoint/2010/main" val="397142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to="" calcmode="lin" valueType="num">
                                      <p:cBhvr>
                                        <p:cTn id="15"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6500" dirty="0"/>
              <a:t>Transcendentalism 101</a:t>
            </a:r>
          </a:p>
        </p:txBody>
      </p:sp>
      <p:sp>
        <p:nvSpPr>
          <p:cNvPr id="3" name="Content Placeholder 2"/>
          <p:cNvSpPr>
            <a:spLocks noGrp="1"/>
          </p:cNvSpPr>
          <p:nvPr>
            <p:ph idx="1"/>
          </p:nvPr>
        </p:nvSpPr>
        <p:spPr>
          <a:xfrm>
            <a:off x="457200" y="1295400"/>
            <a:ext cx="8229600" cy="5562600"/>
          </a:xfrm>
        </p:spPr>
        <p:txBody>
          <a:bodyPr>
            <a:normAutofit/>
          </a:bodyPr>
          <a:lstStyle/>
          <a:p>
            <a:pPr marL="0" indent="0">
              <a:lnSpc>
                <a:spcPct val="90000"/>
              </a:lnSpc>
              <a:buNone/>
              <a:defRPr/>
            </a:pPr>
            <a:r>
              <a:rPr lang="en-US" sz="4400" dirty="0" smtClean="0"/>
              <a:t>Take out a sheet of paper and get ready to take notes. Cornell notes, of course! </a:t>
            </a:r>
            <a:r>
              <a:rPr lang="en-US" sz="4400" dirty="0" smtClean="0">
                <a:sym typeface="Wingdings" panose="05000000000000000000" pitchFamily="2" charset="2"/>
              </a:rPr>
              <a:t></a:t>
            </a:r>
          </a:p>
          <a:p>
            <a:pPr marL="0" indent="0">
              <a:lnSpc>
                <a:spcPct val="90000"/>
              </a:lnSpc>
              <a:buNone/>
              <a:defRPr/>
            </a:pPr>
            <a:endParaRPr lang="en-US" sz="1000" dirty="0">
              <a:sym typeface="Wingdings" panose="05000000000000000000" pitchFamily="2" charset="2"/>
            </a:endParaRPr>
          </a:p>
          <a:p>
            <a:pPr marL="0" indent="0">
              <a:lnSpc>
                <a:spcPct val="90000"/>
              </a:lnSpc>
              <a:buNone/>
              <a:defRPr/>
            </a:pPr>
            <a:r>
              <a:rPr lang="en-US" sz="4400" dirty="0" smtClean="0">
                <a:sym typeface="Wingdings" panose="05000000000000000000" pitchFamily="2" charset="2"/>
              </a:rPr>
              <a:t>You’ll also need a separate sheet of paper to answer some questions as </a:t>
            </a:r>
          </a:p>
          <a:p>
            <a:pPr marL="0" indent="0">
              <a:lnSpc>
                <a:spcPct val="90000"/>
              </a:lnSpc>
              <a:buNone/>
              <a:defRPr/>
            </a:pPr>
            <a:r>
              <a:rPr lang="en-US" sz="4400" dirty="0" smtClean="0">
                <a:sym typeface="Wingdings" panose="05000000000000000000" pitchFamily="2" charset="2"/>
              </a:rPr>
              <a:t>we go through the presentation.</a:t>
            </a:r>
          </a:p>
          <a:p>
            <a:pPr marL="0" indent="0">
              <a:lnSpc>
                <a:spcPct val="90000"/>
              </a:lnSpc>
              <a:buNone/>
              <a:defRPr/>
            </a:pPr>
            <a:endParaRPr lang="en-US" sz="1000" dirty="0" smtClean="0">
              <a:sym typeface="Wingdings" panose="05000000000000000000" pitchFamily="2" charset="2"/>
            </a:endParaRPr>
          </a:p>
          <a:p>
            <a:pPr marL="0" indent="0">
              <a:lnSpc>
                <a:spcPct val="90000"/>
              </a:lnSpc>
              <a:buNone/>
              <a:defRPr/>
            </a:pPr>
            <a:r>
              <a:rPr lang="en-US" sz="4400" dirty="0" smtClean="0">
                <a:sym typeface="Wingdings" panose="05000000000000000000" pitchFamily="2" charset="2"/>
                <a:hlinkClick r:id="rId3"/>
              </a:rPr>
              <a:t>Introduction To Transcendentalism</a:t>
            </a:r>
            <a:endParaRPr lang="en-US" sz="4400" dirty="0" smtClean="0">
              <a:sym typeface="Wingdings" panose="05000000000000000000" pitchFamily="2" charset="2"/>
            </a:endParaRPr>
          </a:p>
        </p:txBody>
      </p:sp>
    </p:spTree>
    <p:extLst>
      <p:ext uri="{BB962C8B-B14F-4D97-AF65-F5344CB8AC3E}">
        <p14:creationId xmlns:p14="http://schemas.microsoft.com/office/powerpoint/2010/main" val="1108401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anscendental">
      <a:majorFont>
        <a:latin typeface="Bernard MT Condensed"/>
        <a:ea typeface=""/>
        <a:cs typeface=""/>
      </a:majorFont>
      <a:minorFont>
        <a:latin typeface="Narkisi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503</Words>
  <Application>Microsoft Office PowerPoint</Application>
  <PresentationFormat>On-screen Show (4:3)</PresentationFormat>
  <Paragraphs>63</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TRANSCENDENTALISM</vt:lpstr>
      <vt:lpstr>Agenda Day 1: 1/21 &amp; 1/22</vt:lpstr>
      <vt:lpstr>Vocabulary</vt:lpstr>
      <vt:lpstr>Transcendentalism 101</vt:lpstr>
      <vt:lpstr>Transcendentalism 101</vt:lpstr>
      <vt:lpstr>Transcendentalism 101</vt:lpstr>
      <vt:lpstr>Transcendentalism 101</vt:lpstr>
    </vt:vector>
  </TitlesOfParts>
  <Company>Corona Norco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TRANSCENDENTALISM</dc:title>
  <dc:creator>Guadalupe Dargavel</dc:creator>
  <cp:lastModifiedBy>Guadalupe Dargavel</cp:lastModifiedBy>
  <cp:revision>24</cp:revision>
  <dcterms:created xsi:type="dcterms:W3CDTF">2014-01-16T20:01:43Z</dcterms:created>
  <dcterms:modified xsi:type="dcterms:W3CDTF">2014-01-23T19:09:26Z</dcterms:modified>
</cp:coreProperties>
</file>