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5" r:id="rId4"/>
    <p:sldId id="266" r:id="rId5"/>
    <p:sldId id="267" r:id="rId6"/>
    <p:sldId id="268" r:id="rId7"/>
    <p:sldId id="270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1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239F2-DB14-4D98-A1E6-A295DE25AA0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8DB1C-C86B-495F-BDFE-B7A857DE4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8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9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2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1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8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6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6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AC7D-EA5A-4D3A-BD7F-0CEC59AA3EEE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507E-1003-4A21-B85F-BF82FD49A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mrpv1gwg90nw/?utm_campaign=share&amp;utm_medium=copy&amp;rc=ex0shar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Bernard MT Condensed" panose="02050806060905020404" pitchFamily="18" charset="0"/>
              </a:rPr>
              <a:t>TRANSCENDENTALISM</a:t>
            </a:r>
            <a:endParaRPr lang="en-US" sz="8000" b="1" dirty="0"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29000"/>
            <a:ext cx="7315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“It was a high counsel that I once heard given to a young person…always do that which you are afraid to do.” </a:t>
            </a:r>
            <a:br>
              <a:rPr lang="en-US" sz="3500" dirty="0" smtClean="0"/>
            </a:br>
            <a:r>
              <a:rPr lang="en-US" sz="2500" dirty="0" smtClean="0"/>
              <a:t>Ralph Waldo Emerson, father of Transcendentalism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168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dirty="0"/>
              <a:t>Agenda Day </a:t>
            </a:r>
            <a:r>
              <a:rPr lang="en-US" sz="5500" dirty="0" smtClean="0"/>
              <a:t>2: 1/23 </a:t>
            </a:r>
            <a:r>
              <a:rPr lang="en-US" sz="5500" dirty="0"/>
              <a:t>&amp; </a:t>
            </a:r>
            <a:r>
              <a:rPr lang="en-US" sz="5500" dirty="0" smtClean="0"/>
              <a:t>1/24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>- Journal</a:t>
            </a:r>
          </a:p>
          <a:p>
            <a:r>
              <a:rPr lang="en-US" dirty="0" smtClean="0"/>
              <a:t>Finish 2</a:t>
            </a:r>
            <a:r>
              <a:rPr lang="en-US" baseline="30000" dirty="0" smtClean="0"/>
              <a:t>nd</a:t>
            </a:r>
            <a:r>
              <a:rPr lang="en-US" dirty="0" smtClean="0"/>
              <a:t> half of </a:t>
            </a:r>
            <a:r>
              <a:rPr lang="en-US" dirty="0" err="1" smtClean="0"/>
              <a:t>Prezi</a:t>
            </a:r>
            <a:r>
              <a:rPr lang="en-US" dirty="0" smtClean="0"/>
              <a:t> presentation</a:t>
            </a:r>
          </a:p>
          <a:p>
            <a:pPr lvl="1"/>
            <a:r>
              <a:rPr lang="en-US" dirty="0" smtClean="0"/>
              <a:t>Finish Cornell notes</a:t>
            </a:r>
          </a:p>
          <a:p>
            <a:r>
              <a:rPr lang="en-US" dirty="0" smtClean="0"/>
              <a:t>Pre-reading questions</a:t>
            </a:r>
          </a:p>
          <a:p>
            <a:r>
              <a:rPr lang="en-US" dirty="0" smtClean="0"/>
              <a:t>Read Emerson’s </a:t>
            </a:r>
            <a:r>
              <a:rPr lang="en-US" i="1" dirty="0" smtClean="0"/>
              <a:t>Nature</a:t>
            </a:r>
          </a:p>
          <a:p>
            <a:r>
              <a:rPr lang="en-US" dirty="0" smtClean="0"/>
              <a:t>Post-reading questions</a:t>
            </a:r>
          </a:p>
          <a:p>
            <a:r>
              <a:rPr lang="en-US" dirty="0" smtClean="0"/>
              <a:t>Virtual “Nature Walk”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HOMEWORK: Finish post-reading questions if you didn’t finish in class AND the nature hour experiment and journal.</a:t>
            </a:r>
          </a:p>
        </p:txBody>
      </p:sp>
    </p:spTree>
    <p:extLst>
      <p:ext uri="{BB962C8B-B14F-4D97-AF65-F5344CB8AC3E}">
        <p14:creationId xmlns:p14="http://schemas.microsoft.com/office/powerpoint/2010/main" val="38586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8839200" cy="349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500" dirty="0" smtClean="0">
                <a:sym typeface="Wingdings" panose="05000000000000000000" pitchFamily="2" charset="2"/>
              </a:rPr>
              <a:t>Please finish taking Cornell-style notes on the remaining three tenets/characteristics of Transcendentalism</a:t>
            </a:r>
            <a:endParaRPr lang="en-US" sz="4500" dirty="0" smtClean="0">
              <a:sym typeface="Wingdings" panose="05000000000000000000" pitchFamily="2" charset="2"/>
              <a:hlinkClick r:id="rId2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ym typeface="Wingdings" panose="05000000000000000000" pitchFamily="2" charset="2"/>
              <a:hlinkClick r:id="rId2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ym typeface="Wingdings" panose="05000000000000000000" pitchFamily="2" charset="2"/>
              <a:hlinkClick r:id="rId2"/>
            </a:endParaRPr>
          </a:p>
          <a:p>
            <a:pPr>
              <a:lnSpc>
                <a:spcPct val="90000"/>
              </a:lnSpc>
              <a:defRPr/>
            </a:pPr>
            <a:r>
              <a:rPr lang="en-US" sz="3000" dirty="0" err="1" smtClean="0">
                <a:sym typeface="Wingdings" panose="05000000000000000000" pitchFamily="2" charset="2"/>
              </a:rPr>
              <a:t>Prezi</a:t>
            </a:r>
            <a:r>
              <a:rPr lang="en-US" sz="3000" dirty="0" smtClean="0">
                <a:sym typeface="Wingdings" panose="05000000000000000000" pitchFamily="2" charset="2"/>
              </a:rPr>
              <a:t> Presentation - </a:t>
            </a:r>
            <a:r>
              <a:rPr lang="en-US" sz="3000" dirty="0" smtClean="0">
                <a:sym typeface="Wingdings" panose="05000000000000000000" pitchFamily="2" charset="2"/>
                <a:hlinkClick r:id="rId2"/>
              </a:rPr>
              <a:t>Introduction To Transcendentalism</a:t>
            </a:r>
            <a:endParaRPr lang="en-US" sz="3000" dirty="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Pre-Reading Questions for “Nature”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role of nature in your life?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meant by an individual’s spiritual side? How do </a:t>
            </a:r>
            <a:r>
              <a:rPr lang="en-US" i="1" dirty="0" smtClean="0"/>
              <a:t>you</a:t>
            </a:r>
            <a:r>
              <a:rPr lang="en-US" dirty="0" smtClean="0"/>
              <a:t> define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a connection between the individual’s spiritual side and nature? If so, what is that connection? And how important is it?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“Nature” by Ralph Waldo Emerson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We will now do two read-</a:t>
            </a:r>
            <a:r>
              <a:rPr lang="en-US" dirty="0" err="1" smtClean="0"/>
              <a:t>throughs</a:t>
            </a:r>
            <a:r>
              <a:rPr lang="en-US" dirty="0" smtClean="0"/>
              <a:t> of Emerson’s</a:t>
            </a:r>
          </a:p>
          <a:p>
            <a:pPr marL="514350" indent="-514350">
              <a:buNone/>
            </a:pPr>
            <a:r>
              <a:rPr lang="en-US" dirty="0" smtClean="0"/>
              <a:t>“Nature”. The first we will do as a class. The</a:t>
            </a:r>
          </a:p>
          <a:p>
            <a:pPr marL="514350" indent="-514350">
              <a:buNone/>
            </a:pPr>
            <a:r>
              <a:rPr lang="en-US" dirty="0" smtClean="0"/>
              <a:t>second you will do on your own, highlighting as</a:t>
            </a:r>
          </a:p>
          <a:p>
            <a:pPr marL="514350" indent="-514350">
              <a:buNone/>
            </a:pPr>
            <a:r>
              <a:rPr lang="en-US" dirty="0" smtClean="0"/>
              <a:t>you go and making margin notes/labeling.</a:t>
            </a:r>
          </a:p>
          <a:p>
            <a:pPr marL="514350" indent="-514350"/>
            <a:r>
              <a:rPr lang="en-US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Highlight the main idea(s) in green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Highlight all supporting details in yellow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smtClean="0"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Highlight any examples of rhetoric (persuasive appeals, tone, diction, syntax, allusion, etc) in pink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smtClean="0"/>
              <a:t>Circle difficult/unknown words  and define them.</a:t>
            </a:r>
          </a:p>
          <a:p>
            <a:pPr marL="514350" indent="-514350"/>
            <a:r>
              <a:rPr lang="en-US" dirty="0" smtClean="0"/>
              <a:t>Your margin notes should label and/or explain.</a:t>
            </a:r>
          </a:p>
        </p:txBody>
      </p:sp>
      <p:sp>
        <p:nvSpPr>
          <p:cNvPr id="4" name="Oval 3"/>
          <p:cNvSpPr/>
          <p:nvPr/>
        </p:nvSpPr>
        <p:spPr>
          <a:xfrm>
            <a:off x="4572000" y="5638800"/>
            <a:ext cx="1143000" cy="6096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Post-Reading: Analyzing Stylistic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b="1" dirty="0" smtClean="0"/>
              <a:t>Text Comprehension:</a:t>
            </a:r>
          </a:p>
          <a:p>
            <a:r>
              <a:rPr lang="en-US" sz="1500" dirty="0" smtClean="0"/>
              <a:t>What is the thesis/main topic? Pull a direct quote from the essay that you feel sums up the main idea.</a:t>
            </a:r>
          </a:p>
          <a:p>
            <a:r>
              <a:rPr lang="en-US" sz="1500" dirty="0" smtClean="0"/>
              <a:t>What is Emerson’s opinion/attitude on the topic? What textual evidence can you provide to support your answer?</a:t>
            </a:r>
          </a:p>
          <a:p>
            <a:r>
              <a:rPr lang="en-US" sz="1500" dirty="0" smtClean="0"/>
              <a:t>What do you think Emerson wants us to do or believe? How did you come to this conclusion?</a:t>
            </a:r>
            <a:endParaRPr lang="en-US" sz="1500" b="1" dirty="0" smtClean="0"/>
          </a:p>
          <a:p>
            <a:pPr>
              <a:buNone/>
            </a:pPr>
            <a:r>
              <a:rPr lang="en-US" sz="1500" b="1" dirty="0" smtClean="0"/>
              <a:t>Words:</a:t>
            </a:r>
            <a:endParaRPr lang="en-US" sz="1500" dirty="0" smtClean="0"/>
          </a:p>
          <a:p>
            <a:pPr lvl="0"/>
            <a:r>
              <a:rPr lang="en-US" sz="1500" dirty="0" smtClean="0"/>
              <a:t>What are the denotative and connotative meanings of key words?  How do the specific words Emerson chooses affect your reaction/response to the text?</a:t>
            </a:r>
          </a:p>
          <a:p>
            <a:pPr lvl="1"/>
            <a:r>
              <a:rPr lang="en-US" sz="1500" dirty="0" smtClean="0"/>
              <a:t>List the key words and their denotative and connotative meanings</a:t>
            </a:r>
          </a:p>
          <a:p>
            <a:pPr lvl="0"/>
            <a:r>
              <a:rPr lang="en-US" sz="1500" dirty="0" smtClean="0"/>
              <a:t>What words or synonyms are repeated?  Why?</a:t>
            </a:r>
          </a:p>
          <a:p>
            <a:pPr lvl="1"/>
            <a:r>
              <a:rPr lang="en-US" sz="1500" dirty="0" smtClean="0"/>
              <a:t>List the words and guess why Emerson chose these words</a:t>
            </a:r>
          </a:p>
          <a:p>
            <a:pPr lvl="0"/>
            <a:r>
              <a:rPr lang="en-US" sz="1500" dirty="0" smtClean="0"/>
              <a:t>What figurative language does the author use?  What does it imply?</a:t>
            </a:r>
          </a:p>
          <a:p>
            <a:pPr lvl="1"/>
            <a:r>
              <a:rPr lang="en-US" sz="1500" dirty="0" smtClean="0"/>
              <a:t>Similes, metaphors personification</a:t>
            </a:r>
          </a:p>
          <a:p>
            <a:pPr lvl="1"/>
            <a:r>
              <a:rPr lang="en-US" sz="1500" dirty="0" smtClean="0"/>
              <a:t>Give examples of each and what Emerson is implying with its use</a:t>
            </a:r>
          </a:p>
          <a:p>
            <a:pPr>
              <a:buNone/>
            </a:pPr>
            <a:r>
              <a:rPr lang="en-US" sz="1500" b="1" dirty="0" smtClean="0"/>
              <a:t>Sentences</a:t>
            </a:r>
            <a:endParaRPr lang="en-US" sz="1500" dirty="0" smtClean="0"/>
          </a:p>
          <a:p>
            <a:pPr lvl="0"/>
            <a:r>
              <a:rPr lang="en-US" sz="1500" dirty="0" smtClean="0"/>
              <a:t>Is the sentence structure varied?</a:t>
            </a:r>
          </a:p>
          <a:p>
            <a:pPr lvl="1"/>
            <a:r>
              <a:rPr lang="en-US" sz="1500" dirty="0" smtClean="0"/>
              <a:t>Make a comment about the sentence structure.  What is he saying in the longer and shorter sentences?</a:t>
            </a:r>
          </a:p>
          <a:p>
            <a:pPr lvl="0"/>
            <a:r>
              <a:rPr lang="en-US" sz="1500" dirty="0" smtClean="0"/>
              <a:t>What effects do choices of sentence structure and length have on the reader?</a:t>
            </a:r>
          </a:p>
          <a:p>
            <a:pPr>
              <a:buNone/>
            </a:pPr>
            <a:r>
              <a:rPr lang="en-US" sz="1500" b="1" dirty="0" smtClean="0"/>
              <a:t>Mapping the Organizational Structure:</a:t>
            </a:r>
            <a:endParaRPr lang="en-US" sz="1500" dirty="0" smtClean="0"/>
          </a:p>
          <a:p>
            <a:pPr lvl="0"/>
            <a:r>
              <a:rPr lang="en-US" sz="1500" dirty="0" smtClean="0"/>
              <a:t>Divide the text into sections.  </a:t>
            </a:r>
          </a:p>
          <a:p>
            <a:pPr lvl="0"/>
            <a:r>
              <a:rPr lang="en-US" sz="1500" dirty="0" smtClean="0"/>
              <a:t>Draw a line where the introduction ends.  Is it after the first paragraph, or are there several introductory paragraphs?</a:t>
            </a:r>
          </a:p>
          <a:p>
            <a:pPr lvl="0"/>
            <a:r>
              <a:rPr lang="en-US" sz="1500" dirty="0" smtClean="0"/>
              <a:t>Draw a line where the conclusion begins.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764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For each of the following 11 pictures, write down 1-2 words describing the picture and or how it makes you feel…</a:t>
            </a:r>
            <a:endParaRPr lang="en-US" sz="4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Nature Walk</a:t>
            </a:r>
            <a:endParaRPr lang="en-US" dirty="0"/>
          </a:p>
        </p:txBody>
      </p:sp>
      <p:pic>
        <p:nvPicPr>
          <p:cNvPr id="3" name="Picture 2" descr="1440_900_20091102091432238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Picture 5" descr="In-High-Resolution-Nature-is-Magical-and-Powerful-the-Sun-as-Caretaker-Natural-Scenery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8ada250d-8f68-4f7a-a9ac-30e138f430cb_650x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5148775"/>
          </a:xfrm>
          <a:prstGeom prst="rect">
            <a:avLst/>
          </a:prstGeom>
        </p:spPr>
      </p:pic>
      <p:pic>
        <p:nvPicPr>
          <p:cNvPr id="9" name="Picture 8" descr="beautiful-landscapes-79-1440x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" name="Picture 9" descr="Nature-Waves-Seascapes-New-Hd-Wallpaper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nature-landscapes_hdwallpaper_amazing-powerful-lscape-hdr_105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 descr="NaturalDisaster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428061"/>
          </a:xfrm>
          <a:prstGeom prst="rect">
            <a:avLst/>
          </a:prstGeom>
        </p:spPr>
      </p:pic>
      <p:pic>
        <p:nvPicPr>
          <p:cNvPr id="13" name="Picture 12" descr="Forest-Green-Wallpap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Warm-and-Bright-Sunlight-is-Bursting-Out-from-Thick-Clouds-Nature-is-Powerful-Dark-Times-Always-Give-Way-to-Sunlight-HD-Natural-Scenery-Wallpap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6" name="Picture 15" descr="sedona-sunse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17" name="Picture 16" descr="Sunsets_wallpapers_17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" dirty="0" smtClean="0"/>
              <a:t>You must spend no less than an hour. In nature. </a:t>
            </a:r>
          </a:p>
          <a:p>
            <a:pPr algn="ctr">
              <a:buNone/>
            </a:pPr>
            <a:r>
              <a:rPr lang="en-US" sz="3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ALONE.</a:t>
            </a:r>
          </a:p>
          <a:p>
            <a:pPr algn="ctr">
              <a:buNone/>
            </a:pPr>
            <a:r>
              <a:rPr lang="en-US" sz="3000" dirty="0" smtClean="0"/>
              <a:t>No cell phone. No mp3 player. Just </a:t>
            </a:r>
            <a:r>
              <a:rPr lang="en-US" sz="3000" i="1" dirty="0" smtClean="0"/>
              <a:t>you</a:t>
            </a:r>
            <a:r>
              <a:rPr lang="en-US" sz="3000" dirty="0" smtClean="0"/>
              <a:t>.</a:t>
            </a:r>
          </a:p>
          <a:p>
            <a:pPr algn="ctr">
              <a:buNone/>
            </a:pPr>
            <a:r>
              <a:rPr lang="en-US" sz="3000" dirty="0" smtClean="0"/>
              <a:t>Focus on self-reflection. Take some time to breathe deeply. To enter in with ALL of your senses. To simply </a:t>
            </a:r>
            <a:r>
              <a:rPr lang="en-US" sz="3000" b="1" u="sng" dirty="0" smtClean="0"/>
              <a:t>BE</a:t>
            </a:r>
            <a:r>
              <a:rPr lang="en-US" sz="3000" dirty="0" smtClean="0"/>
              <a:t>.</a:t>
            </a:r>
          </a:p>
          <a:p>
            <a:pPr algn="ctr">
              <a:buNone/>
            </a:pPr>
            <a:r>
              <a:rPr lang="en-US" sz="3000" dirty="0" smtClean="0"/>
              <a:t>When you are back at home, write a ½ page journal describing your experience and then answer these questions:</a:t>
            </a:r>
          </a:p>
          <a:p>
            <a:pPr marL="514350" indent="-514350">
              <a:buNone/>
            </a:pPr>
            <a:r>
              <a:rPr lang="en-US" sz="2000" dirty="0" smtClean="0"/>
              <a:t>1) Was the experience easy or difficult for you?</a:t>
            </a:r>
          </a:p>
          <a:p>
            <a:pPr marL="514350" indent="-514350">
              <a:buNone/>
            </a:pPr>
            <a:r>
              <a:rPr lang="en-US" sz="2000" dirty="0" smtClean="0"/>
              <a:t>2) Did you enjoy your time? Why or why not?</a:t>
            </a:r>
          </a:p>
          <a:p>
            <a:pPr marL="514350" indent="-514350">
              <a:buNone/>
            </a:pPr>
            <a:r>
              <a:rPr lang="en-US" sz="2000" dirty="0" smtClean="0"/>
              <a:t>3) Was the silence bearable? Why do you think so many people are afraid of silence?</a:t>
            </a:r>
          </a:p>
          <a:p>
            <a:pPr marL="514350" indent="-514350">
              <a:buNone/>
            </a:pPr>
            <a:r>
              <a:rPr lang="en-US" sz="2000" dirty="0" smtClean="0"/>
              <a:t>4) Did you learn anything new about yourself? What?</a:t>
            </a:r>
          </a:p>
          <a:p>
            <a:pPr marL="514350" indent="-514350">
              <a:buNone/>
            </a:pPr>
            <a:r>
              <a:rPr lang="en-US" sz="2000" dirty="0" smtClean="0"/>
              <a:t>5) Do you think your life would look different if you did this every day?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nscendental">
      <a:majorFont>
        <a:latin typeface="Bernard MT Condensed"/>
        <a:ea typeface=""/>
        <a:cs typeface=""/>
      </a:majorFont>
      <a:minorFont>
        <a:latin typeface="Narkisi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651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TRANSCENDENTALISM</vt:lpstr>
      <vt:lpstr>Agenda Day 2: 1/23 &amp; 1/24</vt:lpstr>
      <vt:lpstr>PowerPoint Presentation</vt:lpstr>
      <vt:lpstr>Pre-Reading Questions for “Nature”</vt:lpstr>
      <vt:lpstr>Reading “Nature” by Ralph Waldo Emerson</vt:lpstr>
      <vt:lpstr>Post-Reading: Analyzing Stylistic Choices</vt:lpstr>
      <vt:lpstr>Virtual Nature Walk</vt:lpstr>
      <vt:lpstr>HOMEWORK</vt:lpstr>
    </vt:vector>
  </TitlesOfParts>
  <Company>Corona Norco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TRANSCENDENTALISM</dc:title>
  <dc:creator>Guadalupe Dargavel</dc:creator>
  <cp:lastModifiedBy>Guadalupe Dargavel</cp:lastModifiedBy>
  <cp:revision>59</cp:revision>
  <dcterms:created xsi:type="dcterms:W3CDTF">2014-01-16T20:01:43Z</dcterms:created>
  <dcterms:modified xsi:type="dcterms:W3CDTF">2014-01-23T19:09:51Z</dcterms:modified>
</cp:coreProperties>
</file>