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7" r:id="rId3"/>
    <p:sldId id="278" r:id="rId4"/>
    <p:sldId id="279" r:id="rId5"/>
    <p:sldId id="280" r:id="rId6"/>
    <p:sldId id="281" r:id="rId7"/>
    <p:sldId id="282" r:id="rId8"/>
    <p:sldId id="283" r:id="rId9"/>
    <p:sldId id="284" r:id="rId10"/>
    <p:sldId id="285" r:id="rId11"/>
    <p:sldId id="286" r:id="rId12"/>
    <p:sldId id="288" r:id="rId13"/>
    <p:sldId id="287" r:id="rId14"/>
    <p:sldId id="289" r:id="rId15"/>
    <p:sldId id="290" r:id="rId16"/>
    <p:sldId id="29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p:cViewPr>
        <p:scale>
          <a:sx n="120" d="100"/>
          <a:sy n="120" d="100"/>
        </p:scale>
        <p:origin x="24" y="16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E239F2-DB14-4D98-A1E6-A295DE25AA02}" type="datetimeFigureOut">
              <a:rPr lang="en-US" smtClean="0"/>
              <a:pPr/>
              <a:t>1/30/2014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8DB1C-C86B-495F-BDFE-B7A857DE4404}" type="slidenum">
              <a:rPr lang="en-US" smtClean="0"/>
              <a:pPr/>
              <a:t>‹#›</a:t>
            </a:fld>
            <a:endParaRPr lang="en-US" dirty="0"/>
          </a:p>
        </p:txBody>
      </p:sp>
    </p:spTree>
    <p:extLst>
      <p:ext uri="{BB962C8B-B14F-4D97-AF65-F5344CB8AC3E}">
        <p14:creationId xmlns:p14="http://schemas.microsoft.com/office/powerpoint/2010/main" val="61339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16AC7D-EA5A-4D3A-BD7F-0CEC59AA3EEE}" type="datetimeFigureOut">
              <a:rPr lang="en-US" smtClean="0"/>
              <a:pPr/>
              <a:t>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1491485358"/>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6AC7D-EA5A-4D3A-BD7F-0CEC59AA3EEE}" type="datetimeFigureOut">
              <a:rPr lang="en-US" smtClean="0"/>
              <a:pPr/>
              <a:t>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2647853908"/>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6AC7D-EA5A-4D3A-BD7F-0CEC59AA3EEE}" type="datetimeFigureOut">
              <a:rPr lang="en-US" smtClean="0"/>
              <a:pPr/>
              <a:t>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157608425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6AC7D-EA5A-4D3A-BD7F-0CEC59AA3EEE}" type="datetimeFigureOut">
              <a:rPr lang="en-US" smtClean="0"/>
              <a:pPr/>
              <a:t>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3031698079"/>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16AC7D-EA5A-4D3A-BD7F-0CEC59AA3EEE}" type="datetimeFigureOut">
              <a:rPr lang="en-US" smtClean="0"/>
              <a:pPr/>
              <a:t>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3374024556"/>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16AC7D-EA5A-4D3A-BD7F-0CEC59AA3EEE}" type="datetimeFigureOut">
              <a:rPr lang="en-US" smtClean="0"/>
              <a:pPr/>
              <a:t>1/30/2014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981922846"/>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16AC7D-EA5A-4D3A-BD7F-0CEC59AA3EEE}" type="datetimeFigureOut">
              <a:rPr lang="en-US" smtClean="0"/>
              <a:pPr/>
              <a:t>1/30/2014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2078412078"/>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16AC7D-EA5A-4D3A-BD7F-0CEC59AA3EEE}" type="datetimeFigureOut">
              <a:rPr lang="en-US" smtClean="0"/>
              <a:pPr/>
              <a:t>1/30/2014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2518086044"/>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6AC7D-EA5A-4D3A-BD7F-0CEC59AA3EEE}" type="datetimeFigureOut">
              <a:rPr lang="en-US" smtClean="0"/>
              <a:pPr/>
              <a:t>1/30/2014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3969062010"/>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6AC7D-EA5A-4D3A-BD7F-0CEC59AA3EEE}" type="datetimeFigureOut">
              <a:rPr lang="en-US" smtClean="0"/>
              <a:pPr/>
              <a:t>1/30/2014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1089930193"/>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6AC7D-EA5A-4D3A-BD7F-0CEC59AA3EEE}" type="datetimeFigureOut">
              <a:rPr lang="en-US" smtClean="0"/>
              <a:pPr/>
              <a:t>1/30/2014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4166069702"/>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6AC7D-EA5A-4D3A-BD7F-0CEC59AA3EEE}" type="datetimeFigureOut">
              <a:rPr lang="en-US" smtClean="0"/>
              <a:pPr/>
              <a:t>1/30/2014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1507E-1003-4A21-B85F-BF82FD49A02D}" type="slidenum">
              <a:rPr lang="en-US" smtClean="0"/>
              <a:pPr/>
              <a:t>‹#›</a:t>
            </a:fld>
            <a:endParaRPr lang="en-US" dirty="0"/>
          </a:p>
        </p:txBody>
      </p:sp>
    </p:spTree>
    <p:extLst>
      <p:ext uri="{BB962C8B-B14F-4D97-AF65-F5344CB8AC3E}">
        <p14:creationId xmlns:p14="http://schemas.microsoft.com/office/powerpoint/2010/main" val="3692865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0"/>
            <a:ext cx="9144000" cy="1470025"/>
          </a:xfrm>
        </p:spPr>
        <p:txBody>
          <a:bodyPr>
            <a:noAutofit/>
          </a:bodyPr>
          <a:lstStyle/>
          <a:p>
            <a:r>
              <a:rPr lang="en-US" sz="8000" b="1" dirty="0" smtClean="0">
                <a:latin typeface="Bernard MT Condensed" panose="02050806060905020404" pitchFamily="18" charset="0"/>
              </a:rPr>
              <a:t>TRANSCENDENTALISM</a:t>
            </a:r>
            <a:endParaRPr lang="en-US" sz="8000" b="1" dirty="0">
              <a:latin typeface="Bernard MT Condensed" panose="02050806060905020404" pitchFamily="18" charset="0"/>
            </a:endParaRPr>
          </a:p>
        </p:txBody>
      </p:sp>
      <p:sp>
        <p:nvSpPr>
          <p:cNvPr id="5" name="TextBox 4"/>
          <p:cNvSpPr txBox="1"/>
          <p:nvPr/>
        </p:nvSpPr>
        <p:spPr>
          <a:xfrm>
            <a:off x="914400" y="3429000"/>
            <a:ext cx="7315200" cy="2092881"/>
          </a:xfrm>
          <a:prstGeom prst="rect">
            <a:avLst/>
          </a:prstGeom>
          <a:noFill/>
        </p:spPr>
        <p:txBody>
          <a:bodyPr wrap="square" rtlCol="0">
            <a:spAutoFit/>
          </a:bodyPr>
          <a:lstStyle/>
          <a:p>
            <a:pPr algn="ctr"/>
            <a:r>
              <a:rPr lang="en-US" sz="3500" dirty="0" smtClean="0"/>
              <a:t>“It was a high counsel that I once heard given to a young person…always do that which you are afraid to do.” </a:t>
            </a:r>
            <a:br>
              <a:rPr lang="en-US" sz="3500" dirty="0" smtClean="0"/>
            </a:br>
            <a:r>
              <a:rPr lang="en-US" sz="2500" dirty="0" smtClean="0"/>
              <a:t>Ralph Waldo Emerson, father of Transcendentalism</a:t>
            </a:r>
            <a:endParaRPr lang="en-US" sz="2500" dirty="0"/>
          </a:p>
        </p:txBody>
      </p:sp>
    </p:spTree>
    <p:extLst>
      <p:ext uri="{BB962C8B-B14F-4D97-AF65-F5344CB8AC3E}">
        <p14:creationId xmlns:p14="http://schemas.microsoft.com/office/powerpoint/2010/main" val="3816896000"/>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Rhetorical Précis</a:t>
            </a:r>
            <a:endParaRPr lang="en-US" dirty="0"/>
          </a:p>
        </p:txBody>
      </p:sp>
      <p:sp>
        <p:nvSpPr>
          <p:cNvPr id="3" name="Content Placeholder 2"/>
          <p:cNvSpPr>
            <a:spLocks noGrp="1"/>
          </p:cNvSpPr>
          <p:nvPr>
            <p:ph idx="1"/>
          </p:nvPr>
        </p:nvSpPr>
        <p:spPr>
          <a:xfrm>
            <a:off x="0" y="1219200"/>
            <a:ext cx="9144000" cy="5638800"/>
          </a:xfrm>
        </p:spPr>
        <p:txBody>
          <a:bodyPr>
            <a:noAutofit/>
          </a:bodyPr>
          <a:lstStyle/>
          <a:p>
            <a:pPr algn="ctr">
              <a:buNone/>
            </a:pPr>
            <a:r>
              <a:rPr lang="en-US" sz="2800" b="1" dirty="0" smtClean="0"/>
              <a:t>Take notes on the following slides.</a:t>
            </a:r>
          </a:p>
          <a:p>
            <a:pPr>
              <a:buNone/>
            </a:pPr>
            <a:endParaRPr lang="en-US" sz="2800" b="1" dirty="0" smtClean="0"/>
          </a:p>
          <a:p>
            <a:pPr>
              <a:buNone/>
            </a:pPr>
            <a:r>
              <a:rPr lang="en-US" sz="2800" b="1" dirty="0" smtClean="0"/>
              <a:t>Q: What is a Rhetorical Précis?</a:t>
            </a:r>
            <a:endParaRPr lang="en-US" sz="2800" dirty="0" smtClean="0"/>
          </a:p>
          <a:p>
            <a:pPr>
              <a:buNone/>
            </a:pPr>
            <a:r>
              <a:rPr lang="en-US" sz="2800" dirty="0" smtClean="0"/>
              <a:t>A: </a:t>
            </a:r>
            <a:r>
              <a:rPr lang="en-US" sz="2400" dirty="0" smtClean="0"/>
              <a:t>A précis is a </a:t>
            </a:r>
            <a:r>
              <a:rPr lang="en-US" sz="2400" b="1" dirty="0" smtClean="0"/>
              <a:t>four sentence </a:t>
            </a:r>
            <a:r>
              <a:rPr lang="en-US" sz="2400" dirty="0" smtClean="0"/>
              <a:t>paragraph that records the essential elements of an essay/article/speech. Each of the four sentences requires specific information. A rhetorical précis analyzes both the content (the </a:t>
            </a:r>
            <a:r>
              <a:rPr lang="en-US" sz="2400" i="1" dirty="0" smtClean="0"/>
              <a:t>what) </a:t>
            </a:r>
            <a:r>
              <a:rPr lang="en-US" sz="2400" dirty="0" smtClean="0"/>
              <a:t>and the delivery </a:t>
            </a:r>
            <a:r>
              <a:rPr lang="en-US" sz="2400" i="1" dirty="0" smtClean="0"/>
              <a:t>(the how) </a:t>
            </a:r>
            <a:r>
              <a:rPr lang="en-US" sz="2400" dirty="0" smtClean="0"/>
              <a:t>of a unit of spoken or written discourse. Essentially, it is a highly structured four-sentence paragraph blending summary and analysis.</a:t>
            </a:r>
          </a:p>
          <a:p>
            <a:pPr>
              <a:buNone/>
            </a:pPr>
            <a:endParaRPr lang="en-US" sz="2400" dirty="0" smtClean="0"/>
          </a:p>
          <a:p>
            <a:pPr>
              <a:buNone/>
            </a:pPr>
            <a:r>
              <a:rPr lang="en-US" sz="2800" b="1" dirty="0" smtClean="0"/>
              <a:t>Q: How do I write a Rhetorical Précis?</a:t>
            </a:r>
            <a:endParaRPr lang="en-US" sz="2800" dirty="0" smtClean="0"/>
          </a:p>
          <a:p>
            <a:pPr>
              <a:buNone/>
            </a:pPr>
            <a:r>
              <a:rPr lang="en-US" sz="2400" dirty="0" smtClean="0"/>
              <a:t>A: Each sentence of the paragraph should contain the following specific information:</a:t>
            </a:r>
          </a:p>
          <a:p>
            <a:pPr algn="ctr">
              <a:buNone/>
            </a:pPr>
            <a:endParaRPr lang="en-US" sz="4500" dirty="0" smtClean="0"/>
          </a:p>
          <a:p>
            <a:pPr algn="ctr">
              <a:buNone/>
            </a:pPr>
            <a:endParaRPr lang="en-US" sz="2400" dirty="0" smtClean="0"/>
          </a:p>
        </p:txBody>
      </p:sp>
      <p:sp>
        <p:nvSpPr>
          <p:cNvPr id="5" name="TextBox 4"/>
          <p:cNvSpPr txBox="1"/>
          <p:nvPr/>
        </p:nvSpPr>
        <p:spPr>
          <a:xfrm>
            <a:off x="-990600" y="2514600"/>
            <a:ext cx="184731" cy="369332"/>
          </a:xfrm>
          <a:prstGeom prst="rect">
            <a:avLst/>
          </a:prstGeom>
          <a:noFill/>
        </p:spPr>
        <p:txBody>
          <a:bodyPr wrap="none" rtlCol="0">
            <a:spAutoFit/>
          </a:bodyPr>
          <a:lstStyle/>
          <a:p>
            <a:endParaRPr lang="en-US"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Rhetorical Précis</a:t>
            </a:r>
            <a:endParaRPr lang="en-US" dirty="0"/>
          </a:p>
        </p:txBody>
      </p:sp>
      <p:sp>
        <p:nvSpPr>
          <p:cNvPr id="3" name="Content Placeholder 2"/>
          <p:cNvSpPr>
            <a:spLocks noGrp="1"/>
          </p:cNvSpPr>
          <p:nvPr>
            <p:ph idx="1"/>
          </p:nvPr>
        </p:nvSpPr>
        <p:spPr>
          <a:xfrm>
            <a:off x="457200" y="1219200"/>
            <a:ext cx="8229600" cy="5638800"/>
          </a:xfrm>
        </p:spPr>
        <p:txBody>
          <a:bodyPr>
            <a:noAutofit/>
          </a:bodyPr>
          <a:lstStyle/>
          <a:p>
            <a:pPr marL="457200" indent="-457200">
              <a:buFont typeface="+mj-lt"/>
              <a:buAutoNum type="arabicPeriod"/>
            </a:pPr>
            <a:r>
              <a:rPr lang="en-US" sz="2400" b="1" u="sng" dirty="0" smtClean="0"/>
              <a:t>First sentence</a:t>
            </a:r>
            <a:r>
              <a:rPr lang="en-US" sz="2400" b="1" dirty="0" smtClean="0"/>
              <a:t>: </a:t>
            </a:r>
            <a:r>
              <a:rPr lang="en-US" sz="2400" dirty="0" smtClean="0"/>
              <a:t>Name of author, (optional: you can insert a description of the author as well) genre and title of work (date in parentheses), a rhetorically accurate verb (such as "assert," "argue," suggest," "imply," "claim," etc.), and a THAT clause containing the major assertion (thesis statement) of the work. </a:t>
            </a:r>
            <a:r>
              <a:rPr lang="en-US" sz="2400" i="1" dirty="0" smtClean="0"/>
              <a:t>Think of it this way: WHO are you talking about? WHAT is their background? WHAT did they write? WHAT year was it written? WHAT is their point?</a:t>
            </a:r>
          </a:p>
          <a:p>
            <a:pPr marL="457200" indent="-457200">
              <a:buNone/>
            </a:pPr>
            <a:endParaRPr lang="en-US" sz="1000" i="1" dirty="0" smtClean="0"/>
          </a:p>
          <a:p>
            <a:pPr marL="857250" lvl="1" indent="-457200">
              <a:buNone/>
            </a:pPr>
            <a:r>
              <a:rPr lang="en-US" sz="2600" dirty="0" smtClean="0"/>
              <a:t>British philosopher, John Stuart Mill, in his essay “On</a:t>
            </a:r>
          </a:p>
          <a:p>
            <a:pPr marL="857250" lvl="1" indent="-457200">
              <a:buNone/>
            </a:pPr>
            <a:r>
              <a:rPr lang="en-US" sz="2600" dirty="0" smtClean="0"/>
              <a:t>Nature” (1850), </a:t>
            </a:r>
            <a:r>
              <a:rPr lang="en-US" sz="2600" b="1" dirty="0" smtClean="0"/>
              <a:t>argues that</a:t>
            </a:r>
            <a:r>
              <a:rPr lang="en-US" sz="2600" dirty="0" smtClean="0"/>
              <a:t> using nature as a standard for</a:t>
            </a:r>
          </a:p>
          <a:p>
            <a:pPr marL="857250" lvl="1" indent="-457200">
              <a:buNone/>
            </a:pPr>
            <a:r>
              <a:rPr lang="en-US" sz="2600" dirty="0" smtClean="0"/>
              <a:t>ethical behavior is illogical.</a:t>
            </a:r>
            <a:endParaRPr lang="en-US" sz="2600" i="1" dirty="0" smtClean="0"/>
          </a:p>
          <a:p>
            <a:pPr marL="457200" indent="-457200">
              <a:buNone/>
            </a:pPr>
            <a:endParaRPr lang="en-US" sz="2000" dirty="0" smtClean="0"/>
          </a:p>
          <a:p>
            <a:pPr algn="ctr">
              <a:buNone/>
            </a:pPr>
            <a:endParaRPr lang="en-US" sz="4500" dirty="0" smtClean="0"/>
          </a:p>
          <a:p>
            <a:pPr algn="ctr">
              <a:buNone/>
            </a:pPr>
            <a:endParaRPr lang="en-US" sz="2400" dirty="0" smtClean="0"/>
          </a:p>
        </p:txBody>
      </p:sp>
      <p:sp>
        <p:nvSpPr>
          <p:cNvPr id="5" name="TextBox 4"/>
          <p:cNvSpPr txBox="1"/>
          <p:nvPr/>
        </p:nvSpPr>
        <p:spPr>
          <a:xfrm>
            <a:off x="-990600" y="2514600"/>
            <a:ext cx="184731" cy="369332"/>
          </a:xfrm>
          <a:prstGeom prst="rect">
            <a:avLst/>
          </a:prstGeom>
          <a:noFill/>
        </p:spPr>
        <p:txBody>
          <a:bodyPr wrap="none" rtlCol="0">
            <a:spAutoFit/>
          </a:bodyPr>
          <a:lstStyle/>
          <a:p>
            <a:endParaRPr lang="en-US" dirty="0"/>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Rhetorical Précis</a:t>
            </a:r>
            <a:endParaRPr lang="en-US" dirty="0"/>
          </a:p>
        </p:txBody>
      </p:sp>
      <p:sp>
        <p:nvSpPr>
          <p:cNvPr id="3" name="Content Placeholder 2"/>
          <p:cNvSpPr>
            <a:spLocks noGrp="1"/>
          </p:cNvSpPr>
          <p:nvPr>
            <p:ph idx="1"/>
          </p:nvPr>
        </p:nvSpPr>
        <p:spPr>
          <a:xfrm>
            <a:off x="609600" y="1219200"/>
            <a:ext cx="7924800" cy="5638800"/>
          </a:xfrm>
        </p:spPr>
        <p:txBody>
          <a:bodyPr>
            <a:noAutofit/>
          </a:bodyPr>
          <a:lstStyle/>
          <a:p>
            <a:pPr marL="457200" indent="-457200">
              <a:buFont typeface="+mj-lt"/>
              <a:buAutoNum type="arabicPeriod" startAt="2"/>
            </a:pPr>
            <a:r>
              <a:rPr lang="en-US" sz="2400" b="1" u="sng" dirty="0" smtClean="0"/>
              <a:t>Second sentence</a:t>
            </a:r>
            <a:r>
              <a:rPr lang="en-US" sz="2400" b="1" dirty="0" smtClean="0"/>
              <a:t>: </a:t>
            </a:r>
            <a:r>
              <a:rPr lang="en-US" sz="2400" dirty="0" smtClean="0"/>
              <a:t>An explanation of the evidence and development the author uses to develop and/or support the thesis, usually in chronological order</a:t>
            </a:r>
            <a:r>
              <a:rPr lang="en-US" sz="2400" i="1" dirty="0" smtClean="0"/>
              <a:t>. Think of it this way: HOW do they prove</a:t>
            </a:r>
            <a:r>
              <a:rPr lang="en-US" sz="2400" dirty="0" smtClean="0"/>
              <a:t> </a:t>
            </a:r>
            <a:r>
              <a:rPr lang="en-US" sz="2400" i="1" dirty="0" smtClean="0"/>
              <a:t>their thesis? Do they offer interviews? Official data? Other outside sources? Anecdotes?</a:t>
            </a:r>
            <a:endParaRPr lang="en-US" sz="2400" dirty="0" smtClean="0"/>
          </a:p>
          <a:p>
            <a:pPr marL="457200" indent="-457200">
              <a:buFont typeface="+mj-lt"/>
              <a:buAutoNum type="arabicPeriod" startAt="2"/>
            </a:pPr>
            <a:endParaRPr lang="en-US" sz="2000" dirty="0" smtClean="0"/>
          </a:p>
          <a:p>
            <a:pPr marL="857250" lvl="1" indent="-457200">
              <a:buNone/>
            </a:pPr>
            <a:r>
              <a:rPr lang="en-US" sz="2600" b="1" dirty="0" smtClean="0"/>
              <a:t>He supports this claim</a:t>
            </a:r>
            <a:r>
              <a:rPr lang="en-US" sz="2600" dirty="0" smtClean="0"/>
              <a:t> </a:t>
            </a:r>
            <a:r>
              <a:rPr lang="en-US" sz="2600" b="1" dirty="0" smtClean="0"/>
              <a:t>by</a:t>
            </a:r>
            <a:r>
              <a:rPr lang="en-US" sz="2600" dirty="0" smtClean="0"/>
              <a:t> first giving the common</a:t>
            </a:r>
          </a:p>
          <a:p>
            <a:pPr marL="857250" lvl="1" indent="-457200">
              <a:buNone/>
            </a:pPr>
            <a:r>
              <a:rPr lang="en-US" sz="2600" dirty="0" smtClean="0"/>
              <a:t>definition of nature as, “all that exists, or all that exists</a:t>
            </a:r>
          </a:p>
          <a:p>
            <a:pPr marL="914400" lvl="1" indent="-514350">
              <a:buNone/>
            </a:pPr>
            <a:r>
              <a:rPr lang="en-US" sz="2600" dirty="0" smtClean="0"/>
              <a:t>without the intervention of man” and then supplying</a:t>
            </a:r>
          </a:p>
          <a:p>
            <a:pPr marL="914400" lvl="1" indent="-514350">
              <a:buNone/>
            </a:pPr>
            <a:r>
              <a:rPr lang="en-US" sz="2600" dirty="0" smtClean="0"/>
              <a:t>extensive examples of the daily brutality of nature in the</a:t>
            </a:r>
          </a:p>
          <a:p>
            <a:pPr marL="914400" lvl="1" indent="-514350">
              <a:buNone/>
            </a:pPr>
            <a:r>
              <a:rPr lang="en-US" sz="2600" dirty="0" smtClean="0"/>
              <a:t>real world. </a:t>
            </a:r>
          </a:p>
          <a:p>
            <a:pPr algn="ctr">
              <a:buNone/>
            </a:pPr>
            <a:endParaRPr lang="en-US" sz="4500" dirty="0" smtClean="0"/>
          </a:p>
          <a:p>
            <a:pPr algn="ctr">
              <a:buNone/>
            </a:pPr>
            <a:endParaRPr lang="en-US" sz="2400" dirty="0" smtClean="0"/>
          </a:p>
        </p:txBody>
      </p:sp>
      <p:sp>
        <p:nvSpPr>
          <p:cNvPr id="5" name="TextBox 4"/>
          <p:cNvSpPr txBox="1"/>
          <p:nvPr/>
        </p:nvSpPr>
        <p:spPr>
          <a:xfrm>
            <a:off x="-990600" y="2514600"/>
            <a:ext cx="184731" cy="369332"/>
          </a:xfrm>
          <a:prstGeom prst="rect">
            <a:avLst/>
          </a:prstGeom>
          <a:noFill/>
        </p:spPr>
        <p:txBody>
          <a:bodyPr wrap="none" rtlCol="0">
            <a:spAutoFit/>
          </a:bodyPr>
          <a:lstStyle/>
          <a:p>
            <a:endParaRPr lang="en-US" dirty="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Rhetorical Précis</a:t>
            </a:r>
            <a:endParaRPr lang="en-US" dirty="0"/>
          </a:p>
        </p:txBody>
      </p:sp>
      <p:sp>
        <p:nvSpPr>
          <p:cNvPr id="3" name="Content Placeholder 2"/>
          <p:cNvSpPr>
            <a:spLocks noGrp="1"/>
          </p:cNvSpPr>
          <p:nvPr>
            <p:ph idx="1"/>
          </p:nvPr>
        </p:nvSpPr>
        <p:spPr>
          <a:xfrm>
            <a:off x="609600" y="1219200"/>
            <a:ext cx="7924800" cy="5638800"/>
          </a:xfrm>
        </p:spPr>
        <p:txBody>
          <a:bodyPr>
            <a:noAutofit/>
          </a:bodyPr>
          <a:lstStyle/>
          <a:p>
            <a:pPr marL="457200" indent="-457200">
              <a:buFont typeface="+mj-lt"/>
              <a:buAutoNum type="arabicPeriod" startAt="3"/>
            </a:pPr>
            <a:r>
              <a:rPr lang="en-US" sz="2400" b="1" u="sng" dirty="0" smtClean="0"/>
              <a:t>Third sentence</a:t>
            </a:r>
            <a:r>
              <a:rPr lang="en-US" sz="2400" b="1" dirty="0" smtClean="0"/>
              <a:t>: </a:t>
            </a:r>
            <a:r>
              <a:rPr lang="en-US" sz="2400" dirty="0" smtClean="0"/>
              <a:t>A statement of the author's purpose followed by an "in order" phrase. </a:t>
            </a:r>
            <a:r>
              <a:rPr lang="en-US" sz="2400" i="1" dirty="0" smtClean="0"/>
              <a:t>Think of it this way: Are they trying to entertain you? Persuade you to feel a certain way or change your mind about an issue? Are they trying to inform you – sharing information that teaches - ? WHY is that their purpose? In order to accomplish what?</a:t>
            </a:r>
          </a:p>
          <a:p>
            <a:pPr marL="457200" indent="-457200">
              <a:buFont typeface="+mj-lt"/>
              <a:buAutoNum type="arabicPeriod" startAt="3"/>
            </a:pPr>
            <a:endParaRPr lang="en-US" sz="2400" i="1" dirty="0" smtClean="0"/>
          </a:p>
          <a:p>
            <a:pPr marL="857250" lvl="1" indent="-457200">
              <a:buNone/>
            </a:pPr>
            <a:r>
              <a:rPr lang="en-US" sz="2600" b="1" dirty="0" smtClean="0"/>
              <a:t>His purpose is</a:t>
            </a:r>
            <a:r>
              <a:rPr lang="en-US" sz="2600" dirty="0" smtClean="0"/>
              <a:t> to call attention to the flaws in the “nature</a:t>
            </a:r>
          </a:p>
          <a:p>
            <a:pPr marL="857250" lvl="1" indent="-457200">
              <a:buNone/>
            </a:pPr>
            <a:r>
              <a:rPr lang="en-US" sz="2600" dirty="0" smtClean="0"/>
              <a:t>as a standard” argument </a:t>
            </a:r>
            <a:r>
              <a:rPr lang="en-US" sz="2600" b="1" dirty="0" smtClean="0"/>
              <a:t>in order to convince</a:t>
            </a:r>
            <a:r>
              <a:rPr lang="en-US" sz="2600" dirty="0" smtClean="0"/>
              <a:t> people to</a:t>
            </a:r>
          </a:p>
          <a:p>
            <a:pPr marL="857250" lvl="1" indent="-457200">
              <a:buNone/>
            </a:pPr>
            <a:r>
              <a:rPr lang="en-US" sz="2600" dirty="0" smtClean="0"/>
              <a:t>discard this standard </a:t>
            </a:r>
            <a:r>
              <a:rPr lang="en-US" sz="2600" b="1" dirty="0" smtClean="0"/>
              <a:t>and</a:t>
            </a:r>
            <a:r>
              <a:rPr lang="en-US" sz="2600" dirty="0" smtClean="0"/>
              <a:t> to instead use reason and logic</a:t>
            </a:r>
          </a:p>
          <a:p>
            <a:pPr marL="857250" lvl="1" indent="-457200">
              <a:buNone/>
            </a:pPr>
            <a:r>
              <a:rPr lang="en-US" sz="2600" dirty="0" smtClean="0"/>
              <a:t>to determine the appropriate ethical standard of action</a:t>
            </a:r>
          </a:p>
          <a:p>
            <a:pPr marL="857250" lvl="1" indent="-457200">
              <a:buNone/>
            </a:pPr>
            <a:r>
              <a:rPr lang="en-US" sz="2600" dirty="0" smtClean="0"/>
              <a:t>for mankind.</a:t>
            </a:r>
          </a:p>
          <a:p>
            <a:pPr marL="457200" indent="-457200">
              <a:buFont typeface="+mj-lt"/>
              <a:buAutoNum type="arabicPeriod" startAt="3"/>
            </a:pPr>
            <a:endParaRPr lang="en-US" sz="2000" dirty="0" smtClean="0"/>
          </a:p>
          <a:p>
            <a:pPr algn="ctr">
              <a:buNone/>
            </a:pPr>
            <a:endParaRPr lang="en-US" sz="4500" dirty="0" smtClean="0"/>
          </a:p>
          <a:p>
            <a:pPr algn="ctr">
              <a:buNone/>
            </a:pPr>
            <a:endParaRPr lang="en-US" sz="2400" dirty="0" smtClean="0"/>
          </a:p>
        </p:txBody>
      </p:sp>
      <p:sp>
        <p:nvSpPr>
          <p:cNvPr id="5" name="TextBox 4"/>
          <p:cNvSpPr txBox="1"/>
          <p:nvPr/>
        </p:nvSpPr>
        <p:spPr>
          <a:xfrm>
            <a:off x="-990600" y="2514600"/>
            <a:ext cx="184731" cy="369332"/>
          </a:xfrm>
          <a:prstGeom prst="rect">
            <a:avLst/>
          </a:prstGeom>
          <a:noFill/>
        </p:spPr>
        <p:txBody>
          <a:bodyPr wrap="none" rtlCol="0">
            <a:spAutoFit/>
          </a:bodyPr>
          <a:lstStyle/>
          <a:p>
            <a:endParaRPr lang="en-US" dirty="0"/>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Rhetorical Précis</a:t>
            </a:r>
            <a:endParaRPr lang="en-US" dirty="0"/>
          </a:p>
        </p:txBody>
      </p:sp>
      <p:sp>
        <p:nvSpPr>
          <p:cNvPr id="3" name="Content Placeholder 2"/>
          <p:cNvSpPr>
            <a:spLocks noGrp="1"/>
          </p:cNvSpPr>
          <p:nvPr>
            <p:ph idx="1"/>
          </p:nvPr>
        </p:nvSpPr>
        <p:spPr>
          <a:xfrm>
            <a:off x="609600" y="1219200"/>
            <a:ext cx="7848600" cy="5638800"/>
          </a:xfrm>
        </p:spPr>
        <p:txBody>
          <a:bodyPr>
            <a:noAutofit/>
          </a:bodyPr>
          <a:lstStyle/>
          <a:p>
            <a:pPr marL="457200" indent="-457200">
              <a:buFont typeface="+mj-lt"/>
              <a:buAutoNum type="arabicPeriod" startAt="4"/>
            </a:pPr>
            <a:r>
              <a:rPr lang="en-US" sz="2400" b="1" u="sng" dirty="0" smtClean="0"/>
              <a:t>Fourth sentence</a:t>
            </a:r>
            <a:r>
              <a:rPr lang="en-US" sz="2400" b="1" dirty="0" smtClean="0"/>
              <a:t>: </a:t>
            </a:r>
            <a:r>
              <a:rPr lang="en-US" sz="2400" dirty="0" smtClean="0"/>
              <a:t>A description of the intended audience and/or the relationship the author establishes with the audience. </a:t>
            </a:r>
            <a:r>
              <a:rPr lang="en-US" sz="2400" i="1" dirty="0" smtClean="0"/>
              <a:t>Think of it this way: WHO is the author trying to address? For example, are</a:t>
            </a:r>
            <a:r>
              <a:rPr lang="en-US" sz="2400" dirty="0" smtClean="0"/>
              <a:t> </a:t>
            </a:r>
            <a:r>
              <a:rPr lang="en-US" sz="2400" i="1" dirty="0" smtClean="0"/>
              <a:t>they talking to teachers? parents? senior citizens? Latinos? Muslims? registered voters? It can be anyone. You need</a:t>
            </a:r>
            <a:r>
              <a:rPr lang="en-US" sz="2400" dirty="0" smtClean="0"/>
              <a:t> </a:t>
            </a:r>
            <a:r>
              <a:rPr lang="en-US" sz="2400" i="1" dirty="0" smtClean="0"/>
              <a:t>to determine if they are addressed formally (use of academic language, proper English) or informally (more</a:t>
            </a:r>
            <a:r>
              <a:rPr lang="en-US" sz="2400" dirty="0" smtClean="0"/>
              <a:t> </a:t>
            </a:r>
            <a:r>
              <a:rPr lang="en-US" sz="2400" i="1" dirty="0" smtClean="0"/>
              <a:t>conversational tone, use of slang, etc…).</a:t>
            </a:r>
            <a:endParaRPr lang="en-US" sz="2400" dirty="0" smtClean="0"/>
          </a:p>
          <a:p>
            <a:pPr marL="457200" indent="-457200">
              <a:buFont typeface="+mj-lt"/>
              <a:buAutoNum type="arabicPeriod" startAt="4"/>
            </a:pPr>
            <a:endParaRPr lang="en-US" sz="2000" dirty="0" smtClean="0"/>
          </a:p>
          <a:p>
            <a:pPr lvl="1">
              <a:buNone/>
            </a:pPr>
            <a:r>
              <a:rPr lang="en-US" sz="2600" dirty="0" smtClean="0"/>
              <a:t>He </a:t>
            </a:r>
            <a:r>
              <a:rPr lang="en-US" sz="2600" b="1" dirty="0" smtClean="0"/>
              <a:t>establishes</a:t>
            </a:r>
            <a:r>
              <a:rPr lang="en-US" sz="2600" dirty="0" smtClean="0"/>
              <a:t> a formal, scholarly </a:t>
            </a:r>
            <a:r>
              <a:rPr lang="en-US" sz="2600" b="1" dirty="0" smtClean="0"/>
              <a:t>tone for the reader of</a:t>
            </a:r>
            <a:endParaRPr lang="en-US" sz="2600" dirty="0" smtClean="0"/>
          </a:p>
          <a:p>
            <a:pPr lvl="1">
              <a:buNone/>
            </a:pPr>
            <a:r>
              <a:rPr lang="en-US" sz="2600" dirty="0" smtClean="0"/>
              <a:t>“Nature”—an </a:t>
            </a:r>
            <a:r>
              <a:rPr lang="en-US" sz="2600" b="1" dirty="0" smtClean="0"/>
              <a:t>audience</a:t>
            </a:r>
            <a:r>
              <a:rPr lang="en-US" sz="2600" dirty="0" smtClean="0"/>
              <a:t> of philosophers, educators, and</a:t>
            </a:r>
          </a:p>
          <a:p>
            <a:pPr lvl="1">
              <a:buNone/>
            </a:pPr>
            <a:r>
              <a:rPr lang="en-US" sz="2600" dirty="0" smtClean="0"/>
              <a:t>other interested citizens.</a:t>
            </a:r>
            <a:r>
              <a:rPr lang="en-US" sz="2600" b="1" dirty="0" smtClean="0"/>
              <a:t> </a:t>
            </a:r>
            <a:endParaRPr lang="en-US" sz="2600" dirty="0" smtClean="0"/>
          </a:p>
          <a:p>
            <a:pPr algn="ctr">
              <a:buNone/>
            </a:pPr>
            <a:endParaRPr lang="en-US" sz="4500" dirty="0" smtClean="0"/>
          </a:p>
          <a:p>
            <a:pPr algn="ctr">
              <a:buNone/>
            </a:pPr>
            <a:endParaRPr lang="en-US" sz="2400" dirty="0" smtClean="0"/>
          </a:p>
        </p:txBody>
      </p:sp>
      <p:sp>
        <p:nvSpPr>
          <p:cNvPr id="5" name="TextBox 4"/>
          <p:cNvSpPr txBox="1"/>
          <p:nvPr/>
        </p:nvSpPr>
        <p:spPr>
          <a:xfrm>
            <a:off x="-990600" y="2514600"/>
            <a:ext cx="184731" cy="369332"/>
          </a:xfrm>
          <a:prstGeom prst="rect">
            <a:avLst/>
          </a:prstGeom>
          <a:noFill/>
        </p:spPr>
        <p:txBody>
          <a:bodyPr wrap="none" rtlCol="0">
            <a:spAutoFit/>
          </a:bodyPr>
          <a:lstStyle/>
          <a:p>
            <a:endParaRPr lang="en-US" dirty="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Rhetorical Précis: Finished Product</a:t>
            </a:r>
            <a:endParaRPr lang="en-US" dirty="0"/>
          </a:p>
        </p:txBody>
      </p:sp>
      <p:sp>
        <p:nvSpPr>
          <p:cNvPr id="3" name="Content Placeholder 2"/>
          <p:cNvSpPr>
            <a:spLocks noGrp="1"/>
          </p:cNvSpPr>
          <p:nvPr>
            <p:ph idx="1"/>
          </p:nvPr>
        </p:nvSpPr>
        <p:spPr>
          <a:xfrm>
            <a:off x="609600" y="1219200"/>
            <a:ext cx="7848600" cy="5638800"/>
          </a:xfrm>
        </p:spPr>
        <p:txBody>
          <a:bodyPr>
            <a:noAutofit/>
          </a:bodyPr>
          <a:lstStyle/>
          <a:p>
            <a:pPr algn="ctr">
              <a:buNone/>
            </a:pPr>
            <a:endParaRPr lang="en-US" sz="4500" dirty="0" smtClean="0"/>
          </a:p>
          <a:p>
            <a:pPr algn="ctr">
              <a:buNone/>
            </a:pPr>
            <a:endParaRPr lang="en-US" sz="2400" dirty="0" smtClean="0"/>
          </a:p>
        </p:txBody>
      </p:sp>
      <p:sp>
        <p:nvSpPr>
          <p:cNvPr id="5" name="TextBox 4"/>
          <p:cNvSpPr txBox="1"/>
          <p:nvPr/>
        </p:nvSpPr>
        <p:spPr>
          <a:xfrm>
            <a:off x="-990600" y="2514600"/>
            <a:ext cx="184731" cy="369332"/>
          </a:xfrm>
          <a:prstGeom prst="rect">
            <a:avLst/>
          </a:prstGeom>
          <a:noFill/>
        </p:spPr>
        <p:txBody>
          <a:bodyPr wrap="none" rtlCol="0">
            <a:spAutoFit/>
          </a:bodyPr>
          <a:lstStyle/>
          <a:p>
            <a:endParaRPr lang="en-US" dirty="0"/>
          </a:p>
        </p:txBody>
      </p:sp>
      <p:sp>
        <p:nvSpPr>
          <p:cNvPr id="6" name="Rectangle 5"/>
          <p:cNvSpPr/>
          <p:nvPr/>
        </p:nvSpPr>
        <p:spPr>
          <a:xfrm>
            <a:off x="381000" y="1166843"/>
            <a:ext cx="8382000" cy="5924699"/>
          </a:xfrm>
          <a:prstGeom prst="rect">
            <a:avLst/>
          </a:prstGeom>
        </p:spPr>
        <p:txBody>
          <a:bodyPr wrap="square">
            <a:spAutoFit/>
          </a:bodyPr>
          <a:lstStyle/>
          <a:p>
            <a:r>
              <a:rPr lang="en-US" sz="2500" dirty="0" smtClean="0"/>
              <a:t>British philosopher, John Stuart Mill, in his essay “On Nature” (1850), </a:t>
            </a:r>
            <a:r>
              <a:rPr lang="en-US" sz="2500" b="1" dirty="0" smtClean="0"/>
              <a:t>argues that</a:t>
            </a:r>
            <a:r>
              <a:rPr lang="en-US" sz="2500" dirty="0" smtClean="0"/>
              <a:t> using nature as a standard for ethical behavior is illogical.  </a:t>
            </a:r>
            <a:r>
              <a:rPr lang="en-US" sz="2500" b="1" dirty="0" smtClean="0"/>
              <a:t>He supports this claim</a:t>
            </a:r>
            <a:r>
              <a:rPr lang="en-US" sz="2500" dirty="0" smtClean="0"/>
              <a:t> </a:t>
            </a:r>
            <a:r>
              <a:rPr lang="en-US" sz="2500" b="1" dirty="0" smtClean="0"/>
              <a:t>by</a:t>
            </a:r>
            <a:r>
              <a:rPr lang="en-US" sz="2500" dirty="0" smtClean="0"/>
              <a:t> first giving the common definition of nature as, “all that exists, or all that exists without the intervention of man” and then supplying extensive examples of the daily brutality of nature in the real world.  </a:t>
            </a:r>
            <a:r>
              <a:rPr lang="en-US" sz="2500" b="1" dirty="0" smtClean="0"/>
              <a:t>His purpose is</a:t>
            </a:r>
            <a:r>
              <a:rPr lang="en-US" sz="2500" dirty="0" smtClean="0"/>
              <a:t> to call attention to the flaws in the “nature as a standard” argument </a:t>
            </a:r>
            <a:r>
              <a:rPr lang="en-US" sz="2500" b="1" dirty="0" smtClean="0"/>
              <a:t>in order to convince</a:t>
            </a:r>
            <a:r>
              <a:rPr lang="en-US" sz="2500" dirty="0" smtClean="0"/>
              <a:t> people to discard this standard </a:t>
            </a:r>
            <a:r>
              <a:rPr lang="en-US" sz="2500" b="1" dirty="0" smtClean="0"/>
              <a:t>and</a:t>
            </a:r>
            <a:r>
              <a:rPr lang="en-US" sz="2500" dirty="0" smtClean="0"/>
              <a:t> to instead use reason and logic to determine the appropriate ethical standard of action for mankind.  He </a:t>
            </a:r>
            <a:r>
              <a:rPr lang="en-US" sz="2500" b="1" dirty="0" smtClean="0"/>
              <a:t>establishes</a:t>
            </a:r>
            <a:r>
              <a:rPr lang="en-US" sz="2500" dirty="0" smtClean="0"/>
              <a:t> a formal, scholarly </a:t>
            </a:r>
            <a:r>
              <a:rPr lang="en-US" sz="2500" b="1" dirty="0" smtClean="0"/>
              <a:t>tone for the reader of</a:t>
            </a:r>
            <a:r>
              <a:rPr lang="en-US" sz="2500" dirty="0" smtClean="0"/>
              <a:t> “Nature”—an </a:t>
            </a:r>
            <a:r>
              <a:rPr lang="en-US" sz="2500" b="1" dirty="0" smtClean="0"/>
              <a:t>audience</a:t>
            </a:r>
            <a:r>
              <a:rPr lang="en-US" sz="2500" dirty="0" smtClean="0"/>
              <a:t> of philosophers, educators, and other interested citizens.</a:t>
            </a:r>
            <a:r>
              <a:rPr lang="en-US" sz="2600" b="1" dirty="0" smtClean="0"/>
              <a:t> </a:t>
            </a:r>
          </a:p>
          <a:p>
            <a:endParaRPr lang="en-US" sz="2000" b="1" dirty="0" smtClean="0"/>
          </a:p>
          <a:p>
            <a:pPr algn="ctr"/>
            <a:r>
              <a:rPr lang="en-US" sz="2600" b="1" dirty="0" smtClean="0"/>
              <a:t>Now please write your own précis for “Walden” (an essay written in 1854).</a:t>
            </a:r>
            <a:endParaRPr lang="en-US" sz="2600"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Homework</a:t>
            </a:r>
            <a:endParaRPr lang="en-US" dirty="0"/>
          </a:p>
        </p:txBody>
      </p:sp>
      <p:sp>
        <p:nvSpPr>
          <p:cNvPr id="3" name="Content Placeholder 2"/>
          <p:cNvSpPr>
            <a:spLocks noGrp="1"/>
          </p:cNvSpPr>
          <p:nvPr>
            <p:ph idx="1"/>
          </p:nvPr>
        </p:nvSpPr>
        <p:spPr>
          <a:xfrm>
            <a:off x="609600" y="1219200"/>
            <a:ext cx="7848600" cy="5638800"/>
          </a:xfrm>
        </p:spPr>
        <p:txBody>
          <a:bodyPr>
            <a:noAutofit/>
          </a:bodyPr>
          <a:lstStyle/>
          <a:p>
            <a:pPr algn="ctr">
              <a:buNone/>
            </a:pPr>
            <a:endParaRPr lang="en-US" sz="4500" dirty="0" smtClean="0"/>
          </a:p>
          <a:p>
            <a:pPr algn="ctr">
              <a:buNone/>
            </a:pPr>
            <a:endParaRPr lang="en-US" sz="2400" dirty="0" smtClean="0"/>
          </a:p>
        </p:txBody>
      </p:sp>
      <p:sp>
        <p:nvSpPr>
          <p:cNvPr id="5" name="TextBox 4"/>
          <p:cNvSpPr txBox="1"/>
          <p:nvPr/>
        </p:nvSpPr>
        <p:spPr>
          <a:xfrm>
            <a:off x="-990600" y="2514600"/>
            <a:ext cx="184731" cy="369332"/>
          </a:xfrm>
          <a:prstGeom prst="rect">
            <a:avLst/>
          </a:prstGeom>
          <a:noFill/>
        </p:spPr>
        <p:txBody>
          <a:bodyPr wrap="none" rtlCol="0">
            <a:spAutoFit/>
          </a:bodyPr>
          <a:lstStyle/>
          <a:p>
            <a:endParaRPr lang="en-US" dirty="0"/>
          </a:p>
        </p:txBody>
      </p:sp>
      <p:sp>
        <p:nvSpPr>
          <p:cNvPr id="6" name="Rectangle 5"/>
          <p:cNvSpPr/>
          <p:nvPr/>
        </p:nvSpPr>
        <p:spPr>
          <a:xfrm>
            <a:off x="381000" y="1166843"/>
            <a:ext cx="8382000" cy="5693866"/>
          </a:xfrm>
          <a:prstGeom prst="rect">
            <a:avLst/>
          </a:prstGeom>
        </p:spPr>
        <p:txBody>
          <a:bodyPr wrap="square">
            <a:spAutoFit/>
          </a:bodyPr>
          <a:lstStyle/>
          <a:p>
            <a:r>
              <a:rPr lang="en-US" sz="2600" dirty="0" smtClean="0"/>
              <a:t>You have three assignments over the weekend:</a:t>
            </a:r>
          </a:p>
          <a:p>
            <a:endParaRPr lang="en-US" sz="2600" dirty="0" smtClean="0"/>
          </a:p>
          <a:p>
            <a:pPr marL="514350" indent="-514350">
              <a:buAutoNum type="arabicPeriod"/>
            </a:pPr>
            <a:r>
              <a:rPr lang="en-US" sz="2600" dirty="0" smtClean="0"/>
              <a:t>Put yourself in Thoreau’s shoes, living on Walden Pond, alone. Surrounded by the nature which he so loved. Write down 10 tweets Thoreau might have tweeted. (140 characters or less)</a:t>
            </a:r>
          </a:p>
          <a:p>
            <a:pPr marL="514350" indent="-514350">
              <a:buAutoNum type="arabicPeriod"/>
            </a:pPr>
            <a:r>
              <a:rPr lang="en-US" sz="2600" dirty="0" smtClean="0"/>
              <a:t>Personal challenge assignment! Right now, write down 5 things you could do simplify your life (give away some belongings, cut down your Facebook friend list, limit your use of technology- video games, cell phone, computer, TV- or do away with it altogether, eat better, go for evening walks and reflect/meditate, etc). Pick ONE and challenge yourself to fulfill that this weekend!</a:t>
            </a:r>
          </a:p>
          <a:p>
            <a:pPr marL="514350" indent="-514350">
              <a:buAutoNum type="arabicPeriod"/>
            </a:pPr>
            <a:r>
              <a:rPr lang="en-US" sz="2600" dirty="0" smtClean="0"/>
              <a:t>Finish your rhetorical précis for “Walden.”</a:t>
            </a:r>
            <a:endParaRPr lang="en-US" sz="2600" dirty="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500" dirty="0"/>
              <a:t>Agenda Day </a:t>
            </a:r>
            <a:r>
              <a:rPr lang="en-US" sz="5500" dirty="0" smtClean="0"/>
              <a:t>4: 1/30 &amp; 1/31</a:t>
            </a:r>
            <a:endParaRPr lang="en-US" sz="5500" dirty="0"/>
          </a:p>
        </p:txBody>
      </p:sp>
      <p:sp>
        <p:nvSpPr>
          <p:cNvPr id="3" name="Content Placeholder 2"/>
          <p:cNvSpPr>
            <a:spLocks noGrp="1"/>
          </p:cNvSpPr>
          <p:nvPr>
            <p:ph idx="1"/>
          </p:nvPr>
        </p:nvSpPr>
        <p:spPr>
          <a:xfrm>
            <a:off x="457200" y="1371600"/>
            <a:ext cx="8229600" cy="5181600"/>
          </a:xfrm>
        </p:spPr>
        <p:txBody>
          <a:bodyPr>
            <a:normAutofit fontScale="92500" lnSpcReduction="10000"/>
          </a:bodyPr>
          <a:lstStyle/>
          <a:p>
            <a:r>
              <a:rPr lang="en-US" dirty="0" smtClean="0"/>
              <a:t>Bellwork- Journal</a:t>
            </a:r>
          </a:p>
          <a:p>
            <a:r>
              <a:rPr lang="en-US" dirty="0" smtClean="0"/>
              <a:t>Thoreau’s Packing List Activity</a:t>
            </a:r>
          </a:p>
          <a:p>
            <a:r>
              <a:rPr lang="en-US" dirty="0" smtClean="0"/>
              <a:t>Group work reviewing “Walden”</a:t>
            </a:r>
          </a:p>
          <a:p>
            <a:r>
              <a:rPr lang="en-US" dirty="0" smtClean="0"/>
              <a:t>Class work and discussion about “Walden”</a:t>
            </a:r>
          </a:p>
          <a:p>
            <a:r>
              <a:rPr lang="en-US" dirty="0" smtClean="0"/>
              <a:t>Responding to “Walden”</a:t>
            </a:r>
          </a:p>
          <a:p>
            <a:pPr>
              <a:buNone/>
            </a:pPr>
            <a:endParaRPr lang="en-US" dirty="0" smtClean="0"/>
          </a:p>
          <a:p>
            <a:pPr marL="0" indent="0">
              <a:buNone/>
            </a:pPr>
            <a:r>
              <a:rPr lang="en-US" dirty="0" smtClean="0"/>
              <a:t>HOMEWORK: Compose 10 Tweets that Thoreau might have written while at Walden (remember, 140 characters or less!), AND the personal challenge!(Also, finish the précis if it wasn’t finished in class.)</a:t>
            </a:r>
          </a:p>
        </p:txBody>
      </p:sp>
    </p:spTree>
    <p:extLst>
      <p:ext uri="{BB962C8B-B14F-4D97-AF65-F5344CB8AC3E}">
        <p14:creationId xmlns:p14="http://schemas.microsoft.com/office/powerpoint/2010/main" val="3858625546"/>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Thoreau’s Packing List</a:t>
            </a:r>
            <a:endParaRPr lang="en-US" dirty="0"/>
          </a:p>
        </p:txBody>
      </p:sp>
      <p:sp>
        <p:nvSpPr>
          <p:cNvPr id="3" name="Content Placeholder 2"/>
          <p:cNvSpPr>
            <a:spLocks noGrp="1"/>
          </p:cNvSpPr>
          <p:nvPr>
            <p:ph idx="1"/>
          </p:nvPr>
        </p:nvSpPr>
        <p:spPr>
          <a:xfrm>
            <a:off x="228600" y="1143000"/>
            <a:ext cx="8686800" cy="5715000"/>
          </a:xfrm>
        </p:spPr>
        <p:txBody>
          <a:bodyPr>
            <a:noAutofit/>
          </a:bodyPr>
          <a:lstStyle/>
          <a:p>
            <a:pPr algn="ctr">
              <a:buNone/>
            </a:pPr>
            <a:r>
              <a:rPr lang="en-US" sz="3000" dirty="0" smtClean="0"/>
              <a:t>These are the </a:t>
            </a:r>
            <a:r>
              <a:rPr lang="en-US" sz="3000" b="1" i="1" u="sng" dirty="0" smtClean="0"/>
              <a:t>twelve</a:t>
            </a:r>
            <a:r>
              <a:rPr lang="en-US" sz="3000" dirty="0" smtClean="0"/>
              <a:t>  items Thoreau took with him when he headed into the woods at Walden Pond in 1854:</a:t>
            </a:r>
          </a:p>
          <a:p>
            <a:pPr algn="ctr">
              <a:buNone/>
            </a:pPr>
            <a:endParaRPr lang="en-US" sz="2400" dirty="0" smtClean="0"/>
          </a:p>
          <a:p>
            <a:pPr marL="457200" indent="-457200">
              <a:buFont typeface="+mj-lt"/>
              <a:buAutoNum type="arabicPeriod"/>
            </a:pPr>
            <a:r>
              <a:rPr lang="en-US" sz="2600" dirty="0" smtClean="0"/>
              <a:t>1 axe</a:t>
            </a:r>
          </a:p>
          <a:p>
            <a:pPr marL="457200" indent="-457200">
              <a:buFont typeface="+mj-lt"/>
              <a:buAutoNum type="arabicPeriod"/>
            </a:pPr>
            <a:r>
              <a:rPr lang="en-US" sz="2600" dirty="0" smtClean="0"/>
              <a:t>2 knives</a:t>
            </a:r>
          </a:p>
          <a:p>
            <a:pPr marL="457200" indent="-457200">
              <a:buFont typeface="+mj-lt"/>
              <a:buAutoNum type="arabicPeriod"/>
            </a:pPr>
            <a:r>
              <a:rPr lang="en-US" sz="2600" dirty="0" smtClean="0"/>
              <a:t>1 fork</a:t>
            </a:r>
          </a:p>
          <a:p>
            <a:pPr marL="457200" indent="-457200">
              <a:buFont typeface="+mj-lt"/>
              <a:buAutoNum type="arabicPeriod"/>
            </a:pPr>
            <a:r>
              <a:rPr lang="en-US" sz="2600" dirty="0" smtClean="0"/>
              <a:t>3 plates</a:t>
            </a:r>
          </a:p>
          <a:p>
            <a:pPr marL="457200" indent="-457200">
              <a:buFont typeface="+mj-lt"/>
              <a:buAutoNum type="arabicPeriod"/>
            </a:pPr>
            <a:r>
              <a:rPr lang="en-US" sz="2600" dirty="0" smtClean="0"/>
              <a:t>1 cup</a:t>
            </a:r>
          </a:p>
          <a:p>
            <a:pPr marL="457200" indent="-457200">
              <a:buFont typeface="+mj-lt"/>
              <a:buAutoNum type="arabicPeriod"/>
            </a:pPr>
            <a:r>
              <a:rPr lang="en-US" sz="2600" dirty="0" smtClean="0"/>
              <a:t>1 spoon</a:t>
            </a:r>
          </a:p>
          <a:p>
            <a:pPr marL="457200" indent="-457200">
              <a:buFont typeface="+mj-lt"/>
              <a:buAutoNum type="arabicPeriod"/>
            </a:pPr>
            <a:r>
              <a:rPr lang="en-US" sz="2600" dirty="0" smtClean="0"/>
              <a:t>a jug for oil</a:t>
            </a:r>
          </a:p>
          <a:p>
            <a:pPr marL="457200" indent="-457200">
              <a:buFont typeface="+mj-lt"/>
              <a:buAutoNum type="arabicPeriod"/>
            </a:pPr>
            <a:r>
              <a:rPr lang="en-US" sz="2600" dirty="0" smtClean="0"/>
              <a:t>a jug for molasses</a:t>
            </a:r>
          </a:p>
          <a:p>
            <a:pPr marL="457200" indent="-457200">
              <a:buFont typeface="+mj-lt"/>
              <a:buAutoNum type="arabicPeriod"/>
            </a:pPr>
            <a:r>
              <a:rPr lang="en-US" sz="2600" dirty="0" smtClean="0"/>
              <a:t>1 lamp </a:t>
            </a:r>
          </a:p>
        </p:txBody>
      </p:sp>
      <p:pic>
        <p:nvPicPr>
          <p:cNvPr id="4" name="Picture 3" descr="1255605321_shocked.gif"/>
          <p:cNvPicPr>
            <a:picLocks noChangeAspect="1"/>
          </p:cNvPicPr>
          <p:nvPr/>
        </p:nvPicPr>
        <p:blipFill>
          <a:blip r:embed="rId2" cstate="print"/>
          <a:stretch>
            <a:fillRect/>
          </a:stretch>
        </p:blipFill>
        <p:spPr>
          <a:xfrm>
            <a:off x="4038600" y="2667000"/>
            <a:ext cx="4514850" cy="1885950"/>
          </a:xfrm>
          <a:prstGeom prst="rect">
            <a:avLst/>
          </a:prstGeom>
        </p:spPr>
      </p:pic>
      <p:sp>
        <p:nvSpPr>
          <p:cNvPr id="5" name="TextBox 4"/>
          <p:cNvSpPr txBox="1"/>
          <p:nvPr/>
        </p:nvSpPr>
        <p:spPr>
          <a:xfrm>
            <a:off x="-990600" y="2514600"/>
            <a:ext cx="184731" cy="369332"/>
          </a:xfrm>
          <a:prstGeom prst="rect">
            <a:avLst/>
          </a:prstGeom>
          <a:noFill/>
        </p:spPr>
        <p:txBody>
          <a:bodyPr wrap="none" rtlCol="0">
            <a:spAutoFit/>
          </a:bodyPr>
          <a:lstStyle/>
          <a:p>
            <a:endParaRPr lang="en-US" dirty="0"/>
          </a:p>
        </p:txBody>
      </p:sp>
      <p:sp>
        <p:nvSpPr>
          <p:cNvPr id="6" name="TextBox 5"/>
          <p:cNvSpPr txBox="1"/>
          <p:nvPr/>
        </p:nvSpPr>
        <p:spPr>
          <a:xfrm>
            <a:off x="4419600" y="4800600"/>
            <a:ext cx="3733800" cy="1200329"/>
          </a:xfrm>
          <a:prstGeom prst="rect">
            <a:avLst/>
          </a:prstGeom>
          <a:noFill/>
        </p:spPr>
        <p:txBody>
          <a:bodyPr wrap="square" rtlCol="0">
            <a:spAutoFit/>
          </a:bodyPr>
          <a:lstStyle/>
          <a:p>
            <a:pPr algn="ctr"/>
            <a:r>
              <a:rPr lang="en-US" sz="3600" dirty="0" smtClean="0"/>
              <a:t>I know, right?</a:t>
            </a:r>
          </a:p>
          <a:p>
            <a:pPr algn="ctr"/>
            <a:r>
              <a:rPr lang="en-US" sz="3600" b="1" i="1" u="sng" dirty="0" smtClean="0"/>
              <a:t>TWELVE</a:t>
            </a:r>
            <a:r>
              <a:rPr lang="en-US" sz="3600" dirty="0" smtClean="0"/>
              <a:t>?!?!</a:t>
            </a:r>
            <a:endParaRPr lang="en-US" sz="3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to="" calcmode="lin" valueType="num">
                                      <p:cBhvr>
                                        <p:cTn id="20" dur="1" fill="hold"/>
                                        <p:tgtEl>
                                          <p:spTgt spid="3">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to="" calcmode="lin" valueType="num">
                                      <p:cBhvr>
                                        <p:cTn id="25" dur="1" fill="hold"/>
                                        <p:tgtEl>
                                          <p:spTgt spid="3">
                                            <p:txEl>
                                              <p:pRg st="3" end="3"/>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to="" calcmode="lin" valueType="num">
                                      <p:cBhvr>
                                        <p:cTn id="30" dur="1" fill="hold"/>
                                        <p:tgtEl>
                                          <p:spTgt spid="3">
                                            <p:txEl>
                                              <p:pRg st="5" end="5"/>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to="" calcmode="lin" valueType="num">
                                      <p:cBhvr>
                                        <p:cTn id="35" dur="1" fill="hold"/>
                                        <p:tgtEl>
                                          <p:spTgt spid="3">
                                            <p:txEl>
                                              <p:pRg st="6" end="6"/>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to="" calcmode="lin" valueType="num">
                                      <p:cBhvr>
                                        <p:cTn id="40" dur="1" fill="hold"/>
                                        <p:tgtEl>
                                          <p:spTgt spid="3">
                                            <p:txEl>
                                              <p:pRg st="7" end="7"/>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to="" calcmode="lin" valueType="num">
                                      <p:cBhvr>
                                        <p:cTn id="45" dur="1" fill="hold"/>
                                        <p:tgtEl>
                                          <p:spTgt spid="3">
                                            <p:txEl>
                                              <p:pRg st="8" end="8"/>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to="" calcmode="lin" valueType="num">
                                      <p:cBhvr>
                                        <p:cTn id="50" dur="1" fill="hold"/>
                                        <p:tgtEl>
                                          <p:spTgt spid="3">
                                            <p:txEl>
                                              <p:pRg st="9" end="9"/>
                                            </p:txEl>
                                          </p:spTgt>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to="" calcmode="lin" valueType="num">
                                      <p:cBhvr>
                                        <p:cTn id="55" dur="1" fill="hold"/>
                                        <p:tgtEl>
                                          <p:spTgt spid="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Thoreau’s Packing List</a:t>
            </a:r>
            <a:endParaRPr lang="en-US" dirty="0"/>
          </a:p>
        </p:txBody>
      </p:sp>
      <p:sp>
        <p:nvSpPr>
          <p:cNvPr id="3" name="Content Placeholder 2"/>
          <p:cNvSpPr>
            <a:spLocks noGrp="1"/>
          </p:cNvSpPr>
          <p:nvPr>
            <p:ph idx="1"/>
          </p:nvPr>
        </p:nvSpPr>
        <p:spPr>
          <a:xfrm>
            <a:off x="0" y="990600"/>
            <a:ext cx="9144000" cy="5867400"/>
          </a:xfrm>
        </p:spPr>
        <p:txBody>
          <a:bodyPr>
            <a:noAutofit/>
          </a:bodyPr>
          <a:lstStyle/>
          <a:p>
            <a:pPr algn="ctr">
              <a:buNone/>
            </a:pPr>
            <a:r>
              <a:rPr lang="en-US" sz="3000" b="1" dirty="0" smtClean="0"/>
              <a:t>You will now create your own packing list of 20 items using the following information to create your list. Be realistic.</a:t>
            </a:r>
          </a:p>
          <a:p>
            <a:pPr algn="ctr">
              <a:buNone/>
            </a:pPr>
            <a:endParaRPr lang="en-US" sz="2400" dirty="0" smtClean="0"/>
          </a:p>
          <a:p>
            <a:pPr algn="ctr">
              <a:buNone/>
            </a:pPr>
            <a:r>
              <a:rPr lang="en-US" sz="2400" dirty="0" smtClean="0"/>
              <a:t>You will live in a remote place (no people, no stores) for two years.  </a:t>
            </a:r>
          </a:p>
          <a:p>
            <a:pPr algn="ctr">
              <a:buNone/>
            </a:pPr>
            <a:endParaRPr lang="en-US" sz="2400" dirty="0" smtClean="0"/>
          </a:p>
          <a:p>
            <a:pPr algn="ctr">
              <a:buNone/>
            </a:pPr>
            <a:r>
              <a:rPr lang="en-US" sz="2400" dirty="0" smtClean="0"/>
              <a:t>It will snow and be below freezing in the winter, and it will also be in the 90’s and humid during the summer.</a:t>
            </a:r>
          </a:p>
          <a:p>
            <a:pPr algn="ctr">
              <a:buNone/>
            </a:pPr>
            <a:endParaRPr lang="en-US" sz="2400" dirty="0" smtClean="0"/>
          </a:p>
          <a:p>
            <a:pPr algn="ctr">
              <a:buNone/>
            </a:pPr>
            <a:r>
              <a:rPr lang="en-US" sz="2400" dirty="0" smtClean="0"/>
              <a:t>There is no electricity or gas.</a:t>
            </a:r>
          </a:p>
          <a:p>
            <a:pPr algn="ctr">
              <a:buNone/>
            </a:pPr>
            <a:endParaRPr lang="en-US" sz="2400" dirty="0" smtClean="0"/>
          </a:p>
          <a:p>
            <a:pPr algn="ctr">
              <a:buNone/>
            </a:pPr>
            <a:r>
              <a:rPr lang="en-US" sz="2400" dirty="0" smtClean="0"/>
              <a:t>You will have a cabin, a bed with bedding, and an outhouse. </a:t>
            </a:r>
          </a:p>
          <a:p>
            <a:pPr algn="ctr">
              <a:buNone/>
            </a:pPr>
            <a:endParaRPr lang="en-US" sz="2400" dirty="0" smtClean="0"/>
          </a:p>
          <a:p>
            <a:pPr algn="ctr">
              <a:buNone/>
            </a:pPr>
            <a:r>
              <a:rPr lang="en-US" sz="2400" dirty="0" smtClean="0"/>
              <a:t>There is a lake near you and a forest.</a:t>
            </a:r>
          </a:p>
        </p:txBody>
      </p:sp>
      <p:sp>
        <p:nvSpPr>
          <p:cNvPr id="5" name="TextBox 4"/>
          <p:cNvSpPr txBox="1"/>
          <p:nvPr/>
        </p:nvSpPr>
        <p:spPr>
          <a:xfrm>
            <a:off x="-990600" y="2514600"/>
            <a:ext cx="184731" cy="369332"/>
          </a:xfrm>
          <a:prstGeom prst="rect">
            <a:avLst/>
          </a:prstGeom>
          <a:noFill/>
        </p:spPr>
        <p:txBody>
          <a:bodyPr wrap="none" rtlCol="0">
            <a:spAutoFit/>
          </a:bodyPr>
          <a:lstStyle/>
          <a:p>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to="" calcmode="lin" valueType="num">
                                      <p:cBhvr>
                                        <p:cTn id="12" dur="1" fill="hold"/>
                                        <p:tgtEl>
                                          <p:spTgt spid="3">
                                            <p:txEl>
                                              <p:pRg st="4" end="4"/>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to="" calcmode="lin" valueType="num">
                                      <p:cBhvr>
                                        <p:cTn id="17" dur="1" fill="hold"/>
                                        <p:tgtEl>
                                          <p:spTgt spid="3">
                                            <p:txEl>
                                              <p:pRg st="6" end="6"/>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 to="" calcmode="lin" valueType="num">
                                      <p:cBhvr>
                                        <p:cTn id="22" dur="1" fill="hold"/>
                                        <p:tgtEl>
                                          <p:spTgt spid="3">
                                            <p:txEl>
                                              <p:pRg st="8" end="8"/>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to="" calcmode="lin" valueType="num">
                                      <p:cBhvr>
                                        <p:cTn id="27" dur="1" fill="hold"/>
                                        <p:tgtEl>
                                          <p:spTgt spid="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Thoreau’s Packing List</a:t>
            </a:r>
            <a:endParaRPr lang="en-US" dirty="0"/>
          </a:p>
        </p:txBody>
      </p:sp>
      <p:sp>
        <p:nvSpPr>
          <p:cNvPr id="3" name="Content Placeholder 2"/>
          <p:cNvSpPr>
            <a:spLocks noGrp="1"/>
          </p:cNvSpPr>
          <p:nvPr>
            <p:ph idx="1"/>
          </p:nvPr>
        </p:nvSpPr>
        <p:spPr>
          <a:xfrm>
            <a:off x="0" y="1219200"/>
            <a:ext cx="9144000" cy="5638800"/>
          </a:xfrm>
        </p:spPr>
        <p:txBody>
          <a:bodyPr>
            <a:noAutofit/>
          </a:bodyPr>
          <a:lstStyle/>
          <a:p>
            <a:pPr algn="ctr">
              <a:buNone/>
            </a:pPr>
            <a:r>
              <a:rPr lang="en-US" sz="4500" dirty="0" smtClean="0"/>
              <a:t>Now take your list of 20 and pare it down to 15.</a:t>
            </a:r>
          </a:p>
          <a:p>
            <a:pPr algn="ctr">
              <a:buNone/>
            </a:pPr>
            <a:endParaRPr lang="en-US" sz="4500" dirty="0" smtClean="0"/>
          </a:p>
          <a:p>
            <a:pPr algn="ctr">
              <a:buNone/>
            </a:pPr>
            <a:r>
              <a:rPr lang="en-US" sz="4500" dirty="0" smtClean="0"/>
              <a:t>Now take your list of 15 and pare it down to 10.</a:t>
            </a:r>
          </a:p>
          <a:p>
            <a:pPr algn="ctr">
              <a:buNone/>
            </a:pPr>
            <a:endParaRPr lang="en-US" sz="2600" dirty="0" smtClean="0"/>
          </a:p>
          <a:p>
            <a:pPr algn="ctr">
              <a:buNone/>
            </a:pPr>
            <a:r>
              <a:rPr lang="en-US" sz="2600" dirty="0" smtClean="0"/>
              <a:t>Share your list of 10 items with your shoulder partner. Feel free to change any of the items on your list.</a:t>
            </a:r>
          </a:p>
          <a:p>
            <a:pPr algn="ctr">
              <a:buNone/>
            </a:pPr>
            <a:endParaRPr lang="en-US" sz="4500" dirty="0" smtClean="0"/>
          </a:p>
          <a:p>
            <a:pPr algn="ctr">
              <a:buNone/>
            </a:pPr>
            <a:endParaRPr lang="en-US" sz="2400" dirty="0" smtClean="0"/>
          </a:p>
        </p:txBody>
      </p:sp>
      <p:sp>
        <p:nvSpPr>
          <p:cNvPr id="5" name="TextBox 4"/>
          <p:cNvSpPr txBox="1"/>
          <p:nvPr/>
        </p:nvSpPr>
        <p:spPr>
          <a:xfrm>
            <a:off x="-990600" y="2514600"/>
            <a:ext cx="184731" cy="369332"/>
          </a:xfrm>
          <a:prstGeom prst="rect">
            <a:avLst/>
          </a:prstGeom>
          <a:noFill/>
        </p:spPr>
        <p:txBody>
          <a:bodyPr wrap="none" rtlCol="0">
            <a:spAutoFit/>
          </a:bodyPr>
          <a:lstStyle/>
          <a:p>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Thoreau’s Packing List</a:t>
            </a:r>
            <a:endParaRPr lang="en-US" dirty="0"/>
          </a:p>
        </p:txBody>
      </p:sp>
      <p:sp>
        <p:nvSpPr>
          <p:cNvPr id="3" name="Content Placeholder 2"/>
          <p:cNvSpPr>
            <a:spLocks noGrp="1"/>
          </p:cNvSpPr>
          <p:nvPr>
            <p:ph idx="1"/>
          </p:nvPr>
        </p:nvSpPr>
        <p:spPr>
          <a:xfrm>
            <a:off x="762000" y="1219200"/>
            <a:ext cx="7696200" cy="5638800"/>
          </a:xfrm>
        </p:spPr>
        <p:txBody>
          <a:bodyPr>
            <a:noAutofit/>
          </a:bodyPr>
          <a:lstStyle/>
          <a:p>
            <a:pPr algn="ctr">
              <a:buNone/>
            </a:pPr>
            <a:r>
              <a:rPr lang="en-US" sz="3000" dirty="0" smtClean="0"/>
              <a:t>On the back of your list, write down what you learned about yourself from this activity.</a:t>
            </a:r>
          </a:p>
          <a:p>
            <a:pPr algn="ctr">
              <a:buNone/>
            </a:pPr>
            <a:endParaRPr lang="en-US" sz="3000" dirty="0" smtClean="0"/>
          </a:p>
          <a:p>
            <a:pPr algn="ctr">
              <a:buNone/>
            </a:pPr>
            <a:r>
              <a:rPr lang="en-US" sz="3000" dirty="0" smtClean="0"/>
              <a:t>Do you think you could live with a lot less than what you have and still be happy?</a:t>
            </a:r>
          </a:p>
          <a:p>
            <a:pPr algn="ctr">
              <a:buNone/>
            </a:pPr>
            <a:endParaRPr lang="en-US" sz="3000" dirty="0" smtClean="0"/>
          </a:p>
          <a:p>
            <a:pPr algn="ctr">
              <a:buNone/>
            </a:pPr>
            <a:r>
              <a:rPr lang="en-US" sz="3000" dirty="0" smtClean="0"/>
              <a:t>How would the quality of your life improve if you had less? How would the quality of your life diminish if you had less?</a:t>
            </a:r>
          </a:p>
          <a:p>
            <a:pPr algn="ctr">
              <a:buNone/>
            </a:pPr>
            <a:endParaRPr lang="en-US" sz="4500" dirty="0" smtClean="0"/>
          </a:p>
          <a:p>
            <a:pPr algn="ctr">
              <a:buNone/>
            </a:pPr>
            <a:endParaRPr lang="en-US" sz="2400" dirty="0" smtClean="0"/>
          </a:p>
        </p:txBody>
      </p:sp>
      <p:sp>
        <p:nvSpPr>
          <p:cNvPr id="5" name="TextBox 4"/>
          <p:cNvSpPr txBox="1"/>
          <p:nvPr/>
        </p:nvSpPr>
        <p:spPr>
          <a:xfrm>
            <a:off x="-990600" y="2514600"/>
            <a:ext cx="184731" cy="369332"/>
          </a:xfrm>
          <a:prstGeom prst="rect">
            <a:avLst/>
          </a:prstGeom>
          <a:noFill/>
        </p:spPr>
        <p:txBody>
          <a:bodyPr wrap="none" rtlCol="0">
            <a:spAutoFit/>
          </a:bodyPr>
          <a:lstStyle/>
          <a:p>
            <a:endParaRPr lang="en-US"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Reviewing “Walden”</a:t>
            </a:r>
            <a:endParaRPr lang="en-US" dirty="0"/>
          </a:p>
        </p:txBody>
      </p:sp>
      <p:sp>
        <p:nvSpPr>
          <p:cNvPr id="3" name="Content Placeholder 2"/>
          <p:cNvSpPr>
            <a:spLocks noGrp="1"/>
          </p:cNvSpPr>
          <p:nvPr>
            <p:ph idx="1"/>
          </p:nvPr>
        </p:nvSpPr>
        <p:spPr>
          <a:xfrm>
            <a:off x="152400" y="838200"/>
            <a:ext cx="8839200" cy="6019800"/>
          </a:xfrm>
        </p:spPr>
        <p:txBody>
          <a:bodyPr>
            <a:noAutofit/>
          </a:bodyPr>
          <a:lstStyle/>
          <a:p>
            <a:pPr algn="ctr">
              <a:buNone/>
            </a:pPr>
            <a:r>
              <a:rPr lang="en-US" sz="3000" dirty="0" smtClean="0"/>
              <a:t>In your groups, have a recorder copy down this table:</a:t>
            </a:r>
          </a:p>
          <a:p>
            <a:pPr algn="ctr">
              <a:buNone/>
            </a:pPr>
            <a:endParaRPr lang="en-US" sz="3000" dirty="0" smtClean="0"/>
          </a:p>
          <a:p>
            <a:pPr algn="ctr">
              <a:buNone/>
            </a:pPr>
            <a:endParaRPr lang="en-US" sz="3000" dirty="0" smtClean="0"/>
          </a:p>
          <a:p>
            <a:pPr algn="ctr">
              <a:buNone/>
            </a:pPr>
            <a:endParaRPr lang="en-US" sz="3000" dirty="0" smtClean="0"/>
          </a:p>
          <a:p>
            <a:pPr algn="ctr">
              <a:buNone/>
            </a:pPr>
            <a:endParaRPr lang="en-US" sz="3000" dirty="0" smtClean="0"/>
          </a:p>
          <a:p>
            <a:pPr algn="ctr">
              <a:buNone/>
            </a:pPr>
            <a:endParaRPr lang="en-US" sz="3000" dirty="0" smtClean="0"/>
          </a:p>
          <a:p>
            <a:pPr algn="ctr">
              <a:buNone/>
            </a:pPr>
            <a:endParaRPr lang="en-US" sz="3000" dirty="0" smtClean="0"/>
          </a:p>
          <a:p>
            <a:pPr algn="ctr">
              <a:buNone/>
            </a:pPr>
            <a:endParaRPr lang="en-US" sz="3000" dirty="0" smtClean="0"/>
          </a:p>
          <a:p>
            <a:pPr algn="ctr">
              <a:buNone/>
            </a:pPr>
            <a:endParaRPr lang="en-US" sz="3000" dirty="0" smtClean="0"/>
          </a:p>
          <a:p>
            <a:pPr algn="ctr">
              <a:buNone/>
            </a:pPr>
            <a:endParaRPr lang="en-US" sz="3000" dirty="0" smtClean="0"/>
          </a:p>
          <a:p>
            <a:pPr algn="ctr">
              <a:buNone/>
            </a:pPr>
            <a:r>
              <a:rPr lang="en-US" sz="2800" dirty="0" smtClean="0"/>
              <a:t>You will have 20 minutes in your groups to fill out the chart.</a:t>
            </a:r>
          </a:p>
          <a:p>
            <a:pPr algn="ctr">
              <a:buNone/>
            </a:pPr>
            <a:endParaRPr lang="en-US" sz="4500" dirty="0" smtClean="0"/>
          </a:p>
          <a:p>
            <a:pPr algn="ctr">
              <a:buNone/>
            </a:pPr>
            <a:endParaRPr lang="en-US" sz="2400" dirty="0" smtClean="0"/>
          </a:p>
        </p:txBody>
      </p:sp>
      <p:sp>
        <p:nvSpPr>
          <p:cNvPr id="5" name="TextBox 4"/>
          <p:cNvSpPr txBox="1"/>
          <p:nvPr/>
        </p:nvSpPr>
        <p:spPr>
          <a:xfrm>
            <a:off x="-990600" y="2514600"/>
            <a:ext cx="184731" cy="369332"/>
          </a:xfrm>
          <a:prstGeom prst="rect">
            <a:avLst/>
          </a:prstGeom>
          <a:noFill/>
        </p:spPr>
        <p:txBody>
          <a:bodyPr wrap="none" rtlCol="0">
            <a:spAutoFit/>
          </a:bodyPr>
          <a:lstStyle/>
          <a:p>
            <a:endParaRPr lang="en-US" dirty="0"/>
          </a:p>
        </p:txBody>
      </p:sp>
      <p:graphicFrame>
        <p:nvGraphicFramePr>
          <p:cNvPr id="6" name="Table 5"/>
          <p:cNvGraphicFramePr>
            <a:graphicFrameLocks noGrp="1"/>
          </p:cNvGraphicFramePr>
          <p:nvPr/>
        </p:nvGraphicFramePr>
        <p:xfrm>
          <a:off x="0" y="1371600"/>
          <a:ext cx="9144000" cy="4975860"/>
        </p:xfrm>
        <a:graphic>
          <a:graphicData uri="http://schemas.openxmlformats.org/drawingml/2006/table">
            <a:tbl>
              <a:tblPr firstRow="1" bandRow="1">
                <a:tableStyleId>{5C22544A-7EE6-4342-B048-85BDC9FD1C3A}</a:tableStyleId>
              </a:tblPr>
              <a:tblGrid>
                <a:gridCol w="1995054"/>
                <a:gridCol w="1662546"/>
                <a:gridCol w="1828800"/>
                <a:gridCol w="1828800"/>
                <a:gridCol w="1828800"/>
              </a:tblGrid>
              <a:tr h="914400">
                <a:tc>
                  <a:txBody>
                    <a:bodyPr/>
                    <a:lstStyle/>
                    <a:p>
                      <a:pPr algn="ctr"/>
                      <a:r>
                        <a:rPr lang="en-US" dirty="0" smtClean="0"/>
                        <a:t>MAIN IDEA</a:t>
                      </a:r>
                      <a:endParaRPr lang="en-US" dirty="0"/>
                    </a:p>
                  </a:txBody>
                  <a:tcPr anchor="ctr"/>
                </a:tc>
                <a:tc>
                  <a:txBody>
                    <a:bodyPr/>
                    <a:lstStyle/>
                    <a:p>
                      <a:pPr algn="ctr"/>
                      <a:r>
                        <a:rPr lang="en-US" dirty="0" smtClean="0"/>
                        <a:t>QUOTE</a:t>
                      </a:r>
                      <a:endParaRPr lang="en-US" dirty="0"/>
                    </a:p>
                  </a:txBody>
                  <a:tcPr anchor="ctr"/>
                </a:tc>
                <a:tc>
                  <a:txBody>
                    <a:bodyPr/>
                    <a:lstStyle/>
                    <a:p>
                      <a:pPr algn="ctr"/>
                      <a:r>
                        <a:rPr lang="en-US" dirty="0" smtClean="0"/>
                        <a:t>EVIDENCE</a:t>
                      </a:r>
                      <a:r>
                        <a:rPr lang="en-US" baseline="0" dirty="0" smtClean="0"/>
                        <a:t> TO SUPPORT</a:t>
                      </a:r>
                      <a:endParaRPr lang="en-US" dirty="0"/>
                    </a:p>
                  </a:txBody>
                  <a:tcPr anchor="ctr"/>
                </a:tc>
                <a:tc>
                  <a:txBody>
                    <a:bodyPr/>
                    <a:lstStyle/>
                    <a:p>
                      <a:pPr algn="ctr"/>
                      <a:r>
                        <a:rPr lang="en-US" dirty="0" smtClean="0"/>
                        <a:t>QUOTES</a:t>
                      </a:r>
                      <a:endParaRPr lang="en-US" dirty="0"/>
                    </a:p>
                  </a:txBody>
                  <a:tcPr anchor="ctr"/>
                </a:tc>
                <a:tc>
                  <a:txBody>
                    <a:bodyPr/>
                    <a:lstStyle/>
                    <a:p>
                      <a:pPr algn="ctr"/>
                      <a:r>
                        <a:rPr lang="en-US" dirty="0" smtClean="0"/>
                        <a:t>RESPONSE</a:t>
                      </a:r>
                      <a:endParaRPr lang="en-US" dirty="0"/>
                    </a:p>
                  </a:txBody>
                  <a:tcPr anchor="ctr"/>
                </a:tc>
              </a:tr>
              <a:tr h="1162050">
                <a:tc>
                  <a:txBody>
                    <a:bodyPr/>
                    <a:lstStyle/>
                    <a:p>
                      <a:r>
                        <a:rPr lang="en-US" dirty="0" smtClean="0"/>
                        <a:t>1. Write down one of</a:t>
                      </a:r>
                      <a:r>
                        <a:rPr lang="en-US" baseline="0" dirty="0" smtClean="0"/>
                        <a:t> Thoreau’s main ideas/arguments</a:t>
                      </a:r>
                      <a:endParaRPr lang="en-US" dirty="0"/>
                    </a:p>
                  </a:txBody>
                  <a:tcPr/>
                </a:tc>
                <a:tc>
                  <a:txBody>
                    <a:bodyPr/>
                    <a:lstStyle/>
                    <a:p>
                      <a:r>
                        <a:rPr lang="en-US" dirty="0" smtClean="0"/>
                        <a:t>Provide a quote from the text that captures</a:t>
                      </a:r>
                      <a:r>
                        <a:rPr lang="en-US" baseline="0" dirty="0" smtClean="0"/>
                        <a:t> this idea.</a:t>
                      </a:r>
                      <a:endParaRPr lang="en-US" dirty="0"/>
                    </a:p>
                  </a:txBody>
                  <a:tcPr/>
                </a:tc>
                <a:tc>
                  <a:txBody>
                    <a:bodyPr/>
                    <a:lstStyle/>
                    <a:p>
                      <a:pPr>
                        <a:buFont typeface="Arial" pitchFamily="34" charset="0"/>
                        <a:buChar char="•"/>
                      </a:pPr>
                      <a:r>
                        <a:rPr lang="en-US" baseline="0" dirty="0" smtClean="0"/>
                        <a:t> Evidence #1 from the text that supports this idea.</a:t>
                      </a:r>
                    </a:p>
                    <a:p>
                      <a:pPr>
                        <a:buFont typeface="Arial" pitchFamily="34" charset="0"/>
                        <a:buChar char="•"/>
                      </a:pPr>
                      <a:r>
                        <a:rPr lang="en-US" baseline="0" dirty="0" smtClean="0"/>
                        <a:t>Evidence #2 from the text that supports this idea.</a:t>
                      </a:r>
                    </a:p>
                  </a:txBody>
                  <a:tcPr/>
                </a:tc>
                <a:tc>
                  <a:txBody>
                    <a:bodyPr/>
                    <a:lstStyle/>
                    <a:p>
                      <a:pPr>
                        <a:buFont typeface="Arial" pitchFamily="34" charset="0"/>
                        <a:buChar char="•"/>
                      </a:pPr>
                      <a:r>
                        <a:rPr lang="en-US" dirty="0" smtClean="0"/>
                        <a:t> Matching quote from the text</a:t>
                      </a:r>
                    </a:p>
                    <a:p>
                      <a:pPr>
                        <a:buFont typeface="Arial" pitchFamily="34" charset="0"/>
                        <a:buChar char="•"/>
                      </a:pPr>
                      <a:endParaRPr lang="en-US" dirty="0" smtClean="0"/>
                    </a:p>
                    <a:p>
                      <a:pPr>
                        <a:buFont typeface="Arial" pitchFamily="34" charset="0"/>
                        <a:buChar char="•"/>
                      </a:pPr>
                      <a:r>
                        <a:rPr lang="en-US" dirty="0" smtClean="0"/>
                        <a:t>Matching</a:t>
                      </a:r>
                      <a:r>
                        <a:rPr lang="en-US" baseline="0" dirty="0" smtClean="0"/>
                        <a:t> quote from the text</a:t>
                      </a:r>
                      <a:endParaRPr lang="en-US" dirty="0"/>
                    </a:p>
                  </a:txBody>
                  <a:tcPr/>
                </a:tc>
                <a:tc>
                  <a:txBody>
                    <a:bodyPr/>
                    <a:lstStyle/>
                    <a:p>
                      <a:r>
                        <a:rPr lang="en-US" dirty="0" smtClean="0"/>
                        <a:t>Does</a:t>
                      </a:r>
                      <a:r>
                        <a:rPr lang="en-US" baseline="0" dirty="0" smtClean="0"/>
                        <a:t> he provide a sound argument? Is it well-supported? What’s your stance?</a:t>
                      </a:r>
                      <a:endParaRPr lang="en-US" dirty="0"/>
                    </a:p>
                  </a:txBody>
                  <a:tcPr/>
                </a:tc>
              </a:tr>
              <a:tr h="1162050">
                <a:tc>
                  <a:txBody>
                    <a:bodyPr/>
                    <a:lstStyle/>
                    <a:p>
                      <a:r>
                        <a:rPr lang="en-US" dirty="0" smtClean="0"/>
                        <a:t>2.</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1162050">
                <a:tc>
                  <a:txBody>
                    <a:bodyPr/>
                    <a:lstStyle/>
                    <a:p>
                      <a:r>
                        <a:rPr lang="en-US" dirty="0" smtClean="0"/>
                        <a:t>3.</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Reviewing “Walden”</a:t>
            </a:r>
            <a:endParaRPr lang="en-US" dirty="0"/>
          </a:p>
        </p:txBody>
      </p:sp>
      <p:sp>
        <p:nvSpPr>
          <p:cNvPr id="3" name="Content Placeholder 2"/>
          <p:cNvSpPr>
            <a:spLocks noGrp="1"/>
          </p:cNvSpPr>
          <p:nvPr>
            <p:ph idx="1"/>
          </p:nvPr>
        </p:nvSpPr>
        <p:spPr>
          <a:xfrm>
            <a:off x="152400" y="1066800"/>
            <a:ext cx="8839200" cy="5791200"/>
          </a:xfrm>
        </p:spPr>
        <p:txBody>
          <a:bodyPr>
            <a:noAutofit/>
          </a:bodyPr>
          <a:lstStyle/>
          <a:p>
            <a:pPr algn="ctr">
              <a:buNone/>
            </a:pPr>
            <a:r>
              <a:rPr lang="en-US" sz="3000" dirty="0" smtClean="0"/>
              <a:t>Now lets fill the chart out as a class based on your work…</a:t>
            </a:r>
          </a:p>
          <a:p>
            <a:pPr algn="ctr">
              <a:buNone/>
            </a:pPr>
            <a:endParaRPr lang="en-US" sz="3000" dirty="0" smtClean="0"/>
          </a:p>
          <a:p>
            <a:pPr algn="ctr">
              <a:buNone/>
            </a:pPr>
            <a:endParaRPr lang="en-US" sz="3000" dirty="0" smtClean="0"/>
          </a:p>
          <a:p>
            <a:pPr algn="ctr">
              <a:buNone/>
            </a:pPr>
            <a:endParaRPr lang="en-US" sz="3000" dirty="0" smtClean="0"/>
          </a:p>
          <a:p>
            <a:pPr algn="ctr">
              <a:buNone/>
            </a:pPr>
            <a:endParaRPr lang="en-US" sz="3000" dirty="0" smtClean="0"/>
          </a:p>
          <a:p>
            <a:pPr algn="ctr">
              <a:buNone/>
            </a:pPr>
            <a:endParaRPr lang="en-US" sz="3000" dirty="0" smtClean="0"/>
          </a:p>
          <a:p>
            <a:pPr algn="ctr">
              <a:buNone/>
            </a:pPr>
            <a:endParaRPr lang="en-US" sz="3000" dirty="0" smtClean="0"/>
          </a:p>
          <a:p>
            <a:pPr algn="ctr">
              <a:buNone/>
            </a:pPr>
            <a:endParaRPr lang="en-US" sz="3000" dirty="0" smtClean="0"/>
          </a:p>
          <a:p>
            <a:pPr algn="ctr">
              <a:buNone/>
            </a:pPr>
            <a:endParaRPr lang="en-US" sz="3000" dirty="0" smtClean="0"/>
          </a:p>
          <a:p>
            <a:pPr algn="ctr">
              <a:buNone/>
            </a:pPr>
            <a:endParaRPr lang="en-US" sz="3000" dirty="0" smtClean="0"/>
          </a:p>
          <a:p>
            <a:pPr algn="ctr">
              <a:buNone/>
            </a:pPr>
            <a:endParaRPr lang="en-US" sz="4500" dirty="0" smtClean="0"/>
          </a:p>
          <a:p>
            <a:pPr algn="ctr">
              <a:buNone/>
            </a:pPr>
            <a:endParaRPr lang="en-US" sz="2400" dirty="0" smtClean="0"/>
          </a:p>
        </p:txBody>
      </p:sp>
      <p:sp>
        <p:nvSpPr>
          <p:cNvPr id="5" name="TextBox 4"/>
          <p:cNvSpPr txBox="1"/>
          <p:nvPr/>
        </p:nvSpPr>
        <p:spPr>
          <a:xfrm>
            <a:off x="-990600" y="2514600"/>
            <a:ext cx="184731" cy="369332"/>
          </a:xfrm>
          <a:prstGeom prst="rect">
            <a:avLst/>
          </a:prstGeom>
          <a:noFill/>
        </p:spPr>
        <p:txBody>
          <a:bodyPr wrap="none" rtlCol="0">
            <a:sp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85066998"/>
              </p:ext>
            </p:extLst>
          </p:nvPr>
        </p:nvGraphicFramePr>
        <p:xfrm>
          <a:off x="0" y="1752600"/>
          <a:ext cx="9144000" cy="5341620"/>
        </p:xfrm>
        <a:graphic>
          <a:graphicData uri="http://schemas.openxmlformats.org/drawingml/2006/table">
            <a:tbl>
              <a:tblPr firstRow="1" bandRow="1">
                <a:tableStyleId>{5C22544A-7EE6-4342-B048-85BDC9FD1C3A}</a:tableStyleId>
              </a:tblPr>
              <a:tblGrid>
                <a:gridCol w="1995054"/>
                <a:gridCol w="1662546"/>
                <a:gridCol w="1828800"/>
                <a:gridCol w="1828800"/>
                <a:gridCol w="1828800"/>
              </a:tblGrid>
              <a:tr h="914400">
                <a:tc>
                  <a:txBody>
                    <a:bodyPr/>
                    <a:lstStyle/>
                    <a:p>
                      <a:pPr algn="ctr"/>
                      <a:r>
                        <a:rPr lang="en-US" dirty="0" smtClean="0"/>
                        <a:t>MAIN IDEA</a:t>
                      </a:r>
                      <a:endParaRPr lang="en-US" dirty="0"/>
                    </a:p>
                  </a:txBody>
                  <a:tcPr anchor="ctr"/>
                </a:tc>
                <a:tc>
                  <a:txBody>
                    <a:bodyPr/>
                    <a:lstStyle/>
                    <a:p>
                      <a:pPr algn="ctr"/>
                      <a:r>
                        <a:rPr lang="en-US" dirty="0" smtClean="0"/>
                        <a:t>QUOTE</a:t>
                      </a:r>
                      <a:endParaRPr lang="en-US" dirty="0"/>
                    </a:p>
                  </a:txBody>
                  <a:tcPr anchor="ctr"/>
                </a:tc>
                <a:tc>
                  <a:txBody>
                    <a:bodyPr/>
                    <a:lstStyle/>
                    <a:p>
                      <a:pPr algn="ctr"/>
                      <a:r>
                        <a:rPr lang="en-US" dirty="0" smtClean="0"/>
                        <a:t>EVIDENCE</a:t>
                      </a:r>
                      <a:r>
                        <a:rPr lang="en-US" baseline="0" dirty="0" smtClean="0"/>
                        <a:t> TO SUPPORT</a:t>
                      </a:r>
                      <a:endParaRPr lang="en-US" dirty="0"/>
                    </a:p>
                  </a:txBody>
                  <a:tcPr anchor="ctr"/>
                </a:tc>
                <a:tc>
                  <a:txBody>
                    <a:bodyPr/>
                    <a:lstStyle/>
                    <a:p>
                      <a:pPr algn="ctr"/>
                      <a:r>
                        <a:rPr lang="en-US" dirty="0" smtClean="0"/>
                        <a:t>QUOTES</a:t>
                      </a:r>
                      <a:endParaRPr lang="en-US" dirty="0"/>
                    </a:p>
                  </a:txBody>
                  <a:tcPr anchor="ctr"/>
                </a:tc>
                <a:tc>
                  <a:txBody>
                    <a:bodyPr/>
                    <a:lstStyle/>
                    <a:p>
                      <a:pPr algn="ctr"/>
                      <a:r>
                        <a:rPr lang="en-US" dirty="0" smtClean="0"/>
                        <a:t>RESPONSE</a:t>
                      </a:r>
                      <a:endParaRPr lang="en-US" dirty="0"/>
                    </a:p>
                  </a:txBody>
                  <a:tcPr anchor="ctr"/>
                </a:tc>
              </a:tr>
              <a:tr h="1162050">
                <a:tc>
                  <a:txBody>
                    <a:bodyPr/>
                    <a:lstStyle/>
                    <a:p>
                      <a:r>
                        <a:rPr lang="en-US" sz="1200" dirty="0" smtClean="0"/>
                        <a:t>1. Be self-reliant</a:t>
                      </a:r>
                      <a:endParaRPr lang="en-US" sz="1200" dirty="0"/>
                    </a:p>
                  </a:txBody>
                  <a:tcPr/>
                </a:tc>
                <a:tc>
                  <a:txBody>
                    <a:bodyPr/>
                    <a:lstStyle/>
                    <a:p>
                      <a:r>
                        <a:rPr lang="en-US" sz="1200" dirty="0" smtClean="0"/>
                        <a:t>“ I</a:t>
                      </a:r>
                      <a:r>
                        <a:rPr lang="en-US" sz="1200" baseline="0" dirty="0" smtClean="0"/>
                        <a:t> wanted to live deep and suck out all the marrow of life.” P. 2</a:t>
                      </a:r>
                      <a:endParaRPr lang="en-US" sz="1200" dirty="0"/>
                    </a:p>
                  </a:txBody>
                  <a:tcPr/>
                </a:tc>
                <a:tc>
                  <a:txBody>
                    <a:bodyPr/>
                    <a:lstStyle/>
                    <a:p>
                      <a:pPr marL="171450" indent="-171450">
                        <a:buFont typeface="Arial" panose="020B0604020202020204" pitchFamily="34" charset="0"/>
                        <a:buChar char="•"/>
                      </a:pPr>
                      <a:r>
                        <a:rPr lang="en-US" sz="1200" dirty="0" smtClean="0"/>
                        <a:t>Be conservative with what you use and do.</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Believe</a:t>
                      </a:r>
                      <a:r>
                        <a:rPr lang="en-US" sz="1200" baseline="0" dirty="0" smtClean="0"/>
                        <a:t> in YOUR dreams, not what society tells you.</a:t>
                      </a:r>
                      <a:endParaRPr lang="en-US" sz="1200" dirty="0"/>
                    </a:p>
                  </a:txBody>
                  <a:tcPr/>
                </a:tc>
                <a:tc>
                  <a:txBody>
                    <a:bodyPr/>
                    <a:lstStyle/>
                    <a:p>
                      <a:pPr marL="171450" indent="-171450">
                        <a:buFont typeface="Arial" panose="020B0604020202020204" pitchFamily="34" charset="0"/>
                        <a:buChar char="•"/>
                      </a:pPr>
                      <a:r>
                        <a:rPr lang="en-US" sz="1200" dirty="0" smtClean="0"/>
                        <a:t>“To drive life into a corner and reduce it to its lowest terms.” P.2</a:t>
                      </a:r>
                    </a:p>
                    <a:p>
                      <a:pPr marL="171450" indent="-171450">
                        <a:buFont typeface="Arial" panose="020B0604020202020204" pitchFamily="34" charset="0"/>
                        <a:buChar char="•"/>
                      </a:pPr>
                      <a:r>
                        <a:rPr lang="en-US" sz="1200" dirty="0" smtClean="0"/>
                        <a:t>“ If one advances confidently in the direction of his dreams and endeavors to live the life</a:t>
                      </a:r>
                      <a:r>
                        <a:rPr lang="en-US" sz="1200" baseline="0" dirty="0" smtClean="0"/>
                        <a:t> he has imagined, he will meet with success unexpected in common hours.” P.6</a:t>
                      </a:r>
                      <a:endParaRPr lang="en-US" sz="1200" dirty="0" smtClean="0"/>
                    </a:p>
                  </a:txBody>
                  <a:tcPr/>
                </a:tc>
                <a:tc>
                  <a:txBody>
                    <a:bodyPr/>
                    <a:lstStyle/>
                    <a:p>
                      <a:r>
                        <a:rPr lang="en-US" sz="1200" dirty="0" smtClean="0"/>
                        <a:t>It’s a well-developed argument that</a:t>
                      </a:r>
                      <a:r>
                        <a:rPr lang="en-US" sz="1200" baseline="0" dirty="0" smtClean="0"/>
                        <a:t> is supported throughout the text. While I agree with him on this idea, I would make the claim that it would have been helpful for him to provide advice on how to do this for someone NOT prone to this lifestyle.</a:t>
                      </a:r>
                      <a:endParaRPr lang="en-US" sz="1200" dirty="0"/>
                    </a:p>
                  </a:txBody>
                  <a:tcPr/>
                </a:tc>
              </a:tr>
              <a:tr h="1162050">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tc>
                  <a:txBody>
                    <a:bodyPr/>
                    <a:lstStyle/>
                    <a:p>
                      <a:endParaRPr lang="en-US" sz="1200"/>
                    </a:p>
                  </a:txBody>
                  <a:tcPr/>
                </a:tc>
              </a:tr>
              <a:tr h="1162050">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bl>
          </a:graphicData>
        </a:graphic>
      </p:graphicFrame>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2362198"/>
          <a:ext cx="8839200" cy="4343402"/>
        </p:xfrm>
        <a:graphic>
          <a:graphicData uri="http://schemas.openxmlformats.org/drawingml/2006/table">
            <a:tbl>
              <a:tblPr firstCol="1" bandRow="1">
                <a:tableStyleId>{5C22544A-7EE6-4342-B048-85BDC9FD1C3A}</a:tableStyleId>
              </a:tblPr>
              <a:tblGrid>
                <a:gridCol w="2946400"/>
                <a:gridCol w="2946400"/>
                <a:gridCol w="2946400"/>
              </a:tblGrid>
              <a:tr h="620486">
                <a:tc>
                  <a:txBody>
                    <a:bodyPr/>
                    <a:lstStyle/>
                    <a:p>
                      <a:endParaRPr lang="en-US" dirty="0"/>
                    </a:p>
                  </a:txBody>
                  <a:tcPr/>
                </a:tc>
                <a:tc>
                  <a:txBody>
                    <a:bodyPr/>
                    <a:lstStyle/>
                    <a:p>
                      <a:pPr algn="ctr"/>
                      <a:r>
                        <a:rPr lang="en-US" sz="2400" b="1" dirty="0" smtClean="0"/>
                        <a:t>What’s the answer?</a:t>
                      </a:r>
                      <a:endParaRPr lang="en-US" sz="2400" b="1" dirty="0"/>
                    </a:p>
                  </a:txBody>
                  <a:tcPr anchor="ctr"/>
                </a:tc>
                <a:tc>
                  <a:txBody>
                    <a:bodyPr/>
                    <a:lstStyle/>
                    <a:p>
                      <a:pPr algn="ctr"/>
                      <a:r>
                        <a:rPr lang="en-US" sz="2400" b="1" dirty="0" smtClean="0"/>
                        <a:t>Textual evidence?</a:t>
                      </a:r>
                      <a:endParaRPr lang="en-US" sz="2400" b="1" dirty="0"/>
                    </a:p>
                  </a:txBody>
                  <a:tcPr anchor="ctr"/>
                </a:tc>
              </a:tr>
              <a:tr h="620486">
                <a:tc>
                  <a:txBody>
                    <a:bodyPr/>
                    <a:lstStyle/>
                    <a:p>
                      <a:pPr algn="ctr"/>
                      <a:r>
                        <a:rPr lang="en-US" sz="2400" dirty="0" smtClean="0"/>
                        <a:t>Subject</a:t>
                      </a:r>
                      <a:endParaRPr lang="en-US" sz="2400" dirty="0"/>
                    </a:p>
                  </a:txBody>
                  <a:tcPr/>
                </a:tc>
                <a:tc>
                  <a:txBody>
                    <a:bodyPr/>
                    <a:lstStyle/>
                    <a:p>
                      <a:endParaRPr lang="en-US" dirty="0"/>
                    </a:p>
                  </a:txBody>
                  <a:tcPr/>
                </a:tc>
                <a:tc>
                  <a:txBody>
                    <a:bodyPr/>
                    <a:lstStyle/>
                    <a:p>
                      <a:endParaRPr lang="en-US" dirty="0"/>
                    </a:p>
                  </a:txBody>
                  <a:tcPr/>
                </a:tc>
              </a:tr>
              <a:tr h="620486">
                <a:tc>
                  <a:txBody>
                    <a:bodyPr/>
                    <a:lstStyle/>
                    <a:p>
                      <a:pPr algn="ctr"/>
                      <a:r>
                        <a:rPr lang="en-US" sz="2400" dirty="0" smtClean="0"/>
                        <a:t>Occasion</a:t>
                      </a:r>
                      <a:endParaRPr lang="en-US" sz="2400" dirty="0"/>
                    </a:p>
                  </a:txBody>
                  <a:tcPr/>
                </a:tc>
                <a:tc>
                  <a:txBody>
                    <a:bodyPr/>
                    <a:lstStyle/>
                    <a:p>
                      <a:endParaRPr lang="en-US" dirty="0"/>
                    </a:p>
                  </a:txBody>
                  <a:tcPr/>
                </a:tc>
                <a:tc>
                  <a:txBody>
                    <a:bodyPr/>
                    <a:lstStyle/>
                    <a:p>
                      <a:endParaRPr lang="en-US" dirty="0"/>
                    </a:p>
                  </a:txBody>
                  <a:tcPr/>
                </a:tc>
              </a:tr>
              <a:tr h="620486">
                <a:tc>
                  <a:txBody>
                    <a:bodyPr/>
                    <a:lstStyle/>
                    <a:p>
                      <a:pPr algn="ctr"/>
                      <a:r>
                        <a:rPr lang="en-US" sz="2400" dirty="0" smtClean="0"/>
                        <a:t>Audience</a:t>
                      </a:r>
                      <a:endParaRPr lang="en-US" sz="2400" dirty="0"/>
                    </a:p>
                  </a:txBody>
                  <a:tcPr/>
                </a:tc>
                <a:tc>
                  <a:txBody>
                    <a:bodyPr/>
                    <a:lstStyle/>
                    <a:p>
                      <a:endParaRPr lang="en-US" dirty="0"/>
                    </a:p>
                  </a:txBody>
                  <a:tcPr/>
                </a:tc>
                <a:tc>
                  <a:txBody>
                    <a:bodyPr/>
                    <a:lstStyle/>
                    <a:p>
                      <a:endParaRPr lang="en-US" dirty="0"/>
                    </a:p>
                  </a:txBody>
                  <a:tcPr/>
                </a:tc>
              </a:tr>
              <a:tr h="620486">
                <a:tc>
                  <a:txBody>
                    <a:bodyPr/>
                    <a:lstStyle/>
                    <a:p>
                      <a:pPr algn="ctr"/>
                      <a:r>
                        <a:rPr lang="en-US" sz="2400" dirty="0" smtClean="0"/>
                        <a:t>Position</a:t>
                      </a:r>
                      <a:endParaRPr lang="en-US" sz="2400" dirty="0"/>
                    </a:p>
                  </a:txBody>
                  <a:tcPr/>
                </a:tc>
                <a:tc>
                  <a:txBody>
                    <a:bodyPr/>
                    <a:lstStyle/>
                    <a:p>
                      <a:endParaRPr lang="en-US" dirty="0"/>
                    </a:p>
                  </a:txBody>
                  <a:tcPr/>
                </a:tc>
                <a:tc>
                  <a:txBody>
                    <a:bodyPr/>
                    <a:lstStyle/>
                    <a:p>
                      <a:endParaRPr lang="en-US" dirty="0"/>
                    </a:p>
                  </a:txBody>
                  <a:tcPr/>
                </a:tc>
              </a:tr>
              <a:tr h="620486">
                <a:tc>
                  <a:txBody>
                    <a:bodyPr/>
                    <a:lstStyle/>
                    <a:p>
                      <a:pPr algn="ctr"/>
                      <a:r>
                        <a:rPr lang="en-US" sz="2400" dirty="0" smtClean="0"/>
                        <a:t>Speaker</a:t>
                      </a:r>
                      <a:endParaRPr lang="en-US" sz="2400" dirty="0"/>
                    </a:p>
                  </a:txBody>
                  <a:tcPr/>
                </a:tc>
                <a:tc>
                  <a:txBody>
                    <a:bodyPr/>
                    <a:lstStyle/>
                    <a:p>
                      <a:endParaRPr lang="en-US" dirty="0"/>
                    </a:p>
                  </a:txBody>
                  <a:tcPr/>
                </a:tc>
                <a:tc>
                  <a:txBody>
                    <a:bodyPr/>
                    <a:lstStyle/>
                    <a:p>
                      <a:endParaRPr lang="en-US" dirty="0"/>
                    </a:p>
                  </a:txBody>
                  <a:tcPr/>
                </a:tc>
              </a:tr>
              <a:tr h="620486">
                <a:tc>
                  <a:txBody>
                    <a:bodyPr/>
                    <a:lstStyle/>
                    <a:p>
                      <a:pPr algn="ctr"/>
                      <a:r>
                        <a:rPr lang="en-US" sz="2400" dirty="0" smtClean="0"/>
                        <a:t>Tone</a:t>
                      </a:r>
                      <a:endParaRPr lang="en-US" sz="2400" dirty="0"/>
                    </a:p>
                  </a:txBody>
                  <a:tcPr/>
                </a:tc>
                <a:tc>
                  <a:txBody>
                    <a:bodyPr/>
                    <a:lstStyle/>
                    <a:p>
                      <a:endParaRPr lang="en-US" dirty="0"/>
                    </a:p>
                  </a:txBody>
                  <a:tcPr/>
                </a:tc>
                <a:tc>
                  <a:txBody>
                    <a:bodyPr/>
                    <a:lstStyle/>
                    <a:p>
                      <a:endParaRPr lang="en-US" dirty="0"/>
                    </a:p>
                  </a:txBody>
                  <a:tcPr/>
                </a:tc>
              </a:tr>
            </a:tbl>
          </a:graphicData>
        </a:graphic>
      </p:graphicFrame>
      <p:sp>
        <p:nvSpPr>
          <p:cNvPr id="3" name="Title 1"/>
          <p:cNvSpPr txBox="1">
            <a:spLocks/>
          </p:cNvSpPr>
          <p:nvPr/>
        </p:nvSpPr>
        <p:spPr>
          <a:xfrm>
            <a:off x="0" y="228600"/>
            <a:ext cx="9144000" cy="9906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SOAPStone- Walden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152400" y="914400"/>
            <a:ext cx="8763000" cy="1384995"/>
          </a:xfrm>
          <a:prstGeom prst="rect">
            <a:avLst/>
          </a:prstGeom>
          <a:noFill/>
        </p:spPr>
        <p:txBody>
          <a:bodyPr wrap="square" rtlCol="0">
            <a:spAutoFit/>
          </a:bodyPr>
          <a:lstStyle/>
          <a:p>
            <a:pPr algn="ctr"/>
            <a:r>
              <a:rPr lang="en-US" sz="2800" dirty="0" smtClean="0"/>
              <a:t>Please copy down the table below on your own piece of paper. You have 10 minutes to fill out on your own. We will review it as a class.</a:t>
            </a:r>
            <a:endParaRPr lang="en-US" sz="2800" dirty="0"/>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anscendental">
      <a:majorFont>
        <a:latin typeface="Bernard MT Condensed"/>
        <a:ea typeface=""/>
        <a:cs typeface=""/>
      </a:majorFont>
      <a:minorFont>
        <a:latin typeface="Narkisi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1230</TotalTime>
  <Words>1565</Words>
  <Application>Microsoft Office PowerPoint</Application>
  <PresentationFormat>On-screen Show (4:3)</PresentationFormat>
  <Paragraphs>157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TRANSCENDENTALISM</vt:lpstr>
      <vt:lpstr>Agenda Day 4: 1/30 &amp; 1/31</vt:lpstr>
      <vt:lpstr>Thoreau’s Packing List</vt:lpstr>
      <vt:lpstr>Thoreau’s Packing List</vt:lpstr>
      <vt:lpstr>Thoreau’s Packing List</vt:lpstr>
      <vt:lpstr>Thoreau’s Packing List</vt:lpstr>
      <vt:lpstr>Reviewing “Walden”</vt:lpstr>
      <vt:lpstr>Reviewing “Walden”</vt:lpstr>
      <vt:lpstr>PowerPoint Presentation</vt:lpstr>
      <vt:lpstr>Rhetorical Précis</vt:lpstr>
      <vt:lpstr>Rhetorical Précis</vt:lpstr>
      <vt:lpstr>Rhetorical Précis</vt:lpstr>
      <vt:lpstr>Rhetorical Précis</vt:lpstr>
      <vt:lpstr>Rhetorical Précis</vt:lpstr>
      <vt:lpstr>Rhetorical Précis: Finished Product</vt:lpstr>
      <vt:lpstr>Homework</vt:lpstr>
    </vt:vector>
  </TitlesOfParts>
  <Company>Corona Norco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TRANSCENDENTALISM</dc:title>
  <dc:creator>Guadalupe Dargavel</dc:creator>
  <cp:lastModifiedBy>Guadalupe Dargavel</cp:lastModifiedBy>
  <cp:revision>96</cp:revision>
  <dcterms:created xsi:type="dcterms:W3CDTF">2014-01-16T20:01:43Z</dcterms:created>
  <dcterms:modified xsi:type="dcterms:W3CDTF">2014-01-30T22:45:18Z</dcterms:modified>
</cp:coreProperties>
</file>