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91" r:id="rId4"/>
    <p:sldId id="292" r:id="rId5"/>
    <p:sldId id="293" r:id="rId6"/>
    <p:sldId id="296" r:id="rId7"/>
    <p:sldId id="294" r:id="rId8"/>
    <p:sldId id="297" r:id="rId9"/>
    <p:sldId id="295" r:id="rId10"/>
    <p:sldId id="298" r:id="rId11"/>
    <p:sldId id="299" r:id="rId12"/>
    <p:sldId id="301" r:id="rId13"/>
    <p:sldId id="302" r:id="rId14"/>
    <p:sldId id="300" r:id="rId15"/>
    <p:sldId id="303" r:id="rId16"/>
    <p:sldId id="304" r:id="rId17"/>
    <p:sldId id="305" r:id="rId18"/>
    <p:sldId id="306" r:id="rId19"/>
    <p:sldId id="308" r:id="rId20"/>
    <p:sldId id="30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2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2493061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655988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80515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64891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F825A-DC58-4FE3-BC45-44160932FD57}"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07136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EF825A-DC58-4FE3-BC45-44160932FD57}"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44136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F825A-DC58-4FE3-BC45-44160932FD57}" type="datetimeFigureOut">
              <a:rPr lang="en-US" smtClean="0"/>
              <a:pPr/>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47681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EF825A-DC58-4FE3-BC45-44160932FD57}" type="datetimeFigureOut">
              <a:rPr lang="en-US" smtClean="0"/>
              <a:pPr/>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846295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F825A-DC58-4FE3-BC45-44160932FD57}" type="datetimeFigureOut">
              <a:rPr lang="en-US" smtClean="0"/>
              <a:pPr/>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516885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F825A-DC58-4FE3-BC45-44160932FD57}"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969486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F825A-DC58-4FE3-BC45-44160932FD57}"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19685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F825A-DC58-4FE3-BC45-44160932FD57}" type="datetimeFigureOut">
              <a:rPr lang="en-US" smtClean="0"/>
              <a:pPr/>
              <a:t>2/25/2014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E9C4F-3052-4B45-84A6-198509AEEFFB}" type="slidenum">
              <a:rPr lang="en-US" smtClean="0"/>
              <a:pPr/>
              <a:t>‹#›</a:t>
            </a:fld>
            <a:endParaRPr lang="en-US"/>
          </a:p>
        </p:txBody>
      </p:sp>
    </p:spTree>
    <p:extLst>
      <p:ext uri="{BB962C8B-B14F-4D97-AF65-F5344CB8AC3E}">
        <p14:creationId xmlns:p14="http://schemas.microsoft.com/office/powerpoint/2010/main" val="1138246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7500" dirty="0" smtClean="0">
                <a:latin typeface="Another Typewriter" pitchFamily="1" charset="0"/>
              </a:rPr>
              <a:t>EAP BOOTCAMP</a:t>
            </a:r>
            <a:endParaRPr lang="en-US" sz="7500" dirty="0">
              <a:latin typeface="Another Typewriter" pitchFamily="1"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1600200"/>
            <a:ext cx="4495800" cy="5105400"/>
          </a:xfrm>
          <a:prstGeom prst="rect">
            <a:avLst/>
          </a:prstGeom>
          <a:ln w="73025" cmpd="thickThin">
            <a:solidFill>
              <a:schemeClr val="tx1"/>
            </a:solidFill>
            <a:round/>
          </a:ln>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317909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0" fill="hold"/>
                                        <p:tgtEl>
                                          <p:spTgt spid="4"/>
                                        </p:tgtEl>
                                        <p:attrNameLst>
                                          <p:attrName>ppt_x</p:attrName>
                                        </p:attrNameLst>
                                      </p:cBhvr>
                                      <p:tavLst>
                                        <p:tav tm="0">
                                          <p:val>
                                            <p:strVal val="#ppt_x"/>
                                          </p:val>
                                        </p:tav>
                                        <p:tav tm="100000">
                                          <p:val>
                                            <p:strVal val="#ppt_x"/>
                                          </p:val>
                                        </p:tav>
                                      </p:tavLst>
                                    </p:anim>
                                    <p:anim calcmode="lin" valueType="num">
                                      <p:cBhvr additive="base">
                                        <p:cTn id="26"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143000" y="1066800"/>
            <a:ext cx="6934200" cy="5486400"/>
          </a:xfrm>
        </p:spPr>
        <p:txBody>
          <a:bodyPr>
            <a:normAutofit/>
          </a:bodyPr>
          <a:lstStyle/>
          <a:p>
            <a:pPr marL="0" indent="0">
              <a:buNone/>
            </a:pPr>
            <a:r>
              <a:rPr lang="en-US" altLang="en-US" sz="3500" dirty="0" smtClean="0"/>
              <a:t>EXAMPLE</a:t>
            </a:r>
            <a:r>
              <a:rPr lang="en-US" altLang="en-US" sz="3500" dirty="0"/>
              <a:t>: Essentially, Coffman is suggesting that any company that supplies a consumer with products that are detrimental to their health should provide monetary compensation for any ill effects incurred</a:t>
            </a:r>
            <a:r>
              <a:rPr lang="en-US" altLang="en-US" sz="3500" dirty="0" smtClean="0"/>
              <a:t>.</a:t>
            </a:r>
          </a:p>
          <a:p>
            <a:pPr marL="0" indent="0">
              <a:buNone/>
            </a:pPr>
            <a:endParaRPr lang="en-US" altLang="en-US" sz="3500" dirty="0"/>
          </a:p>
          <a:p>
            <a:pPr marL="0" indent="0" algn="ctr">
              <a:buNone/>
            </a:pPr>
            <a:r>
              <a:rPr lang="en-US" altLang="en-US" sz="3500" b="1" dirty="0" smtClean="0"/>
              <a:t>Now explain the author’s argument in your own words.</a:t>
            </a:r>
          </a:p>
          <a:p>
            <a:pPr marL="0" indent="0">
              <a:buNone/>
            </a:pPr>
            <a:endParaRPr lang="en-US" altLang="en-US" sz="3500" dirty="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t>Explain Author’s Argument</a:t>
            </a:r>
            <a:endParaRPr lang="en-US" dirty="0" smtClean="0">
              <a:solidFill>
                <a:schemeClr val="tx1"/>
              </a:solidFill>
            </a:endParaRPr>
          </a:p>
        </p:txBody>
      </p:sp>
    </p:spTree>
    <p:extLst>
      <p:ext uri="{BB962C8B-B14F-4D97-AF65-F5344CB8AC3E}">
        <p14:creationId xmlns:p14="http://schemas.microsoft.com/office/powerpoint/2010/main" val="257404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3314">
                                            <p:txEl>
                                              <p:pRg st="2" end="2"/>
                                            </p:txEl>
                                          </p:spTgt>
                                        </p:tgtEl>
                                        <p:attrNameLst>
                                          <p:attrName>style.visibility</p:attrName>
                                        </p:attrNameLst>
                                      </p:cBhvr>
                                      <p:to>
                                        <p:strVal val="visible"/>
                                      </p:to>
                                    </p:set>
                                    <p:animEffect transition="in" filter="randombar(horizontal)">
                                      <p:cBhvr>
                                        <p:cTn id="7" dur="500"/>
                                        <p:tgtEl>
                                          <p:spTgt spid="133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990600" y="1066800"/>
            <a:ext cx="7239000" cy="5486400"/>
          </a:xfrm>
        </p:spPr>
        <p:txBody>
          <a:bodyPr>
            <a:normAutofit/>
          </a:bodyPr>
          <a:lstStyle/>
          <a:p>
            <a:pPr algn="ctr" eaLnBrk="1" hangingPunct="1">
              <a:buFont typeface="Wingdings" pitchFamily="2" charset="2"/>
              <a:buNone/>
            </a:pPr>
            <a:r>
              <a:rPr lang="en-US" altLang="en-US" dirty="0" smtClean="0"/>
              <a:t>Think of your thesis statement as the </a:t>
            </a:r>
            <a:r>
              <a:rPr lang="en-US" altLang="en-US" b="1" dirty="0" smtClean="0"/>
              <a:t>controlling idea</a:t>
            </a:r>
            <a:r>
              <a:rPr lang="en-US" altLang="en-US" dirty="0" smtClean="0"/>
              <a:t> of your entire essay.</a:t>
            </a:r>
            <a:br>
              <a:rPr lang="en-US" altLang="en-US" dirty="0" smtClean="0"/>
            </a:br>
            <a:r>
              <a:rPr lang="en-US" altLang="en-US" dirty="0" smtClean="0"/>
              <a:t>Everything that follows it will need to support that statement.</a:t>
            </a:r>
            <a:br>
              <a:rPr lang="en-US" altLang="en-US" dirty="0" smtClean="0"/>
            </a:br>
            <a:r>
              <a:rPr lang="en-US" altLang="en-US" dirty="0" smtClean="0"/>
              <a:t>If it does not, then you are most likely off-task. </a:t>
            </a:r>
          </a:p>
          <a:p>
            <a:pPr algn="ctr" eaLnBrk="1" hangingPunct="1">
              <a:buFont typeface="Wingdings" pitchFamily="2" charset="2"/>
              <a:buNone/>
            </a:pPr>
            <a:endParaRPr lang="en-US" altLang="en-US" dirty="0"/>
          </a:p>
          <a:p>
            <a:pPr algn="ctr" eaLnBrk="1" hangingPunct="1">
              <a:buFont typeface="Wingdings" pitchFamily="2" charset="2"/>
              <a:buNone/>
            </a:pPr>
            <a:r>
              <a:rPr lang="en-US" altLang="en-US" dirty="0" smtClean="0"/>
              <a:t>Without a thesis statement, an essay has no real direction or purpose. Your thesis should be what drives your arguments.</a:t>
            </a:r>
          </a:p>
          <a:p>
            <a:pPr algn="ctr" eaLnBrk="1" hangingPunct="1">
              <a:buFont typeface="Wingdings" pitchFamily="2" charset="2"/>
              <a:buNone/>
            </a:pPr>
            <a:endParaRPr lang="en-US" altLang="en-US" dirty="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t>Thesis Statement</a:t>
            </a:r>
            <a:endParaRPr lang="en-US" dirty="0" smtClean="0">
              <a:solidFill>
                <a:schemeClr val="tx1"/>
              </a:solidFill>
            </a:endParaRPr>
          </a:p>
        </p:txBody>
      </p:sp>
    </p:spTree>
    <p:extLst>
      <p:ext uri="{BB962C8B-B14F-4D97-AF65-F5344CB8AC3E}">
        <p14:creationId xmlns:p14="http://schemas.microsoft.com/office/powerpoint/2010/main" val="667961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990600" y="1066800"/>
            <a:ext cx="7239000" cy="5486400"/>
          </a:xfrm>
        </p:spPr>
        <p:txBody>
          <a:bodyPr>
            <a:normAutofit/>
          </a:bodyPr>
          <a:lstStyle/>
          <a:p>
            <a:pPr algn="ctr" eaLnBrk="1" hangingPunct="1">
              <a:buFont typeface="Wingdings" pitchFamily="2" charset="2"/>
              <a:buNone/>
            </a:pPr>
            <a:endParaRPr lang="en-US" altLang="en-US" dirty="0"/>
          </a:p>
          <a:p>
            <a:pPr algn="ctr" eaLnBrk="1" hangingPunct="1">
              <a:buFont typeface="Wingdings" pitchFamily="2" charset="2"/>
              <a:buNone/>
            </a:pPr>
            <a:r>
              <a:rPr lang="en-US" altLang="en-US" dirty="0" smtClean="0"/>
              <a:t>A thesis statement, at its most basic form, consists of two parts:</a:t>
            </a:r>
          </a:p>
          <a:p>
            <a:pPr algn="ctr" eaLnBrk="1" hangingPunct="1">
              <a:buFont typeface="Wingdings" pitchFamily="2" charset="2"/>
              <a:buNone/>
            </a:pPr>
            <a:endParaRPr lang="en-US" altLang="en-US" dirty="0"/>
          </a:p>
          <a:p>
            <a:pPr algn="ctr" eaLnBrk="1" hangingPunct="1">
              <a:buFont typeface="Wingdings" pitchFamily="2" charset="2"/>
              <a:buNone/>
            </a:pPr>
            <a:r>
              <a:rPr lang="en-US" altLang="en-US" sz="4500" b="1" dirty="0" smtClean="0"/>
              <a:t>TOPIC + OPINION = Thesis statement</a:t>
            </a:r>
          </a:p>
          <a:p>
            <a:pPr algn="ctr" eaLnBrk="1" hangingPunct="1">
              <a:buFont typeface="Wingdings" pitchFamily="2" charset="2"/>
              <a:buNone/>
            </a:pPr>
            <a:endParaRPr lang="en-US" altLang="en-US" sz="4500" b="1" dirty="0"/>
          </a:p>
          <a:p>
            <a:pPr algn="ctr">
              <a:buNone/>
            </a:pPr>
            <a:r>
              <a:rPr lang="en-US" altLang="en-US" dirty="0"/>
              <a:t>As long as your thesis statement contains those two elements, it can pass!!!</a:t>
            </a:r>
          </a:p>
          <a:p>
            <a:pPr marL="0" indent="0" eaLnBrk="1" hangingPunct="1">
              <a:buNone/>
            </a:pPr>
            <a:endParaRPr lang="en-US" altLang="en-US" sz="4500" b="1" dirty="0" smtClean="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t>Thesis Statement</a:t>
            </a:r>
            <a:endParaRPr lang="en-US" dirty="0" smtClean="0">
              <a:solidFill>
                <a:schemeClr val="tx1"/>
              </a:solidFill>
            </a:endParaRPr>
          </a:p>
        </p:txBody>
      </p:sp>
    </p:spTree>
    <p:extLst>
      <p:ext uri="{BB962C8B-B14F-4D97-AF65-F5344CB8AC3E}">
        <p14:creationId xmlns:p14="http://schemas.microsoft.com/office/powerpoint/2010/main" val="2375363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990600" y="1066800"/>
            <a:ext cx="7239000" cy="5486400"/>
          </a:xfrm>
        </p:spPr>
        <p:txBody>
          <a:bodyPr>
            <a:normAutofit/>
          </a:bodyPr>
          <a:lstStyle/>
          <a:p>
            <a:pPr algn="ctr" eaLnBrk="1" hangingPunct="1">
              <a:buFont typeface="Wingdings" pitchFamily="2" charset="2"/>
              <a:buNone/>
            </a:pPr>
            <a:endParaRPr lang="en-US" altLang="en-US" sz="4500" dirty="0"/>
          </a:p>
          <a:p>
            <a:pPr algn="ctr" eaLnBrk="1" hangingPunct="1">
              <a:buFont typeface="Wingdings" pitchFamily="2" charset="2"/>
              <a:buNone/>
            </a:pPr>
            <a:r>
              <a:rPr lang="en-US" altLang="en-US" sz="4500" dirty="0" smtClean="0"/>
              <a:t>Work with a shoulder partner to complete the thesis statement worksheet.</a:t>
            </a:r>
          </a:p>
          <a:p>
            <a:pPr algn="ctr" eaLnBrk="1" hangingPunct="1">
              <a:buFont typeface="Wingdings" pitchFamily="2" charset="2"/>
              <a:buNone/>
            </a:pPr>
            <a:endParaRPr lang="en-US" altLang="en-US" sz="4500" dirty="0"/>
          </a:p>
          <a:p>
            <a:pPr algn="ctr" eaLnBrk="1" hangingPunct="1">
              <a:buFont typeface="Wingdings" pitchFamily="2" charset="2"/>
              <a:buNone/>
            </a:pPr>
            <a:r>
              <a:rPr lang="en-US" altLang="en-US" sz="4500" dirty="0" smtClean="0"/>
              <a:t>You have 15 minutes.</a:t>
            </a:r>
            <a:endParaRPr lang="en-US" altLang="en-US" sz="4500" dirty="0"/>
          </a:p>
          <a:p>
            <a:pPr marL="0" indent="0" algn="ctr" eaLnBrk="1" hangingPunct="1">
              <a:buNone/>
            </a:pPr>
            <a:r>
              <a:rPr lang="en-US" altLang="en-US" sz="4500" b="1" dirty="0" smtClean="0"/>
              <a:t>We will go over it as a class.</a:t>
            </a:r>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t>Thesis Statement</a:t>
            </a:r>
            <a:endParaRPr lang="en-US" dirty="0" smtClean="0">
              <a:solidFill>
                <a:schemeClr val="tx1"/>
              </a:solidFill>
            </a:endParaRPr>
          </a:p>
        </p:txBody>
      </p:sp>
    </p:spTree>
    <p:extLst>
      <p:ext uri="{BB962C8B-B14F-4D97-AF65-F5344CB8AC3E}">
        <p14:creationId xmlns:p14="http://schemas.microsoft.com/office/powerpoint/2010/main" val="1381592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838200" y="1066800"/>
            <a:ext cx="7391400" cy="5638800"/>
          </a:xfrm>
        </p:spPr>
        <p:txBody>
          <a:bodyPr>
            <a:normAutofit fontScale="85000" lnSpcReduction="20000"/>
          </a:bodyPr>
          <a:lstStyle/>
          <a:p>
            <a:pPr algn="ctr" eaLnBrk="1" hangingPunct="1">
              <a:buFont typeface="Wingdings" pitchFamily="2" charset="2"/>
              <a:buNone/>
            </a:pPr>
            <a:r>
              <a:rPr lang="en-US" altLang="en-US" dirty="0" smtClean="0"/>
              <a:t>As you’ve learned to do, turn the author’s argument into a question:</a:t>
            </a:r>
          </a:p>
          <a:p>
            <a:pPr algn="ctr" eaLnBrk="1" hangingPunct="1">
              <a:buFont typeface="Wingdings" pitchFamily="2" charset="2"/>
              <a:buNone/>
            </a:pPr>
            <a:endParaRPr lang="en-US" altLang="en-US" sz="1600" dirty="0"/>
          </a:p>
          <a:p>
            <a:pPr algn="ctr" eaLnBrk="1" hangingPunct="1">
              <a:buFont typeface="Wingdings" pitchFamily="2" charset="2"/>
              <a:buNone/>
            </a:pPr>
            <a:r>
              <a:rPr lang="en-US" altLang="en-US" dirty="0" smtClean="0"/>
              <a:t>Should companies pay money for the damage their products cause?</a:t>
            </a:r>
          </a:p>
          <a:p>
            <a:pPr algn="ctr" eaLnBrk="1" hangingPunct="1">
              <a:buFont typeface="Wingdings" pitchFamily="2" charset="2"/>
              <a:buNone/>
            </a:pPr>
            <a:endParaRPr lang="en-US" altLang="en-US" dirty="0"/>
          </a:p>
          <a:p>
            <a:pPr algn="ctr" eaLnBrk="1" hangingPunct="1">
              <a:buFont typeface="Wingdings" pitchFamily="2" charset="2"/>
              <a:buNone/>
            </a:pPr>
            <a:r>
              <a:rPr lang="en-US" altLang="en-US" dirty="0" smtClean="0"/>
              <a:t>Answer the question:</a:t>
            </a:r>
          </a:p>
          <a:p>
            <a:pPr algn="ctr" eaLnBrk="1" hangingPunct="1">
              <a:buFont typeface="Wingdings" pitchFamily="2" charset="2"/>
              <a:buNone/>
            </a:pPr>
            <a:endParaRPr lang="en-US" altLang="en-US" sz="1500" dirty="0"/>
          </a:p>
          <a:p>
            <a:pPr algn="ctr" eaLnBrk="1" hangingPunct="1">
              <a:buFont typeface="Wingdings" pitchFamily="2" charset="2"/>
              <a:buNone/>
            </a:pPr>
            <a:r>
              <a:rPr lang="en-US" altLang="en-US" dirty="0" smtClean="0"/>
              <a:t>I </a:t>
            </a:r>
            <a:r>
              <a:rPr lang="en-US" altLang="en-US" dirty="0" smtClean="0">
                <a:solidFill>
                  <a:srgbClr val="FF0000"/>
                </a:solidFill>
              </a:rPr>
              <a:t>strongly</a:t>
            </a:r>
            <a:r>
              <a:rPr lang="en-US" altLang="en-US" dirty="0" smtClean="0"/>
              <a:t> disagree with Coffman and do not believe that companies should be fiscally liable for an individual’s personal choices.</a:t>
            </a:r>
          </a:p>
          <a:p>
            <a:pPr algn="ctr" eaLnBrk="1" hangingPunct="1">
              <a:buFont typeface="Wingdings" pitchFamily="2" charset="2"/>
              <a:buNone/>
            </a:pPr>
            <a:endParaRPr lang="en-US" altLang="en-US" dirty="0"/>
          </a:p>
          <a:p>
            <a:pPr algn="ctr" eaLnBrk="1" hangingPunct="1">
              <a:buFont typeface="Wingdings" pitchFamily="2" charset="2"/>
              <a:buNone/>
            </a:pPr>
            <a:r>
              <a:rPr lang="en-US" altLang="en-US" b="1" dirty="0" smtClean="0"/>
              <a:t>Now rewrite your own thesis statement and put together all of your components to make a cohesive intro paragraph…like the following slide.</a:t>
            </a:r>
          </a:p>
          <a:p>
            <a:pPr marL="0" indent="0" eaLnBrk="1" hangingPunct="1">
              <a:buNone/>
            </a:pPr>
            <a:endParaRPr lang="en-US" altLang="en-US" sz="1500" dirty="0" smtClean="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t>Thesis Statement</a:t>
            </a:r>
            <a:endParaRPr lang="en-US" dirty="0" smtClean="0">
              <a:solidFill>
                <a:schemeClr val="tx1"/>
              </a:solidFill>
            </a:endParaRPr>
          </a:p>
        </p:txBody>
      </p:sp>
    </p:spTree>
    <p:extLst>
      <p:ext uri="{BB962C8B-B14F-4D97-AF65-F5344CB8AC3E}">
        <p14:creationId xmlns:p14="http://schemas.microsoft.com/office/powerpoint/2010/main" val="496717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381000" y="1066800"/>
            <a:ext cx="8382000" cy="5791200"/>
          </a:xfrm>
          <a:effectLst>
            <a:glow rad="228600">
              <a:srgbClr val="00B050">
                <a:alpha val="40000"/>
              </a:srgbClr>
            </a:glow>
          </a:effectLst>
        </p:spPr>
        <p:txBody>
          <a:bodyPr>
            <a:normAutofit fontScale="25000" lnSpcReduction="20000"/>
          </a:bodyPr>
          <a:lstStyle/>
          <a:p>
            <a:pPr indent="0">
              <a:lnSpc>
                <a:spcPct val="170000"/>
              </a:lnSpc>
              <a:buNone/>
            </a:pPr>
            <a:r>
              <a:rPr lang="en-US" altLang="en-US" sz="5100" dirty="0" smtClean="0"/>
              <a:t>	</a:t>
            </a:r>
            <a:r>
              <a:rPr lang="en-US" altLang="en-US" sz="9600" b="1" dirty="0" smtClean="0">
                <a:solidFill>
                  <a:srgbClr val="0070C0"/>
                </a:solidFill>
              </a:rPr>
              <a:t>Who </a:t>
            </a:r>
            <a:r>
              <a:rPr lang="en-US" altLang="en-US" sz="9600" b="1" dirty="0">
                <a:solidFill>
                  <a:srgbClr val="0070C0"/>
                </a:solidFill>
              </a:rPr>
              <a:t>is ultimately responsible for the course of one’s life-- </a:t>
            </a:r>
            <a:r>
              <a:rPr lang="en-US" altLang="en-US" sz="9600" b="1" dirty="0" smtClean="0">
                <a:solidFill>
                  <a:srgbClr val="0070C0"/>
                </a:solidFill>
              </a:rPr>
              <a:t>the </a:t>
            </a:r>
            <a:r>
              <a:rPr lang="en-US" altLang="en-US" sz="9600" b="1" dirty="0">
                <a:solidFill>
                  <a:srgbClr val="0070C0"/>
                </a:solidFill>
              </a:rPr>
              <a:t>individual or a corporate conglomerate</a:t>
            </a:r>
            <a:r>
              <a:rPr lang="en-US" altLang="en-US" sz="9600" dirty="0" smtClean="0"/>
              <a:t>? </a:t>
            </a:r>
            <a:r>
              <a:rPr lang="en-US" altLang="en-US" sz="9600" dirty="0"/>
              <a:t>I</a:t>
            </a:r>
            <a:r>
              <a:rPr lang="en-US" altLang="en-US" sz="9600" dirty="0" smtClean="0"/>
              <a:t>rving </a:t>
            </a:r>
            <a:r>
              <a:rPr lang="en-US" altLang="en-US" sz="9600" dirty="0"/>
              <a:t>Coffman, in his passage, asserts that “…manufacturers of other legal but harmful products [such as tobacco]…should also have to pay financial settlements in return for the problems they cause</a:t>
            </a:r>
            <a:r>
              <a:rPr lang="en-US" altLang="en-US" sz="9600" dirty="0" smtClean="0"/>
              <a:t>.” </a:t>
            </a:r>
            <a:r>
              <a:rPr lang="en-US" altLang="en-US" sz="9600" dirty="0"/>
              <a:t>Essentially, Coffman is suggesting that any company that supplies a consumer with products that are detrimental to their health should </a:t>
            </a:r>
            <a:r>
              <a:rPr lang="en-US" altLang="en-US" sz="9600" dirty="0" smtClean="0"/>
              <a:t>provide monetary compensation for any ill effects incurred. </a:t>
            </a:r>
            <a:r>
              <a:rPr lang="en-US" altLang="en-US" sz="9600" b="1" dirty="0">
                <a:solidFill>
                  <a:srgbClr val="00B050"/>
                </a:solidFill>
              </a:rPr>
              <a:t>I strongly disagree with Coffman and do not believe that companies should be fiscally liable for an individual’s personal choices.</a:t>
            </a:r>
          </a:p>
          <a:p>
            <a:pPr indent="0">
              <a:buNone/>
            </a:pPr>
            <a:endParaRPr lang="en-US" altLang="en-US" dirty="0">
              <a:latin typeface="Arial Narrow" panose="020B0606020202030204" pitchFamily="34" charset="0"/>
            </a:endParaRPr>
          </a:p>
          <a:p>
            <a:pPr indent="0">
              <a:buNone/>
            </a:pPr>
            <a:r>
              <a:rPr lang="en-US" altLang="en-US" dirty="0">
                <a:solidFill>
                  <a:srgbClr val="00B0F0"/>
                </a:solidFill>
              </a:rPr>
              <a:t/>
            </a:r>
            <a:br>
              <a:rPr lang="en-US" altLang="en-US" dirty="0">
                <a:solidFill>
                  <a:srgbClr val="00B0F0"/>
                </a:solidFill>
              </a:rPr>
            </a:br>
            <a:endParaRPr lang="en-US" altLang="en-US" dirty="0"/>
          </a:p>
          <a:p>
            <a:pPr marL="0" indent="0" eaLnBrk="1" hangingPunct="1">
              <a:buNone/>
            </a:pPr>
            <a:endParaRPr lang="en-US" altLang="en-US" sz="1500" dirty="0" smtClean="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t>Putting it all together…</a:t>
            </a:r>
            <a:endParaRPr lang="en-US" dirty="0" smtClean="0">
              <a:solidFill>
                <a:schemeClr val="tx1"/>
              </a:solidFill>
            </a:endParaRPr>
          </a:p>
        </p:txBody>
      </p:sp>
    </p:spTree>
    <p:extLst>
      <p:ext uri="{BB962C8B-B14F-4D97-AF65-F5344CB8AC3E}">
        <p14:creationId xmlns:p14="http://schemas.microsoft.com/office/powerpoint/2010/main" val="201943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533400" y="838200"/>
            <a:ext cx="8077200" cy="6019800"/>
          </a:xfrm>
        </p:spPr>
        <p:txBody>
          <a:bodyPr>
            <a:normAutofit/>
          </a:bodyPr>
          <a:lstStyle/>
          <a:p>
            <a:pPr algn="ctr" eaLnBrk="1" hangingPunct="1">
              <a:buFont typeface="Wingdings" pitchFamily="2" charset="2"/>
              <a:buNone/>
            </a:pPr>
            <a:r>
              <a:rPr lang="en-US" altLang="en-US" dirty="0" smtClean="0"/>
              <a:t>Please set-up a chart on a separate sheet of paper like the one below:</a:t>
            </a:r>
          </a:p>
          <a:p>
            <a:pPr algn="ctr" eaLnBrk="1" hangingPunct="1">
              <a:buFont typeface="Wingdings" pitchFamily="2" charset="2"/>
              <a:buNone/>
            </a:pPr>
            <a:endParaRPr lang="en-US" altLang="en-US" dirty="0"/>
          </a:p>
          <a:p>
            <a:pPr algn="ctr" eaLnBrk="1" hangingPunct="1">
              <a:buFont typeface="Wingdings" pitchFamily="2" charset="2"/>
              <a:buNone/>
            </a:pPr>
            <a:endParaRPr lang="en-US" altLang="en-US" dirty="0" smtClean="0"/>
          </a:p>
          <a:p>
            <a:pPr algn="ctr" eaLnBrk="1" hangingPunct="1">
              <a:buFont typeface="Wingdings" pitchFamily="2" charset="2"/>
              <a:buNone/>
            </a:pPr>
            <a:endParaRPr lang="en-US" altLang="en-US" dirty="0"/>
          </a:p>
          <a:p>
            <a:pPr algn="ctr" eaLnBrk="1" hangingPunct="1">
              <a:buFont typeface="Wingdings" pitchFamily="2" charset="2"/>
              <a:buNone/>
            </a:pPr>
            <a:endParaRPr lang="en-US" altLang="en-US" dirty="0"/>
          </a:p>
          <a:p>
            <a:pPr algn="ctr">
              <a:buNone/>
            </a:pPr>
            <a:r>
              <a:rPr lang="en-US" altLang="en-US" sz="2800" dirty="0" smtClean="0"/>
              <a:t>We will now do 2 rounds of peer editing at your table groups for your </a:t>
            </a:r>
            <a:r>
              <a:rPr lang="en-US" altLang="en-US" sz="2800" dirty="0" err="1" smtClean="0"/>
              <a:t>Trippett</a:t>
            </a:r>
            <a:r>
              <a:rPr lang="en-US" altLang="en-US" sz="2800" dirty="0" smtClean="0"/>
              <a:t> Timed Writes.</a:t>
            </a:r>
            <a:br>
              <a:rPr lang="en-US" altLang="en-US" sz="2800" dirty="0" smtClean="0"/>
            </a:br>
            <a:r>
              <a:rPr lang="en-US" altLang="en-US" sz="2800" dirty="0" smtClean="0"/>
              <a:t>Be constructive in your responses.</a:t>
            </a:r>
          </a:p>
          <a:p>
            <a:pPr algn="ctr">
              <a:buNone/>
            </a:pPr>
            <a:r>
              <a:rPr lang="en-US" altLang="en-US" sz="2800" b="1" dirty="0" smtClean="0"/>
              <a:t>When finished, take 10 minutes to revise your Intro Paragraphs</a:t>
            </a:r>
            <a:r>
              <a:rPr lang="en-US" altLang="en-US" sz="2800" dirty="0" smtClean="0"/>
              <a:t>.</a:t>
            </a:r>
            <a:endParaRPr lang="en-US" altLang="en-US" sz="2800" dirty="0"/>
          </a:p>
          <a:p>
            <a:pPr algn="ctr" eaLnBrk="1" hangingPunct="1">
              <a:buFont typeface="Wingdings" pitchFamily="2" charset="2"/>
              <a:buNone/>
            </a:pPr>
            <a:endParaRPr lang="en-US" altLang="en-US" dirty="0" smtClean="0"/>
          </a:p>
          <a:p>
            <a:pPr algn="ctr" eaLnBrk="1" hangingPunct="1">
              <a:buFont typeface="Wingdings" pitchFamily="2" charset="2"/>
              <a:buNone/>
            </a:pPr>
            <a:endParaRPr lang="en-US" altLang="en-US" dirty="0" smtClean="0">
              <a:latin typeface="Calibri" pitchFamily="34" charset="0"/>
            </a:endParaRPr>
          </a:p>
        </p:txBody>
      </p:sp>
      <p:sp>
        <p:nvSpPr>
          <p:cNvPr id="3" name="Title 1"/>
          <p:cNvSpPr>
            <a:spLocks noGrp="1"/>
          </p:cNvSpPr>
          <p:nvPr>
            <p:ph type="title"/>
          </p:nvPr>
        </p:nvSpPr>
        <p:spPr>
          <a:xfrm>
            <a:off x="533400" y="0"/>
            <a:ext cx="8229600" cy="1066800"/>
          </a:xfrm>
        </p:spPr>
        <p:txBody>
          <a:bodyPr>
            <a:normAutofit/>
          </a:bodyPr>
          <a:lstStyle/>
          <a:p>
            <a:pPr algn="ctr" eaLnBrk="1" fontAlgn="auto" hangingPunct="1">
              <a:spcAft>
                <a:spcPts val="0"/>
              </a:spcAft>
              <a:defRPr/>
            </a:pPr>
            <a:r>
              <a:rPr lang="en-US" dirty="0" smtClean="0">
                <a:solidFill>
                  <a:schemeClr val="tx1"/>
                </a:solidFill>
              </a:rPr>
              <a:t>Peer Editing </a:t>
            </a:r>
            <a:r>
              <a:rPr lang="en-US" dirty="0" err="1" smtClean="0">
                <a:solidFill>
                  <a:schemeClr val="tx1"/>
                </a:solidFill>
              </a:rPr>
              <a:t>Trippett</a:t>
            </a:r>
            <a:r>
              <a:rPr lang="en-US" dirty="0" smtClean="0">
                <a:solidFill>
                  <a:schemeClr val="tx1"/>
                </a:solidFill>
              </a:rPr>
              <a:t> Essays</a:t>
            </a:r>
          </a:p>
        </p:txBody>
      </p:sp>
      <p:graphicFrame>
        <p:nvGraphicFramePr>
          <p:cNvPr id="4" name="Table 3"/>
          <p:cNvGraphicFramePr>
            <a:graphicFrameLocks noGrp="1"/>
          </p:cNvGraphicFramePr>
          <p:nvPr>
            <p:extLst>
              <p:ext uri="{D42A27DB-BD31-4B8C-83A1-F6EECF244321}">
                <p14:modId xmlns:p14="http://schemas.microsoft.com/office/powerpoint/2010/main" val="1471020489"/>
              </p:ext>
            </p:extLst>
          </p:nvPr>
        </p:nvGraphicFramePr>
        <p:xfrm>
          <a:off x="457200" y="1905000"/>
          <a:ext cx="8382000" cy="2072640"/>
        </p:xfrm>
        <a:graphic>
          <a:graphicData uri="http://schemas.openxmlformats.org/drawingml/2006/table">
            <a:tbl>
              <a:tblPr firstRow="1" bandRow="1">
                <a:tableStyleId>{073A0DAA-6AF3-43AB-8588-CEC1D06C72B9}</a:tableStyleId>
              </a:tblPr>
              <a:tblGrid>
                <a:gridCol w="914400"/>
                <a:gridCol w="914400"/>
                <a:gridCol w="3657600"/>
                <a:gridCol w="2895600"/>
              </a:tblGrid>
              <a:tr h="533400">
                <a:tc>
                  <a:txBody>
                    <a:bodyPr/>
                    <a:lstStyle/>
                    <a:p>
                      <a:pPr algn="ctr"/>
                      <a:r>
                        <a:rPr lang="en-US" dirty="0" smtClean="0"/>
                        <a:t>Peer</a:t>
                      </a:r>
                    </a:p>
                    <a:p>
                      <a:pPr algn="ctr"/>
                      <a:r>
                        <a:rPr lang="en-US" dirty="0" smtClean="0"/>
                        <a:t>Edit</a:t>
                      </a:r>
                      <a:endParaRPr lang="en-US" dirty="0"/>
                    </a:p>
                  </a:txBody>
                  <a:tcPr/>
                </a:tc>
                <a:tc>
                  <a:txBody>
                    <a:bodyPr/>
                    <a:lstStyle/>
                    <a:p>
                      <a:pPr algn="ctr"/>
                      <a:r>
                        <a:rPr lang="en-US" dirty="0" smtClean="0"/>
                        <a:t>Holistic</a:t>
                      </a:r>
                      <a:r>
                        <a:rPr lang="en-US" baseline="0" dirty="0" smtClean="0"/>
                        <a:t> </a:t>
                      </a:r>
                      <a:r>
                        <a:rPr lang="en-US" dirty="0" smtClean="0"/>
                        <a:t>score</a:t>
                      </a:r>
                      <a:endParaRPr lang="en-US" dirty="0"/>
                    </a:p>
                  </a:txBody>
                  <a:tcPr/>
                </a:tc>
                <a:tc>
                  <a:txBody>
                    <a:bodyPr/>
                    <a:lstStyle/>
                    <a:p>
                      <a:pPr algn="ctr"/>
                      <a:r>
                        <a:rPr lang="en-US" dirty="0" smtClean="0"/>
                        <a:t>Reasoning</a:t>
                      </a:r>
                      <a:r>
                        <a:rPr lang="en-US" baseline="0" dirty="0" smtClean="0"/>
                        <a:t/>
                      </a:r>
                      <a:br>
                        <a:rPr lang="en-US" baseline="0" dirty="0" smtClean="0"/>
                      </a:br>
                      <a:r>
                        <a:rPr lang="en-US" dirty="0" smtClean="0"/>
                        <a:t>(use the language of the rubric)</a:t>
                      </a:r>
                      <a:endParaRPr lang="en-US" dirty="0"/>
                    </a:p>
                  </a:txBody>
                  <a:tcPr/>
                </a:tc>
                <a:tc>
                  <a:txBody>
                    <a:bodyPr/>
                    <a:lstStyle/>
                    <a:p>
                      <a:pPr algn="ctr"/>
                      <a:r>
                        <a:rPr lang="en-US" sz="4500" dirty="0" smtClean="0"/>
                        <a:t>+</a:t>
                      </a:r>
                      <a:r>
                        <a:rPr lang="en-US" sz="4500" baseline="0" dirty="0" smtClean="0"/>
                        <a:t> </a:t>
                      </a:r>
                      <a:r>
                        <a:rPr lang="en-US" sz="3000" baseline="0" dirty="0" smtClean="0"/>
                        <a:t>&amp;</a:t>
                      </a:r>
                      <a:r>
                        <a:rPr lang="en-US" sz="4500" baseline="0" dirty="0" smtClean="0"/>
                        <a:t> -</a:t>
                      </a:r>
                      <a:endParaRPr lang="en-US" sz="4500" dirty="0"/>
                    </a:p>
                  </a:txBody>
                  <a:tcPr/>
                </a:tc>
              </a:tr>
              <a:tr h="647700">
                <a:tc>
                  <a:txBody>
                    <a:bodyPr/>
                    <a:lstStyle/>
                    <a:p>
                      <a:pPr algn="ctr"/>
                      <a:r>
                        <a:rPr lang="en-US" sz="3500" dirty="0" smtClean="0">
                          <a:solidFill>
                            <a:schemeClr val="tx1"/>
                          </a:solidFill>
                        </a:rPr>
                        <a:t>1</a:t>
                      </a:r>
                      <a:endParaRPr lang="en-US" sz="3500" dirty="0">
                        <a:solidFill>
                          <a:schemeClr val="tx1"/>
                        </a:solidFill>
                      </a:endParaRPr>
                    </a:p>
                  </a:txBody>
                  <a:tcPr/>
                </a:tc>
                <a:tc>
                  <a:txBody>
                    <a:bodyPr/>
                    <a:lstStyle/>
                    <a:p>
                      <a:endParaRPr lang="en-US"/>
                    </a:p>
                  </a:txBody>
                  <a:tcPr/>
                </a:tc>
                <a:tc>
                  <a:txBody>
                    <a:bodyPr/>
                    <a:lstStyle/>
                    <a:p>
                      <a:endParaRPr lang="en-US"/>
                    </a:p>
                  </a:txBody>
                  <a:tcPr/>
                </a:tc>
                <a:tc>
                  <a:txBody>
                    <a:bodyPr/>
                    <a:lstStyle/>
                    <a:p>
                      <a:r>
                        <a:rPr lang="en-US" dirty="0" smtClean="0"/>
                        <a:t>+:</a:t>
                      </a:r>
                      <a:r>
                        <a:rPr lang="en-US" baseline="0" dirty="0" smtClean="0"/>
                        <a:t> What did they do well?</a:t>
                      </a:r>
                    </a:p>
                    <a:p>
                      <a:r>
                        <a:rPr lang="en-US" baseline="0" dirty="0" smtClean="0"/>
                        <a:t>-: What do they need to improve?</a:t>
                      </a:r>
                      <a:endParaRPr lang="en-US" dirty="0"/>
                    </a:p>
                  </a:txBody>
                  <a:tcPr/>
                </a:tc>
              </a:tr>
              <a:tr h="647700">
                <a:tc>
                  <a:txBody>
                    <a:bodyPr/>
                    <a:lstStyle/>
                    <a:p>
                      <a:pPr marL="0" algn="ctr" defTabSz="914400" rtl="0" eaLnBrk="1" latinLnBrk="0" hangingPunct="1"/>
                      <a:r>
                        <a:rPr lang="en-US" sz="3500" kern="1200" dirty="0" smtClean="0">
                          <a:solidFill>
                            <a:schemeClr val="tx1"/>
                          </a:solidFill>
                          <a:latin typeface="+mn-lt"/>
                          <a:ea typeface="+mn-ea"/>
                          <a:cs typeface="+mn-cs"/>
                        </a:rPr>
                        <a:t>2</a:t>
                      </a:r>
                      <a:endParaRPr lang="en-US" sz="3500" kern="1200" dirty="0">
                        <a:solidFill>
                          <a:schemeClr val="tx1"/>
                        </a:solidFill>
                        <a:latin typeface="+mn-lt"/>
                        <a:ea typeface="+mn-ea"/>
                        <a:cs typeface="+mn-cs"/>
                      </a:endParaRPr>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431302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533400" y="838200"/>
            <a:ext cx="8077200" cy="6019800"/>
          </a:xfrm>
        </p:spPr>
        <p:txBody>
          <a:bodyPr>
            <a:normAutofit/>
          </a:bodyPr>
          <a:lstStyle/>
          <a:p>
            <a:pPr algn="ctr" eaLnBrk="1" hangingPunct="1">
              <a:buFont typeface="Wingdings" pitchFamily="2" charset="2"/>
              <a:buNone/>
            </a:pPr>
            <a:r>
              <a:rPr lang="en-US" altLang="en-US" dirty="0" smtClean="0"/>
              <a:t>Please set-up a chart on a separate sheet of paper like the one below:</a:t>
            </a:r>
          </a:p>
          <a:p>
            <a:pPr algn="ctr" eaLnBrk="1" hangingPunct="1">
              <a:buFont typeface="Wingdings" pitchFamily="2" charset="2"/>
              <a:buNone/>
            </a:pPr>
            <a:endParaRPr lang="en-US" altLang="en-US" dirty="0"/>
          </a:p>
          <a:p>
            <a:pPr algn="ctr" eaLnBrk="1" hangingPunct="1">
              <a:buFont typeface="Wingdings" pitchFamily="2" charset="2"/>
              <a:buNone/>
            </a:pPr>
            <a:endParaRPr lang="en-US" altLang="en-US" dirty="0" smtClean="0"/>
          </a:p>
          <a:p>
            <a:pPr algn="ctr" eaLnBrk="1" hangingPunct="1">
              <a:buFont typeface="Wingdings" pitchFamily="2" charset="2"/>
              <a:buNone/>
            </a:pPr>
            <a:endParaRPr lang="en-US" altLang="en-US" dirty="0"/>
          </a:p>
          <a:p>
            <a:pPr algn="ctr" eaLnBrk="1" hangingPunct="1">
              <a:buFont typeface="Wingdings" pitchFamily="2" charset="2"/>
              <a:buNone/>
            </a:pPr>
            <a:endParaRPr lang="en-US" altLang="en-US" dirty="0" smtClean="0"/>
          </a:p>
          <a:p>
            <a:pPr algn="ctr" eaLnBrk="1" hangingPunct="1">
              <a:buFont typeface="Wingdings" pitchFamily="2" charset="2"/>
              <a:buNone/>
            </a:pPr>
            <a:endParaRPr lang="en-US" altLang="en-US" dirty="0"/>
          </a:p>
          <a:p>
            <a:pPr algn="ctr">
              <a:buNone/>
            </a:pPr>
            <a:r>
              <a:rPr lang="en-US" altLang="en-US" sz="2800" dirty="0" smtClean="0"/>
              <a:t>We will now do 2 rounds of peer editing at your table groups for your </a:t>
            </a:r>
            <a:r>
              <a:rPr lang="en-US" altLang="en-US" sz="2800" dirty="0" err="1" smtClean="0"/>
              <a:t>Brayke</a:t>
            </a:r>
            <a:r>
              <a:rPr lang="en-US" altLang="en-US" sz="2800" dirty="0" smtClean="0"/>
              <a:t> Timed Writes.</a:t>
            </a:r>
            <a:br>
              <a:rPr lang="en-US" altLang="en-US" sz="2800" dirty="0" smtClean="0"/>
            </a:br>
            <a:r>
              <a:rPr lang="en-US" altLang="en-US" sz="2800" dirty="0" smtClean="0"/>
              <a:t>Be constructive in your responses.</a:t>
            </a:r>
            <a:endParaRPr lang="en-US" altLang="en-US" dirty="0" smtClean="0"/>
          </a:p>
          <a:p>
            <a:pPr algn="ctr" eaLnBrk="1" hangingPunct="1">
              <a:buFont typeface="Wingdings" pitchFamily="2" charset="2"/>
              <a:buNone/>
            </a:pPr>
            <a:endParaRPr lang="en-US" altLang="en-US" dirty="0" smtClean="0">
              <a:latin typeface="Calibri" pitchFamily="34" charset="0"/>
            </a:endParaRPr>
          </a:p>
        </p:txBody>
      </p:sp>
      <p:sp>
        <p:nvSpPr>
          <p:cNvPr id="3" name="Title 1"/>
          <p:cNvSpPr>
            <a:spLocks noGrp="1"/>
          </p:cNvSpPr>
          <p:nvPr>
            <p:ph type="title"/>
          </p:nvPr>
        </p:nvSpPr>
        <p:spPr>
          <a:xfrm>
            <a:off x="533400" y="0"/>
            <a:ext cx="8229600" cy="1066800"/>
          </a:xfrm>
        </p:spPr>
        <p:txBody>
          <a:bodyPr>
            <a:normAutofit/>
          </a:bodyPr>
          <a:lstStyle/>
          <a:p>
            <a:pPr algn="ctr" eaLnBrk="1" fontAlgn="auto" hangingPunct="1">
              <a:spcAft>
                <a:spcPts val="0"/>
              </a:spcAft>
              <a:defRPr/>
            </a:pPr>
            <a:r>
              <a:rPr lang="en-US" dirty="0" smtClean="0">
                <a:solidFill>
                  <a:schemeClr val="tx1"/>
                </a:solidFill>
              </a:rPr>
              <a:t>Peer Editing </a:t>
            </a:r>
            <a:r>
              <a:rPr lang="en-US" dirty="0" err="1" smtClean="0">
                <a:solidFill>
                  <a:schemeClr val="tx1"/>
                </a:solidFill>
              </a:rPr>
              <a:t>Brayke</a:t>
            </a:r>
            <a:r>
              <a:rPr lang="en-US" dirty="0" smtClean="0">
                <a:solidFill>
                  <a:schemeClr val="tx1"/>
                </a:solidFill>
              </a:rPr>
              <a:t> Essays</a:t>
            </a:r>
          </a:p>
        </p:txBody>
      </p:sp>
      <p:graphicFrame>
        <p:nvGraphicFramePr>
          <p:cNvPr id="4" name="Table 3"/>
          <p:cNvGraphicFramePr>
            <a:graphicFrameLocks noGrp="1"/>
          </p:cNvGraphicFramePr>
          <p:nvPr>
            <p:extLst>
              <p:ext uri="{D42A27DB-BD31-4B8C-83A1-F6EECF244321}">
                <p14:modId xmlns:p14="http://schemas.microsoft.com/office/powerpoint/2010/main" val="3241433711"/>
              </p:ext>
            </p:extLst>
          </p:nvPr>
        </p:nvGraphicFramePr>
        <p:xfrm>
          <a:off x="457200" y="1905000"/>
          <a:ext cx="8382000" cy="2072640"/>
        </p:xfrm>
        <a:graphic>
          <a:graphicData uri="http://schemas.openxmlformats.org/drawingml/2006/table">
            <a:tbl>
              <a:tblPr firstRow="1" bandRow="1">
                <a:tableStyleId>{073A0DAA-6AF3-43AB-8588-CEC1D06C72B9}</a:tableStyleId>
              </a:tblPr>
              <a:tblGrid>
                <a:gridCol w="914400"/>
                <a:gridCol w="914400"/>
                <a:gridCol w="3657600"/>
                <a:gridCol w="2895600"/>
              </a:tblGrid>
              <a:tr h="533400">
                <a:tc>
                  <a:txBody>
                    <a:bodyPr/>
                    <a:lstStyle/>
                    <a:p>
                      <a:pPr algn="ctr"/>
                      <a:r>
                        <a:rPr lang="en-US" dirty="0" smtClean="0"/>
                        <a:t>Peer</a:t>
                      </a:r>
                    </a:p>
                    <a:p>
                      <a:pPr algn="ctr"/>
                      <a:r>
                        <a:rPr lang="en-US" dirty="0" smtClean="0"/>
                        <a:t>Edit</a:t>
                      </a:r>
                      <a:endParaRPr lang="en-US" dirty="0"/>
                    </a:p>
                  </a:txBody>
                  <a:tcPr/>
                </a:tc>
                <a:tc>
                  <a:txBody>
                    <a:bodyPr/>
                    <a:lstStyle/>
                    <a:p>
                      <a:pPr algn="ctr"/>
                      <a:r>
                        <a:rPr lang="en-US" dirty="0" smtClean="0"/>
                        <a:t>Holistic</a:t>
                      </a:r>
                      <a:r>
                        <a:rPr lang="en-US" baseline="0" dirty="0" smtClean="0"/>
                        <a:t> </a:t>
                      </a:r>
                      <a:r>
                        <a:rPr lang="en-US" dirty="0" smtClean="0"/>
                        <a:t>score</a:t>
                      </a:r>
                      <a:endParaRPr lang="en-US" dirty="0"/>
                    </a:p>
                  </a:txBody>
                  <a:tcPr/>
                </a:tc>
                <a:tc>
                  <a:txBody>
                    <a:bodyPr/>
                    <a:lstStyle/>
                    <a:p>
                      <a:pPr algn="ctr"/>
                      <a:r>
                        <a:rPr lang="en-US" dirty="0" smtClean="0"/>
                        <a:t>Reasoning</a:t>
                      </a:r>
                      <a:r>
                        <a:rPr lang="en-US" baseline="0" dirty="0" smtClean="0"/>
                        <a:t/>
                      </a:r>
                      <a:br>
                        <a:rPr lang="en-US" baseline="0" dirty="0" smtClean="0"/>
                      </a:br>
                      <a:r>
                        <a:rPr lang="en-US" dirty="0" smtClean="0"/>
                        <a:t>(use the language of the rubric)</a:t>
                      </a:r>
                      <a:endParaRPr lang="en-US" dirty="0"/>
                    </a:p>
                  </a:txBody>
                  <a:tcPr/>
                </a:tc>
                <a:tc>
                  <a:txBody>
                    <a:bodyPr/>
                    <a:lstStyle/>
                    <a:p>
                      <a:pPr algn="ctr"/>
                      <a:r>
                        <a:rPr lang="en-US" sz="4500" dirty="0" smtClean="0"/>
                        <a:t>+</a:t>
                      </a:r>
                      <a:r>
                        <a:rPr lang="en-US" sz="4500" baseline="0" dirty="0" smtClean="0"/>
                        <a:t> </a:t>
                      </a:r>
                      <a:r>
                        <a:rPr lang="en-US" sz="3000" baseline="0" dirty="0" smtClean="0"/>
                        <a:t>&amp;</a:t>
                      </a:r>
                      <a:r>
                        <a:rPr lang="en-US" sz="4500" baseline="0" dirty="0" smtClean="0"/>
                        <a:t> -</a:t>
                      </a:r>
                      <a:endParaRPr lang="en-US" sz="4500" dirty="0"/>
                    </a:p>
                  </a:txBody>
                  <a:tcPr/>
                </a:tc>
              </a:tr>
              <a:tr h="647700">
                <a:tc>
                  <a:txBody>
                    <a:bodyPr/>
                    <a:lstStyle/>
                    <a:p>
                      <a:pPr algn="ctr"/>
                      <a:r>
                        <a:rPr lang="en-US" sz="3500" dirty="0" smtClean="0">
                          <a:solidFill>
                            <a:schemeClr val="tx1"/>
                          </a:solidFill>
                        </a:rPr>
                        <a:t>1</a:t>
                      </a:r>
                      <a:endParaRPr lang="en-US" sz="3500" dirty="0">
                        <a:solidFill>
                          <a:schemeClr val="tx1"/>
                        </a:solidFill>
                      </a:endParaRPr>
                    </a:p>
                  </a:txBody>
                  <a:tcPr/>
                </a:tc>
                <a:tc>
                  <a:txBody>
                    <a:bodyPr/>
                    <a:lstStyle/>
                    <a:p>
                      <a:endParaRPr lang="en-US"/>
                    </a:p>
                  </a:txBody>
                  <a:tcPr/>
                </a:tc>
                <a:tc>
                  <a:txBody>
                    <a:bodyPr/>
                    <a:lstStyle/>
                    <a:p>
                      <a:endParaRPr lang="en-US"/>
                    </a:p>
                  </a:txBody>
                  <a:tcPr/>
                </a:tc>
                <a:tc>
                  <a:txBody>
                    <a:bodyPr/>
                    <a:lstStyle/>
                    <a:p>
                      <a:r>
                        <a:rPr lang="en-US" dirty="0" smtClean="0"/>
                        <a:t>+:</a:t>
                      </a:r>
                      <a:r>
                        <a:rPr lang="en-US" baseline="0" dirty="0" smtClean="0"/>
                        <a:t> What did they do well?</a:t>
                      </a:r>
                    </a:p>
                    <a:p>
                      <a:r>
                        <a:rPr lang="en-US" baseline="0" dirty="0" smtClean="0"/>
                        <a:t>-: What do they need to improve?</a:t>
                      </a:r>
                      <a:endParaRPr lang="en-US" dirty="0"/>
                    </a:p>
                  </a:txBody>
                  <a:tcPr/>
                </a:tc>
              </a:tr>
              <a:tr h="647700">
                <a:tc>
                  <a:txBody>
                    <a:bodyPr/>
                    <a:lstStyle/>
                    <a:p>
                      <a:pPr marL="0" algn="ctr" defTabSz="914400" rtl="0" eaLnBrk="1" latinLnBrk="0" hangingPunct="1"/>
                      <a:r>
                        <a:rPr lang="en-US" sz="3500" kern="1200" dirty="0" smtClean="0">
                          <a:solidFill>
                            <a:schemeClr val="tx1"/>
                          </a:solidFill>
                          <a:latin typeface="+mn-lt"/>
                          <a:ea typeface="+mn-ea"/>
                          <a:cs typeface="+mn-cs"/>
                        </a:rPr>
                        <a:t>2</a:t>
                      </a:r>
                      <a:endParaRPr lang="en-US" sz="3500" kern="1200" dirty="0">
                        <a:solidFill>
                          <a:schemeClr val="tx1"/>
                        </a:solidFill>
                        <a:latin typeface="+mn-lt"/>
                        <a:ea typeface="+mn-ea"/>
                        <a:cs typeface="+mn-cs"/>
                      </a:endParaRPr>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35049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914400"/>
            <a:ext cx="8229600" cy="5638800"/>
          </a:xfrm>
          <a:effectLst>
            <a:glow rad="101600">
              <a:srgbClr val="FFC000">
                <a:alpha val="60000"/>
              </a:srgbClr>
            </a:glow>
          </a:effectLst>
        </p:spPr>
        <p:txBody>
          <a:bodyPr>
            <a:normAutofit fontScale="77500" lnSpcReduction="20000"/>
          </a:bodyPr>
          <a:lstStyle/>
          <a:p>
            <a:pPr indent="0" eaLnBrk="1" hangingPunct="1">
              <a:buFont typeface="Wingdings" pitchFamily="2" charset="2"/>
              <a:buNone/>
            </a:pPr>
            <a:r>
              <a:rPr lang="en-US" altLang="en-US" b="1" dirty="0" smtClean="0"/>
              <a:t>What is a body paragraph?</a:t>
            </a:r>
          </a:p>
          <a:p>
            <a:pPr indent="0" eaLnBrk="1" hangingPunct="1">
              <a:buFont typeface="Wingdings" pitchFamily="2" charset="2"/>
              <a:buNone/>
            </a:pPr>
            <a:r>
              <a:rPr lang="en-US" altLang="en-US" dirty="0" smtClean="0"/>
              <a:t>A body paragraph provides your reader with the reasons for why you agree or disagree with the author. Everything in your body paragraph should be connected to the main argument you are making in that paragraph(the topic sentence), which should be connected to your overall thesis statement.</a:t>
            </a:r>
          </a:p>
          <a:p>
            <a:pPr algn="ctr" eaLnBrk="1" hangingPunct="1">
              <a:buFont typeface="Wingdings" pitchFamily="2" charset="2"/>
              <a:buNone/>
            </a:pPr>
            <a:endParaRPr lang="en-US" altLang="en-US" dirty="0"/>
          </a:p>
          <a:p>
            <a:pPr indent="0" eaLnBrk="1" hangingPunct="1">
              <a:buFont typeface="Wingdings" pitchFamily="2" charset="2"/>
              <a:buNone/>
            </a:pPr>
            <a:r>
              <a:rPr lang="en-US" altLang="en-US" b="1" dirty="0" smtClean="0"/>
              <a:t>What is the format of a body paragraph?</a:t>
            </a:r>
          </a:p>
          <a:p>
            <a:pPr indent="0" eaLnBrk="1" hangingPunct="1">
              <a:buFont typeface="Wingdings" pitchFamily="2" charset="2"/>
              <a:buNone/>
            </a:pPr>
            <a:r>
              <a:rPr lang="en-US" altLang="en-US" b="1" dirty="0" smtClean="0">
                <a:solidFill>
                  <a:srgbClr val="00B050"/>
                </a:solidFill>
                <a:effectLst>
                  <a:outerShdw blurRad="38100" dist="38100" dir="2700000" algn="tl">
                    <a:srgbClr val="000000">
                      <a:alpha val="43137"/>
                    </a:srgbClr>
                  </a:outerShdw>
                </a:effectLst>
              </a:rPr>
              <a:t>Topic Sentence/Argument #1</a:t>
            </a:r>
          </a:p>
          <a:p>
            <a:pPr indent="0" eaLnBrk="1" hangingPunct="1">
              <a:buFont typeface="Wingdings" pitchFamily="2" charset="2"/>
              <a:buNone/>
            </a:pPr>
            <a:r>
              <a:rPr lang="en-US" altLang="en-US" b="1" dirty="0" smtClean="0">
                <a:solidFill>
                  <a:srgbClr val="FFFF00"/>
                </a:solidFill>
                <a:effectLst>
                  <a:outerShdw blurRad="38100" dist="38100" dir="2700000" algn="tl">
                    <a:srgbClr val="000000">
                      <a:alpha val="43137"/>
                    </a:srgbClr>
                  </a:outerShdw>
                </a:effectLst>
              </a:rPr>
              <a:t>Reason/detail/fact #1</a:t>
            </a:r>
          </a:p>
          <a:p>
            <a:pPr indent="0" eaLnBrk="1" hangingPunct="1">
              <a:buFont typeface="Wingdings" pitchFamily="2" charset="2"/>
              <a:buNone/>
            </a:pPr>
            <a:r>
              <a:rPr lang="en-US" altLang="en-US" b="1" dirty="0" smtClean="0">
                <a:solidFill>
                  <a:srgbClr val="FF3399"/>
                </a:solidFill>
                <a:effectLst>
                  <a:outerShdw blurRad="38100" dist="38100" dir="2700000" algn="tl">
                    <a:srgbClr val="000000">
                      <a:alpha val="43137"/>
                    </a:srgbClr>
                  </a:outerShdw>
                </a:effectLst>
              </a:rPr>
              <a:t>Supporting evidence/explanation #1</a:t>
            </a:r>
          </a:p>
          <a:p>
            <a:pPr indent="0" eaLnBrk="1" hangingPunct="1">
              <a:buFont typeface="Wingdings" pitchFamily="2" charset="2"/>
              <a:buNone/>
            </a:pPr>
            <a:r>
              <a:rPr lang="en-US" altLang="en-US" b="1" dirty="0" smtClean="0">
                <a:solidFill>
                  <a:srgbClr val="FF3399"/>
                </a:solidFill>
                <a:effectLst>
                  <a:outerShdw blurRad="38100" dist="38100" dir="2700000" algn="tl">
                    <a:srgbClr val="000000">
                      <a:alpha val="43137"/>
                    </a:srgbClr>
                  </a:outerShdw>
                </a:effectLst>
              </a:rPr>
              <a:t>Supporting evidence/explanation #2</a:t>
            </a:r>
          </a:p>
          <a:p>
            <a:pPr indent="0">
              <a:buNone/>
            </a:pPr>
            <a:r>
              <a:rPr lang="en-US" altLang="en-US" b="1" dirty="0">
                <a:solidFill>
                  <a:srgbClr val="FFFF00"/>
                </a:solidFill>
                <a:effectLst>
                  <a:outerShdw blurRad="38100" dist="38100" dir="2700000" algn="tl">
                    <a:srgbClr val="000000">
                      <a:alpha val="43137"/>
                    </a:srgbClr>
                  </a:outerShdw>
                </a:effectLst>
              </a:rPr>
              <a:t>Reason/detail #2</a:t>
            </a:r>
          </a:p>
          <a:p>
            <a:pPr indent="0">
              <a:buNone/>
            </a:pPr>
            <a:r>
              <a:rPr lang="en-US" altLang="en-US" b="1" dirty="0">
                <a:solidFill>
                  <a:srgbClr val="FF3399"/>
                </a:solidFill>
                <a:effectLst>
                  <a:outerShdw blurRad="38100" dist="38100" dir="2700000" algn="tl">
                    <a:srgbClr val="000000">
                      <a:alpha val="43137"/>
                    </a:srgbClr>
                  </a:outerShdw>
                </a:effectLst>
              </a:rPr>
              <a:t>Supporting evidence/explanation #1</a:t>
            </a:r>
          </a:p>
          <a:p>
            <a:pPr indent="0">
              <a:buNone/>
            </a:pPr>
            <a:r>
              <a:rPr lang="en-US" altLang="en-US" b="1" dirty="0">
                <a:solidFill>
                  <a:srgbClr val="FF3399"/>
                </a:solidFill>
                <a:effectLst>
                  <a:outerShdw blurRad="38100" dist="38100" dir="2700000" algn="tl">
                    <a:srgbClr val="000000">
                      <a:alpha val="43137"/>
                    </a:srgbClr>
                  </a:outerShdw>
                </a:effectLst>
              </a:rPr>
              <a:t>Supporting evidence/explanation #2</a:t>
            </a:r>
          </a:p>
          <a:p>
            <a:pPr algn="ctr" eaLnBrk="1" hangingPunct="1">
              <a:buFont typeface="Wingdings" pitchFamily="2" charset="2"/>
              <a:buNone/>
            </a:pPr>
            <a:endParaRPr lang="en-US" altLang="en-US" dirty="0" smtClean="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Body Paragraphs</a:t>
            </a:r>
          </a:p>
        </p:txBody>
      </p:sp>
    </p:spTree>
    <p:extLst>
      <p:ext uri="{BB962C8B-B14F-4D97-AF65-F5344CB8AC3E}">
        <p14:creationId xmlns:p14="http://schemas.microsoft.com/office/powerpoint/2010/main" val="2578082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914400"/>
            <a:ext cx="8229600" cy="914400"/>
          </a:xfrm>
          <a:effectLst>
            <a:glow rad="101600">
              <a:srgbClr val="FFC000">
                <a:alpha val="60000"/>
              </a:srgbClr>
            </a:glow>
          </a:effectLst>
        </p:spPr>
        <p:txBody>
          <a:bodyPr>
            <a:normAutofit fontScale="70000" lnSpcReduction="20000"/>
          </a:bodyPr>
          <a:lstStyle/>
          <a:p>
            <a:pPr indent="0" algn="ctr" eaLnBrk="1" hangingPunct="1">
              <a:buFont typeface="Wingdings" pitchFamily="2" charset="2"/>
              <a:buNone/>
            </a:pPr>
            <a:r>
              <a:rPr lang="en-US" altLang="en-US" sz="2900" dirty="0" smtClean="0"/>
              <a:t>Create a two column outline for your </a:t>
            </a:r>
            <a:r>
              <a:rPr lang="en-US" altLang="en-US" sz="2900" dirty="0" err="1" smtClean="0"/>
              <a:t>Brayke</a:t>
            </a:r>
            <a:r>
              <a:rPr lang="en-US" altLang="en-US" sz="2900" dirty="0" smtClean="0"/>
              <a:t> Essay and revise your first body paragraph to match your outline, making sure you have a valid topic sentence and that your reasons/details/facts and supporting pieces of evidence match up. </a:t>
            </a:r>
          </a:p>
          <a:p>
            <a:pPr algn="ctr" eaLnBrk="1" hangingPunct="1">
              <a:buFont typeface="Wingdings" pitchFamily="2" charset="2"/>
              <a:buNone/>
            </a:pPr>
            <a:endParaRPr lang="en-US" altLang="en-US" dirty="0" smtClean="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Two Column Outline</a:t>
            </a:r>
          </a:p>
        </p:txBody>
      </p:sp>
      <p:cxnSp>
        <p:nvCxnSpPr>
          <p:cNvPr id="4" name="Straight Connector 3"/>
          <p:cNvCxnSpPr/>
          <p:nvPr/>
        </p:nvCxnSpPr>
        <p:spPr>
          <a:xfrm>
            <a:off x="1143000" y="2286000"/>
            <a:ext cx="69342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962400" y="2286000"/>
            <a:ext cx="0" cy="434340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90600" y="1793557"/>
            <a:ext cx="6934200" cy="492443"/>
          </a:xfrm>
          <a:prstGeom prst="rect">
            <a:avLst/>
          </a:prstGeom>
          <a:noFill/>
        </p:spPr>
        <p:txBody>
          <a:bodyPr wrap="square" rtlCol="0">
            <a:spAutoFit/>
          </a:bodyPr>
          <a:lstStyle/>
          <a:p>
            <a:r>
              <a:rPr lang="en-US" altLang="en-US" dirty="0"/>
              <a:t> </a:t>
            </a:r>
            <a:r>
              <a:rPr lang="en-US" altLang="en-US" sz="2600" b="1" dirty="0">
                <a:solidFill>
                  <a:srgbClr val="00B050"/>
                </a:solidFill>
                <a:effectLst>
                  <a:outerShdw blurRad="38100" dist="38100" dir="2700000" algn="tl">
                    <a:srgbClr val="000000">
                      <a:alpha val="43137"/>
                    </a:srgbClr>
                  </a:outerShdw>
                </a:effectLst>
              </a:rPr>
              <a:t>Thesis Statement:</a:t>
            </a:r>
            <a:endParaRPr lang="en-US" sz="2600" dirty="0"/>
          </a:p>
        </p:txBody>
      </p:sp>
      <p:sp>
        <p:nvSpPr>
          <p:cNvPr id="8" name="TextBox 7"/>
          <p:cNvSpPr txBox="1"/>
          <p:nvPr/>
        </p:nvSpPr>
        <p:spPr>
          <a:xfrm>
            <a:off x="990600" y="2438400"/>
            <a:ext cx="2971800" cy="4093428"/>
          </a:xfrm>
          <a:prstGeom prst="rect">
            <a:avLst/>
          </a:prstGeom>
          <a:noFill/>
        </p:spPr>
        <p:txBody>
          <a:bodyPr wrap="square" rtlCol="0">
            <a:spAutoFit/>
          </a:bodyPr>
          <a:lstStyle/>
          <a:p>
            <a:r>
              <a:rPr lang="en-US" altLang="en-US" sz="2600" b="1" dirty="0" smtClean="0">
                <a:solidFill>
                  <a:srgbClr val="00B050"/>
                </a:solidFill>
                <a:effectLst>
                  <a:outerShdw blurRad="38100" dist="38100" dir="2700000" algn="tl">
                    <a:srgbClr val="000000">
                      <a:alpha val="43137"/>
                    </a:srgbClr>
                  </a:outerShdw>
                </a:effectLst>
              </a:rPr>
              <a:t>Topic Sentence/ Argument #1</a:t>
            </a:r>
          </a:p>
          <a:p>
            <a:endParaRPr lang="en-US" altLang="en-US" sz="2600" b="1" dirty="0" smtClean="0">
              <a:solidFill>
                <a:srgbClr val="00B050"/>
              </a:solidFill>
              <a:effectLst>
                <a:outerShdw blurRad="38100" dist="38100" dir="2700000" algn="tl">
                  <a:srgbClr val="000000">
                    <a:alpha val="43137"/>
                  </a:srgbClr>
                </a:outerShdw>
              </a:effectLst>
            </a:endParaRPr>
          </a:p>
          <a:p>
            <a:endParaRPr lang="en-US" altLang="en-US" sz="2600" b="1" dirty="0" smtClean="0">
              <a:solidFill>
                <a:srgbClr val="00B050"/>
              </a:solidFill>
              <a:effectLst>
                <a:outerShdw blurRad="38100" dist="38100" dir="2700000" algn="tl">
                  <a:srgbClr val="000000">
                    <a:alpha val="43137"/>
                  </a:srgbClr>
                </a:outerShdw>
              </a:effectLst>
            </a:endParaRPr>
          </a:p>
          <a:p>
            <a:endParaRPr lang="en-US" altLang="en-US" sz="2600" b="1" dirty="0" smtClean="0">
              <a:solidFill>
                <a:srgbClr val="00B050"/>
              </a:solidFill>
              <a:effectLst>
                <a:outerShdw blurRad="38100" dist="38100" dir="2700000" algn="tl">
                  <a:srgbClr val="000000">
                    <a:alpha val="43137"/>
                  </a:srgbClr>
                </a:outerShdw>
              </a:effectLst>
            </a:endParaRPr>
          </a:p>
          <a:p>
            <a:endParaRPr lang="en-US" altLang="en-US" sz="2600" b="1" dirty="0" smtClean="0">
              <a:solidFill>
                <a:srgbClr val="00B050"/>
              </a:solidFill>
              <a:effectLst>
                <a:outerShdw blurRad="38100" dist="38100" dir="2700000" algn="tl">
                  <a:srgbClr val="000000">
                    <a:alpha val="43137"/>
                  </a:srgbClr>
                </a:outerShdw>
              </a:effectLst>
            </a:endParaRPr>
          </a:p>
          <a:p>
            <a:r>
              <a:rPr lang="en-US" altLang="en-US" sz="2600" b="1" dirty="0" smtClean="0">
                <a:solidFill>
                  <a:srgbClr val="00B050"/>
                </a:solidFill>
                <a:effectLst>
                  <a:outerShdw blurRad="38100" dist="38100" dir="2700000" algn="tl">
                    <a:srgbClr val="000000">
                      <a:alpha val="43137"/>
                    </a:srgbClr>
                  </a:outerShdw>
                </a:effectLst>
              </a:rPr>
              <a:t>Topic Sentence/ Argument #2</a:t>
            </a:r>
          </a:p>
          <a:p>
            <a:endParaRPr lang="en-US" altLang="en-US" sz="2600" b="1" dirty="0" smtClean="0">
              <a:solidFill>
                <a:srgbClr val="00B050"/>
              </a:solidFill>
              <a:effectLst>
                <a:outerShdw blurRad="38100" dist="38100" dir="2700000" algn="tl">
                  <a:srgbClr val="000000">
                    <a:alpha val="43137"/>
                  </a:srgbClr>
                </a:outerShdw>
              </a:effectLst>
            </a:endParaRPr>
          </a:p>
          <a:p>
            <a:endParaRPr lang="en-US" sz="2600" dirty="0"/>
          </a:p>
        </p:txBody>
      </p:sp>
      <p:sp>
        <p:nvSpPr>
          <p:cNvPr id="10" name="TextBox 9"/>
          <p:cNvSpPr txBox="1"/>
          <p:nvPr/>
        </p:nvSpPr>
        <p:spPr>
          <a:xfrm>
            <a:off x="4082142" y="2460171"/>
            <a:ext cx="4528457" cy="5232202"/>
          </a:xfrm>
          <a:prstGeom prst="rect">
            <a:avLst/>
          </a:prstGeom>
          <a:noFill/>
        </p:spPr>
        <p:txBody>
          <a:bodyPr wrap="square" rtlCol="0">
            <a:spAutoFit/>
          </a:bodyPr>
          <a:lstStyle/>
          <a:p>
            <a:r>
              <a:rPr lang="en-US" altLang="en-US" sz="2200" b="1" dirty="0" smtClean="0">
                <a:solidFill>
                  <a:srgbClr val="FFFF00"/>
                </a:solidFill>
                <a:effectLst>
                  <a:outerShdw blurRad="38100" dist="38100" dir="2700000" algn="tl">
                    <a:srgbClr val="000000">
                      <a:alpha val="43137"/>
                    </a:srgbClr>
                  </a:outerShdw>
                </a:effectLst>
              </a:rPr>
              <a:t>Reason/detail/fact </a:t>
            </a:r>
            <a:r>
              <a:rPr lang="en-US" altLang="en-US" sz="2200" b="1" dirty="0">
                <a:solidFill>
                  <a:srgbClr val="FFFF00"/>
                </a:solidFill>
                <a:effectLst>
                  <a:outerShdw blurRad="38100" dist="38100" dir="2700000" algn="tl">
                    <a:srgbClr val="000000">
                      <a:alpha val="43137"/>
                    </a:srgbClr>
                  </a:outerShdw>
                </a:effectLst>
              </a:rPr>
              <a:t>#1</a:t>
            </a:r>
          </a:p>
          <a:p>
            <a:pPr marL="457200" indent="-457200">
              <a:buFont typeface="Arial" panose="020B0604020202020204" pitchFamily="34" charset="0"/>
              <a:buChar char="•"/>
            </a:pPr>
            <a:r>
              <a:rPr lang="en-US" altLang="en-US" sz="2200" b="1" dirty="0" smtClean="0">
                <a:solidFill>
                  <a:srgbClr val="FF3399"/>
                </a:solidFill>
                <a:effectLst>
                  <a:outerShdw blurRad="38100" dist="38100" dir="2700000" algn="tl">
                    <a:srgbClr val="000000">
                      <a:alpha val="43137"/>
                    </a:srgbClr>
                  </a:outerShdw>
                </a:effectLst>
              </a:rPr>
              <a:t>Supporting evidence/ explanation </a:t>
            </a:r>
            <a:r>
              <a:rPr lang="en-US" altLang="en-US" sz="2200" b="1" dirty="0">
                <a:solidFill>
                  <a:srgbClr val="FF3399"/>
                </a:solidFill>
                <a:effectLst>
                  <a:outerShdw blurRad="38100" dist="38100" dir="2700000" algn="tl">
                    <a:srgbClr val="000000">
                      <a:alpha val="43137"/>
                    </a:srgbClr>
                  </a:outerShdw>
                </a:effectLst>
              </a:rPr>
              <a:t>#1</a:t>
            </a:r>
          </a:p>
          <a:p>
            <a:pPr marL="457200" indent="-457200">
              <a:buFont typeface="Arial" panose="020B0604020202020204" pitchFamily="34" charset="0"/>
              <a:buChar char="•"/>
            </a:pPr>
            <a:r>
              <a:rPr lang="en-US" altLang="en-US" sz="2200" b="1" dirty="0">
                <a:solidFill>
                  <a:srgbClr val="FF3399"/>
                </a:solidFill>
                <a:effectLst>
                  <a:outerShdw blurRad="38100" dist="38100" dir="2700000" algn="tl">
                    <a:srgbClr val="000000">
                      <a:alpha val="43137"/>
                    </a:srgbClr>
                  </a:outerShdw>
                </a:effectLst>
              </a:rPr>
              <a:t>Supporting evidence</a:t>
            </a:r>
            <a:r>
              <a:rPr lang="en-US" altLang="en-US" sz="2200" b="1" dirty="0" smtClean="0">
                <a:solidFill>
                  <a:srgbClr val="FF3399"/>
                </a:solidFill>
                <a:effectLst>
                  <a:outerShdw blurRad="38100" dist="38100" dir="2700000" algn="tl">
                    <a:srgbClr val="000000">
                      <a:alpha val="43137"/>
                    </a:srgbClr>
                  </a:outerShdw>
                </a:effectLst>
              </a:rPr>
              <a:t>/ explanation </a:t>
            </a:r>
            <a:r>
              <a:rPr lang="en-US" altLang="en-US" sz="2200" b="1" dirty="0">
                <a:solidFill>
                  <a:srgbClr val="FF3399"/>
                </a:solidFill>
                <a:effectLst>
                  <a:outerShdw blurRad="38100" dist="38100" dir="2700000" algn="tl">
                    <a:srgbClr val="000000">
                      <a:alpha val="43137"/>
                    </a:srgbClr>
                  </a:outerShdw>
                </a:effectLst>
              </a:rPr>
              <a:t>#2</a:t>
            </a:r>
          </a:p>
          <a:p>
            <a:r>
              <a:rPr lang="en-US" altLang="en-US" sz="2200" b="1" dirty="0" smtClean="0">
                <a:solidFill>
                  <a:srgbClr val="FFFF00"/>
                </a:solidFill>
                <a:effectLst>
                  <a:outerShdw blurRad="38100" dist="38100" dir="2700000" algn="tl">
                    <a:srgbClr val="000000">
                      <a:alpha val="43137"/>
                    </a:srgbClr>
                  </a:outerShdw>
                </a:effectLst>
              </a:rPr>
              <a:t>Reason/detail/fact </a:t>
            </a:r>
            <a:r>
              <a:rPr lang="en-US" altLang="en-US" sz="2200" b="1" dirty="0">
                <a:solidFill>
                  <a:srgbClr val="FFFF00"/>
                </a:solidFill>
                <a:effectLst>
                  <a:outerShdw blurRad="38100" dist="38100" dir="2700000" algn="tl">
                    <a:srgbClr val="000000">
                      <a:alpha val="43137"/>
                    </a:srgbClr>
                  </a:outerShdw>
                </a:effectLst>
              </a:rPr>
              <a:t>#1</a:t>
            </a:r>
          </a:p>
          <a:p>
            <a:pPr marL="457200" indent="-457200">
              <a:buFont typeface="Arial" panose="020B0604020202020204" pitchFamily="34" charset="0"/>
              <a:buChar char="•"/>
            </a:pPr>
            <a:r>
              <a:rPr lang="en-US" altLang="en-US" sz="2200" b="1" dirty="0">
                <a:solidFill>
                  <a:srgbClr val="FF3399"/>
                </a:solidFill>
                <a:effectLst>
                  <a:outerShdw blurRad="38100" dist="38100" dir="2700000" algn="tl">
                    <a:srgbClr val="000000">
                      <a:alpha val="43137"/>
                    </a:srgbClr>
                  </a:outerShdw>
                </a:effectLst>
              </a:rPr>
              <a:t>Supporting evidence/ explanation #1</a:t>
            </a:r>
          </a:p>
          <a:p>
            <a:pPr marL="457200" indent="-457200">
              <a:buFont typeface="Arial" panose="020B0604020202020204" pitchFamily="34" charset="0"/>
              <a:buChar char="•"/>
            </a:pPr>
            <a:r>
              <a:rPr lang="en-US" altLang="en-US" sz="2200" b="1" dirty="0">
                <a:solidFill>
                  <a:srgbClr val="FF3399"/>
                </a:solidFill>
                <a:effectLst>
                  <a:outerShdw blurRad="38100" dist="38100" dir="2700000" algn="tl">
                    <a:srgbClr val="000000">
                      <a:alpha val="43137"/>
                    </a:srgbClr>
                  </a:outerShdw>
                </a:effectLst>
              </a:rPr>
              <a:t>Supporting evidence/ explanation #</a:t>
            </a:r>
            <a:r>
              <a:rPr lang="en-US" altLang="en-US" sz="2200" b="1" dirty="0" smtClean="0">
                <a:solidFill>
                  <a:srgbClr val="FF3399"/>
                </a:solidFill>
                <a:effectLst>
                  <a:outerShdw blurRad="38100" dist="38100" dir="2700000" algn="tl">
                    <a:srgbClr val="000000">
                      <a:alpha val="43137"/>
                    </a:srgbClr>
                  </a:outerShdw>
                </a:effectLst>
              </a:rPr>
              <a:t>2</a:t>
            </a:r>
          </a:p>
          <a:p>
            <a:pPr marL="457200" indent="-457200">
              <a:buFont typeface="Arial" panose="020B0604020202020204" pitchFamily="34" charset="0"/>
              <a:buChar char="•"/>
            </a:pPr>
            <a:endParaRPr lang="en-US" altLang="en-US" sz="2200" b="1" dirty="0">
              <a:solidFill>
                <a:srgbClr val="FF3399"/>
              </a:solidFill>
              <a:effectLst>
                <a:outerShdw blurRad="38100" dist="38100" dir="2700000" algn="tl">
                  <a:srgbClr val="000000">
                    <a:alpha val="43137"/>
                  </a:srgbClr>
                </a:outerShdw>
              </a:effectLst>
            </a:endParaRPr>
          </a:p>
          <a:p>
            <a:r>
              <a:rPr lang="en-US" altLang="en-US" sz="2200" b="1" dirty="0">
                <a:solidFill>
                  <a:srgbClr val="FFFF00"/>
                </a:solidFill>
                <a:effectLst>
                  <a:outerShdw blurRad="38100" dist="38100" dir="2700000" algn="tl">
                    <a:srgbClr val="000000">
                      <a:alpha val="43137"/>
                    </a:srgbClr>
                  </a:outerShdw>
                </a:effectLst>
              </a:rPr>
              <a:t>Reason/detail/fact #1</a:t>
            </a:r>
          </a:p>
          <a:p>
            <a:pPr marL="457200" indent="-457200">
              <a:buFont typeface="Arial" panose="020B0604020202020204" pitchFamily="34" charset="0"/>
              <a:buChar char="•"/>
            </a:pPr>
            <a:r>
              <a:rPr lang="en-US" altLang="en-US" sz="2200" b="1" dirty="0">
                <a:solidFill>
                  <a:srgbClr val="FF3399"/>
                </a:solidFill>
                <a:effectLst>
                  <a:outerShdw blurRad="38100" dist="38100" dir="2700000" algn="tl">
                    <a:srgbClr val="000000">
                      <a:alpha val="43137"/>
                    </a:srgbClr>
                  </a:outerShdw>
                </a:effectLst>
              </a:rPr>
              <a:t>Supporting evidence/ explanation #1</a:t>
            </a:r>
          </a:p>
          <a:p>
            <a:pPr marL="457200" indent="-457200">
              <a:buFont typeface="Arial" panose="020B0604020202020204" pitchFamily="34" charset="0"/>
              <a:buChar char="•"/>
            </a:pPr>
            <a:r>
              <a:rPr lang="en-US" altLang="en-US" sz="2200" b="1" dirty="0">
                <a:solidFill>
                  <a:srgbClr val="FF3399"/>
                </a:solidFill>
                <a:effectLst>
                  <a:outerShdw blurRad="38100" dist="38100" dir="2700000" algn="tl">
                    <a:srgbClr val="000000">
                      <a:alpha val="43137"/>
                    </a:srgbClr>
                  </a:outerShdw>
                </a:effectLst>
              </a:rPr>
              <a:t>Supporting evidence/ explanation #2</a:t>
            </a:r>
          </a:p>
          <a:p>
            <a:r>
              <a:rPr lang="en-US" altLang="en-US" sz="2200" b="1" dirty="0">
                <a:solidFill>
                  <a:srgbClr val="FFFF00"/>
                </a:solidFill>
                <a:effectLst>
                  <a:outerShdw blurRad="38100" dist="38100" dir="2700000" algn="tl">
                    <a:srgbClr val="000000">
                      <a:alpha val="43137"/>
                    </a:srgbClr>
                  </a:outerShdw>
                </a:effectLst>
              </a:rPr>
              <a:t>Reason/detail/fact #1</a:t>
            </a:r>
          </a:p>
          <a:p>
            <a:pPr marL="457200" indent="-457200">
              <a:buFont typeface="Arial" panose="020B0604020202020204" pitchFamily="34" charset="0"/>
              <a:buChar char="•"/>
            </a:pPr>
            <a:r>
              <a:rPr lang="en-US" altLang="en-US" sz="2200" b="1" dirty="0">
                <a:solidFill>
                  <a:srgbClr val="FF3399"/>
                </a:solidFill>
                <a:effectLst>
                  <a:outerShdw blurRad="38100" dist="38100" dir="2700000" algn="tl">
                    <a:srgbClr val="000000">
                      <a:alpha val="43137"/>
                    </a:srgbClr>
                  </a:outerShdw>
                </a:effectLst>
              </a:rPr>
              <a:t>Supporting evidence/ explanation #1</a:t>
            </a:r>
          </a:p>
          <a:p>
            <a:pPr marL="457200" indent="-457200">
              <a:buFont typeface="Arial" panose="020B0604020202020204" pitchFamily="34" charset="0"/>
              <a:buChar char="•"/>
            </a:pPr>
            <a:r>
              <a:rPr lang="en-US" altLang="en-US" sz="2200" b="1" dirty="0">
                <a:solidFill>
                  <a:srgbClr val="FF3399"/>
                </a:solidFill>
                <a:effectLst>
                  <a:outerShdw blurRad="38100" dist="38100" dir="2700000" algn="tl">
                    <a:srgbClr val="000000">
                      <a:alpha val="43137"/>
                    </a:srgbClr>
                  </a:outerShdw>
                </a:effectLst>
              </a:rPr>
              <a:t>Supporting evidence/ explanation #2</a:t>
            </a:r>
          </a:p>
          <a:p>
            <a:endParaRPr lang="en-US" altLang="en-US" sz="2200" b="1" dirty="0">
              <a:solidFill>
                <a:srgbClr val="FF3399"/>
              </a:solidFill>
              <a:effectLst>
                <a:outerShdw blurRad="38100" dist="38100" dir="2700000" algn="tl">
                  <a:srgbClr val="000000">
                    <a:alpha val="43137"/>
                  </a:srgbClr>
                </a:outerShdw>
              </a:effectLst>
            </a:endParaRPr>
          </a:p>
          <a:p>
            <a:endParaRPr lang="en-US" sz="2600" dirty="0"/>
          </a:p>
        </p:txBody>
      </p:sp>
    </p:spTree>
    <p:extLst>
      <p:ext uri="{BB962C8B-B14F-4D97-AF65-F5344CB8AC3E}">
        <p14:creationId xmlns:p14="http://schemas.microsoft.com/office/powerpoint/2010/main" val="3984568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AGENDA: 2/26</a:t>
            </a:r>
            <a:endParaRPr lang="en-US" dirty="0"/>
          </a:p>
        </p:txBody>
      </p:sp>
      <p:sp>
        <p:nvSpPr>
          <p:cNvPr id="3" name="Content Placeholder 2"/>
          <p:cNvSpPr>
            <a:spLocks noGrp="1"/>
          </p:cNvSpPr>
          <p:nvPr>
            <p:ph idx="1"/>
          </p:nvPr>
        </p:nvSpPr>
        <p:spPr>
          <a:xfrm>
            <a:off x="685800" y="990600"/>
            <a:ext cx="8305800" cy="5562600"/>
          </a:xfrm>
        </p:spPr>
        <p:txBody>
          <a:bodyPr>
            <a:normAutofit fontScale="85000" lnSpcReduction="10000"/>
          </a:bodyPr>
          <a:lstStyle/>
          <a:p>
            <a:r>
              <a:rPr lang="en-US" dirty="0" err="1" smtClean="0"/>
              <a:t>Bellwork</a:t>
            </a:r>
            <a:r>
              <a:rPr lang="en-US" dirty="0" smtClean="0"/>
              <a:t>- grammar</a:t>
            </a:r>
          </a:p>
          <a:p>
            <a:r>
              <a:rPr lang="en-US" dirty="0" smtClean="0"/>
              <a:t>Peer Edit Coffman essays</a:t>
            </a:r>
          </a:p>
          <a:p>
            <a:r>
              <a:rPr lang="en-US" dirty="0" smtClean="0"/>
              <a:t>Looking at the intro paragraph (take notes)</a:t>
            </a:r>
          </a:p>
          <a:p>
            <a:r>
              <a:rPr lang="en-US" dirty="0" smtClean="0"/>
              <a:t>Thesis Statement Worksheet</a:t>
            </a:r>
          </a:p>
          <a:p>
            <a:r>
              <a:rPr lang="en-US" dirty="0" smtClean="0"/>
              <a:t>Revise Coffman intro Paragraph (at home, for homework)</a:t>
            </a:r>
          </a:p>
          <a:p>
            <a:r>
              <a:rPr lang="en-US" dirty="0" smtClean="0"/>
              <a:t>Peer Edit </a:t>
            </a:r>
            <a:r>
              <a:rPr lang="en-US" dirty="0" err="1" smtClean="0"/>
              <a:t>Trippett</a:t>
            </a:r>
            <a:r>
              <a:rPr lang="en-US" dirty="0" smtClean="0"/>
              <a:t> (Prompt 3) essays</a:t>
            </a:r>
          </a:p>
          <a:p>
            <a:r>
              <a:rPr lang="en-US" dirty="0" smtClean="0"/>
              <a:t>Peer Edit </a:t>
            </a:r>
            <a:r>
              <a:rPr lang="en-US" dirty="0" err="1" smtClean="0"/>
              <a:t>Brayke</a:t>
            </a:r>
            <a:r>
              <a:rPr lang="en-US" dirty="0" smtClean="0"/>
              <a:t> (Prompt 4) essays</a:t>
            </a:r>
          </a:p>
          <a:p>
            <a:r>
              <a:rPr lang="en-US" dirty="0" smtClean="0"/>
              <a:t>Body paragraph basics</a:t>
            </a:r>
          </a:p>
          <a:p>
            <a:pPr marL="0" indent="0">
              <a:buNone/>
            </a:pPr>
            <a:endParaRPr lang="en-US" dirty="0" smtClean="0"/>
          </a:p>
          <a:p>
            <a:pPr>
              <a:buNone/>
            </a:pPr>
            <a:r>
              <a:rPr lang="en-US" dirty="0" smtClean="0"/>
              <a:t>  HOMEWORK: Revise Coffman and </a:t>
            </a:r>
            <a:r>
              <a:rPr lang="en-US" dirty="0" err="1" smtClean="0"/>
              <a:t>trippett</a:t>
            </a:r>
            <a:r>
              <a:rPr lang="en-US" dirty="0" smtClean="0"/>
              <a:t> Intro paragraphs using notes from class; Revise first body paragraph of </a:t>
            </a:r>
            <a:r>
              <a:rPr lang="en-US" dirty="0" err="1" smtClean="0"/>
              <a:t>Brayke</a:t>
            </a:r>
            <a:r>
              <a:rPr lang="en-US" dirty="0" smtClean="0"/>
              <a:t> essay </a:t>
            </a:r>
            <a:r>
              <a:rPr lang="en-US" dirty="0"/>
              <a:t>using notes from class; </a:t>
            </a:r>
            <a:r>
              <a:rPr lang="en-US" dirty="0" smtClean="0"/>
              <a:t>timed write for </a:t>
            </a:r>
            <a:r>
              <a:rPr lang="en-US" dirty="0" err="1" smtClean="0"/>
              <a:t>Jozui</a:t>
            </a:r>
            <a:r>
              <a:rPr lang="en-US" dirty="0" smtClean="0"/>
              <a:t> essay (Prompt 5).</a:t>
            </a:r>
            <a:endParaRPr lang="en-US" b="1" dirty="0" smtClean="0"/>
          </a:p>
          <a:p>
            <a:endParaRPr lang="en-US" dirty="0"/>
          </a:p>
        </p:txBody>
      </p:sp>
    </p:spTree>
    <p:extLst>
      <p:ext uri="{BB962C8B-B14F-4D97-AF65-F5344CB8AC3E}">
        <p14:creationId xmlns:p14="http://schemas.microsoft.com/office/powerpoint/2010/main" val="912115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914400"/>
            <a:ext cx="8229600" cy="5638800"/>
          </a:xfrm>
          <a:effectLst>
            <a:glow rad="101600">
              <a:srgbClr val="FFC000">
                <a:alpha val="60000"/>
              </a:srgbClr>
            </a:glow>
          </a:effectLst>
        </p:spPr>
        <p:txBody>
          <a:bodyPr>
            <a:normAutofit/>
          </a:bodyPr>
          <a:lstStyle/>
          <a:p>
            <a:pPr indent="0" eaLnBrk="1" hangingPunct="1">
              <a:buFont typeface="Wingdings" pitchFamily="2" charset="2"/>
              <a:buNone/>
            </a:pPr>
            <a:r>
              <a:rPr lang="en-US" altLang="en-US" b="1" dirty="0" smtClean="0"/>
              <a:t>So here’s what you should do before you ever start writing your actual essay:</a:t>
            </a:r>
          </a:p>
          <a:p>
            <a:pPr marL="857250" indent="-514350" eaLnBrk="1" hangingPunct="1">
              <a:buFont typeface="Wingdings" pitchFamily="2" charset="2"/>
              <a:buAutoNum type="arabicPeriod"/>
            </a:pPr>
            <a:r>
              <a:rPr lang="en-US" altLang="en-US" dirty="0" smtClean="0"/>
              <a:t>Annotate the context paragraph</a:t>
            </a:r>
          </a:p>
          <a:p>
            <a:pPr marL="857250" indent="-514350" eaLnBrk="1" hangingPunct="1">
              <a:buFont typeface="Wingdings" pitchFamily="2" charset="2"/>
              <a:buAutoNum type="arabicPeriod"/>
            </a:pPr>
            <a:r>
              <a:rPr lang="en-US" altLang="en-US" dirty="0" smtClean="0"/>
              <a:t>Break down the writing prompt (Circle verb/Square noun)</a:t>
            </a:r>
          </a:p>
          <a:p>
            <a:pPr marL="857250" indent="-514350" eaLnBrk="1" hangingPunct="1">
              <a:buFont typeface="Wingdings" pitchFamily="2" charset="2"/>
              <a:buAutoNum type="arabicPeriod"/>
            </a:pPr>
            <a:r>
              <a:rPr lang="en-US" altLang="en-US" dirty="0" smtClean="0"/>
              <a:t>TAPS</a:t>
            </a:r>
          </a:p>
          <a:p>
            <a:pPr marL="857250" indent="-514350" eaLnBrk="1" hangingPunct="1">
              <a:buFont typeface="Wingdings" pitchFamily="2" charset="2"/>
              <a:buAutoNum type="arabicPeriod"/>
            </a:pPr>
            <a:r>
              <a:rPr lang="en-US" altLang="en-US" dirty="0" smtClean="0"/>
              <a:t>Task list for CV/SN</a:t>
            </a:r>
          </a:p>
          <a:p>
            <a:pPr marL="857250" indent="-514350" eaLnBrk="1" hangingPunct="1">
              <a:buFont typeface="Wingdings" pitchFamily="2" charset="2"/>
              <a:buAutoNum type="arabicPeriod"/>
            </a:pPr>
            <a:r>
              <a:rPr lang="en-US" altLang="en-US" dirty="0" smtClean="0"/>
              <a:t>Break down Author’s Argument (topic, quote, paraphrase, and question)</a:t>
            </a:r>
          </a:p>
          <a:p>
            <a:pPr marL="857250" indent="-514350" eaLnBrk="1" hangingPunct="1">
              <a:buFont typeface="Wingdings" pitchFamily="2" charset="2"/>
              <a:buAutoNum type="arabicPeriod"/>
            </a:pPr>
            <a:r>
              <a:rPr lang="en-US" altLang="en-US" dirty="0" smtClean="0"/>
              <a:t>Two-Column </a:t>
            </a:r>
            <a:r>
              <a:rPr lang="en-US" altLang="en-US" dirty="0" err="1" smtClean="0"/>
              <a:t>OUtline</a:t>
            </a:r>
            <a:endParaRPr lang="en-US" altLang="en-US" dirty="0" smtClean="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Review: </a:t>
            </a:r>
            <a:r>
              <a:rPr lang="en-US" dirty="0" err="1" smtClean="0">
                <a:solidFill>
                  <a:schemeClr val="tx1"/>
                </a:solidFill>
              </a:rPr>
              <a:t>PreWriting</a:t>
            </a:r>
            <a:endParaRPr lang="en-US" dirty="0" smtClean="0">
              <a:solidFill>
                <a:schemeClr val="tx1"/>
              </a:solidFill>
            </a:endParaRPr>
          </a:p>
        </p:txBody>
      </p:sp>
    </p:spTree>
    <p:extLst>
      <p:ext uri="{BB962C8B-B14F-4D97-AF65-F5344CB8AC3E}">
        <p14:creationId xmlns:p14="http://schemas.microsoft.com/office/powerpoint/2010/main" val="436146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143000" y="838200"/>
            <a:ext cx="6934200" cy="6019800"/>
          </a:xfrm>
        </p:spPr>
        <p:txBody>
          <a:bodyPr>
            <a:normAutofit/>
          </a:bodyPr>
          <a:lstStyle/>
          <a:p>
            <a:pPr algn="ctr" eaLnBrk="1" hangingPunct="1">
              <a:buFont typeface="Wingdings" pitchFamily="2" charset="2"/>
              <a:buNone/>
            </a:pPr>
            <a:r>
              <a:rPr lang="en-US" altLang="en-US" dirty="0" smtClean="0"/>
              <a:t>Please set-up a chart on a separate sheet of paper like the one below:</a:t>
            </a:r>
          </a:p>
          <a:p>
            <a:pPr algn="ctr" eaLnBrk="1" hangingPunct="1">
              <a:buFont typeface="Wingdings" pitchFamily="2" charset="2"/>
              <a:buNone/>
            </a:pPr>
            <a:endParaRPr lang="en-US" altLang="en-US" dirty="0"/>
          </a:p>
          <a:p>
            <a:pPr algn="ctr" eaLnBrk="1" hangingPunct="1">
              <a:buFont typeface="Wingdings" pitchFamily="2" charset="2"/>
              <a:buNone/>
            </a:pPr>
            <a:endParaRPr lang="en-US" altLang="en-US" dirty="0" smtClean="0"/>
          </a:p>
          <a:p>
            <a:pPr algn="ctr" eaLnBrk="1" hangingPunct="1">
              <a:buFont typeface="Wingdings" pitchFamily="2" charset="2"/>
              <a:buNone/>
            </a:pPr>
            <a:endParaRPr lang="en-US" altLang="en-US" dirty="0"/>
          </a:p>
          <a:p>
            <a:pPr algn="ctr" eaLnBrk="1" hangingPunct="1">
              <a:buFont typeface="Wingdings" pitchFamily="2" charset="2"/>
              <a:buNone/>
            </a:pPr>
            <a:endParaRPr lang="en-US" altLang="en-US" dirty="0" smtClean="0"/>
          </a:p>
          <a:p>
            <a:pPr algn="ctr" eaLnBrk="1" hangingPunct="1">
              <a:buFont typeface="Wingdings" pitchFamily="2" charset="2"/>
              <a:buNone/>
            </a:pPr>
            <a:endParaRPr lang="en-US" altLang="en-US" dirty="0"/>
          </a:p>
          <a:p>
            <a:pPr algn="ctr">
              <a:buNone/>
            </a:pPr>
            <a:r>
              <a:rPr lang="en-US" altLang="en-US" sz="2800" dirty="0" smtClean="0"/>
              <a:t>We will now do 2 rounds of peer editing at your table groups for your Coffman Timed Writes. Be constructive in your responses.</a:t>
            </a:r>
            <a:endParaRPr lang="en-US" altLang="en-US" sz="2800" dirty="0"/>
          </a:p>
          <a:p>
            <a:pPr algn="ctr" eaLnBrk="1" hangingPunct="1">
              <a:buFont typeface="Wingdings" pitchFamily="2" charset="2"/>
              <a:buNone/>
            </a:pPr>
            <a:endParaRPr lang="en-US" altLang="en-US" dirty="0" smtClean="0"/>
          </a:p>
          <a:p>
            <a:pPr algn="ctr" eaLnBrk="1" hangingPunct="1">
              <a:buFont typeface="Wingdings" pitchFamily="2" charset="2"/>
              <a:buNone/>
            </a:pPr>
            <a:endParaRPr lang="en-US" altLang="en-US" dirty="0" smtClean="0">
              <a:latin typeface="Calibri" pitchFamily="34" charset="0"/>
            </a:endParaRPr>
          </a:p>
        </p:txBody>
      </p:sp>
      <p:sp>
        <p:nvSpPr>
          <p:cNvPr id="3" name="Title 1"/>
          <p:cNvSpPr>
            <a:spLocks noGrp="1"/>
          </p:cNvSpPr>
          <p:nvPr>
            <p:ph type="title"/>
          </p:nvPr>
        </p:nvSpPr>
        <p:spPr>
          <a:xfrm>
            <a:off x="533400" y="0"/>
            <a:ext cx="8229600" cy="1066800"/>
          </a:xfrm>
        </p:spPr>
        <p:txBody>
          <a:bodyPr>
            <a:normAutofit/>
          </a:bodyPr>
          <a:lstStyle/>
          <a:p>
            <a:pPr algn="ctr" eaLnBrk="1" fontAlgn="auto" hangingPunct="1">
              <a:spcAft>
                <a:spcPts val="0"/>
              </a:spcAft>
              <a:defRPr/>
            </a:pPr>
            <a:r>
              <a:rPr lang="en-US" dirty="0" smtClean="0">
                <a:solidFill>
                  <a:schemeClr val="tx1"/>
                </a:solidFill>
              </a:rPr>
              <a:t>Peer Editing Coffman Essays</a:t>
            </a:r>
          </a:p>
        </p:txBody>
      </p:sp>
      <p:graphicFrame>
        <p:nvGraphicFramePr>
          <p:cNvPr id="4" name="Table 3"/>
          <p:cNvGraphicFramePr>
            <a:graphicFrameLocks noGrp="1"/>
          </p:cNvGraphicFramePr>
          <p:nvPr>
            <p:extLst>
              <p:ext uri="{D42A27DB-BD31-4B8C-83A1-F6EECF244321}">
                <p14:modId xmlns:p14="http://schemas.microsoft.com/office/powerpoint/2010/main" val="2479565129"/>
              </p:ext>
            </p:extLst>
          </p:nvPr>
        </p:nvGraphicFramePr>
        <p:xfrm>
          <a:off x="457200" y="2286000"/>
          <a:ext cx="8382000" cy="2072640"/>
        </p:xfrm>
        <a:graphic>
          <a:graphicData uri="http://schemas.openxmlformats.org/drawingml/2006/table">
            <a:tbl>
              <a:tblPr firstRow="1" bandRow="1">
                <a:tableStyleId>{073A0DAA-6AF3-43AB-8588-CEC1D06C72B9}</a:tableStyleId>
              </a:tblPr>
              <a:tblGrid>
                <a:gridCol w="914400"/>
                <a:gridCol w="914400"/>
                <a:gridCol w="3657600"/>
                <a:gridCol w="2895600"/>
              </a:tblGrid>
              <a:tr h="533400">
                <a:tc>
                  <a:txBody>
                    <a:bodyPr/>
                    <a:lstStyle/>
                    <a:p>
                      <a:pPr algn="ctr"/>
                      <a:r>
                        <a:rPr lang="en-US" dirty="0" smtClean="0"/>
                        <a:t>Peer</a:t>
                      </a:r>
                    </a:p>
                    <a:p>
                      <a:pPr algn="ctr"/>
                      <a:r>
                        <a:rPr lang="en-US" dirty="0" smtClean="0"/>
                        <a:t>Edit</a:t>
                      </a:r>
                      <a:endParaRPr lang="en-US" dirty="0"/>
                    </a:p>
                  </a:txBody>
                  <a:tcPr/>
                </a:tc>
                <a:tc>
                  <a:txBody>
                    <a:bodyPr/>
                    <a:lstStyle/>
                    <a:p>
                      <a:pPr algn="ctr"/>
                      <a:r>
                        <a:rPr lang="en-US" dirty="0" smtClean="0"/>
                        <a:t>Holistic</a:t>
                      </a:r>
                      <a:r>
                        <a:rPr lang="en-US" baseline="0" dirty="0" smtClean="0"/>
                        <a:t> </a:t>
                      </a:r>
                      <a:r>
                        <a:rPr lang="en-US" dirty="0" smtClean="0"/>
                        <a:t>score</a:t>
                      </a:r>
                      <a:endParaRPr lang="en-US" dirty="0"/>
                    </a:p>
                  </a:txBody>
                  <a:tcPr/>
                </a:tc>
                <a:tc>
                  <a:txBody>
                    <a:bodyPr/>
                    <a:lstStyle/>
                    <a:p>
                      <a:pPr algn="ctr"/>
                      <a:r>
                        <a:rPr lang="en-US" dirty="0" smtClean="0"/>
                        <a:t>Reasoning</a:t>
                      </a:r>
                      <a:r>
                        <a:rPr lang="en-US" baseline="0" dirty="0" smtClean="0"/>
                        <a:t/>
                      </a:r>
                      <a:br>
                        <a:rPr lang="en-US" baseline="0" dirty="0" smtClean="0"/>
                      </a:br>
                      <a:r>
                        <a:rPr lang="en-US" dirty="0" smtClean="0"/>
                        <a:t>(use the language of the rubric)</a:t>
                      </a:r>
                      <a:endParaRPr lang="en-US" dirty="0"/>
                    </a:p>
                  </a:txBody>
                  <a:tcPr/>
                </a:tc>
                <a:tc>
                  <a:txBody>
                    <a:bodyPr/>
                    <a:lstStyle/>
                    <a:p>
                      <a:pPr algn="ctr"/>
                      <a:r>
                        <a:rPr lang="en-US" sz="4500" dirty="0" smtClean="0"/>
                        <a:t>+</a:t>
                      </a:r>
                      <a:r>
                        <a:rPr lang="en-US" sz="4500" baseline="0" dirty="0" smtClean="0"/>
                        <a:t> </a:t>
                      </a:r>
                      <a:r>
                        <a:rPr lang="en-US" sz="3000" baseline="0" dirty="0" smtClean="0"/>
                        <a:t>&amp;</a:t>
                      </a:r>
                      <a:r>
                        <a:rPr lang="en-US" sz="4500" baseline="0" dirty="0" smtClean="0"/>
                        <a:t> -</a:t>
                      </a:r>
                      <a:endParaRPr lang="en-US" sz="4500" dirty="0"/>
                    </a:p>
                  </a:txBody>
                  <a:tcPr/>
                </a:tc>
              </a:tr>
              <a:tr h="647700">
                <a:tc>
                  <a:txBody>
                    <a:bodyPr/>
                    <a:lstStyle/>
                    <a:p>
                      <a:pPr algn="ctr"/>
                      <a:r>
                        <a:rPr lang="en-US" sz="3500" dirty="0" smtClean="0">
                          <a:solidFill>
                            <a:schemeClr val="tx1"/>
                          </a:solidFill>
                        </a:rPr>
                        <a:t>1</a:t>
                      </a:r>
                      <a:endParaRPr lang="en-US" sz="3500" dirty="0">
                        <a:solidFill>
                          <a:schemeClr val="tx1"/>
                        </a:solidFill>
                      </a:endParaRPr>
                    </a:p>
                  </a:txBody>
                  <a:tcPr/>
                </a:tc>
                <a:tc>
                  <a:txBody>
                    <a:bodyPr/>
                    <a:lstStyle/>
                    <a:p>
                      <a:endParaRPr lang="en-US"/>
                    </a:p>
                  </a:txBody>
                  <a:tcPr/>
                </a:tc>
                <a:tc>
                  <a:txBody>
                    <a:bodyPr/>
                    <a:lstStyle/>
                    <a:p>
                      <a:endParaRPr lang="en-US"/>
                    </a:p>
                  </a:txBody>
                  <a:tcPr/>
                </a:tc>
                <a:tc>
                  <a:txBody>
                    <a:bodyPr/>
                    <a:lstStyle/>
                    <a:p>
                      <a:r>
                        <a:rPr lang="en-US" dirty="0" smtClean="0"/>
                        <a:t>+:</a:t>
                      </a:r>
                      <a:r>
                        <a:rPr lang="en-US" baseline="0" dirty="0" smtClean="0"/>
                        <a:t> What did they do well?</a:t>
                      </a:r>
                    </a:p>
                    <a:p>
                      <a:r>
                        <a:rPr lang="en-US" baseline="0" dirty="0" smtClean="0"/>
                        <a:t>-: What do they need to improve?</a:t>
                      </a:r>
                      <a:endParaRPr lang="en-US" dirty="0"/>
                    </a:p>
                  </a:txBody>
                  <a:tcPr/>
                </a:tc>
              </a:tr>
              <a:tr h="647700">
                <a:tc>
                  <a:txBody>
                    <a:bodyPr/>
                    <a:lstStyle/>
                    <a:p>
                      <a:pPr marL="0" algn="ctr" defTabSz="914400" rtl="0" eaLnBrk="1" latinLnBrk="0" hangingPunct="1"/>
                      <a:r>
                        <a:rPr lang="en-US" sz="3500" kern="1200" dirty="0" smtClean="0">
                          <a:solidFill>
                            <a:schemeClr val="tx1"/>
                          </a:solidFill>
                          <a:latin typeface="+mn-lt"/>
                          <a:ea typeface="+mn-ea"/>
                          <a:cs typeface="+mn-cs"/>
                        </a:rPr>
                        <a:t>2</a:t>
                      </a:r>
                      <a:endParaRPr lang="en-US" sz="3500" kern="1200" dirty="0">
                        <a:solidFill>
                          <a:schemeClr val="tx1"/>
                        </a:solidFill>
                        <a:latin typeface="+mn-lt"/>
                        <a:ea typeface="+mn-ea"/>
                        <a:cs typeface="+mn-cs"/>
                      </a:endParaRPr>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067420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143000" y="1066800"/>
            <a:ext cx="6934200" cy="5486400"/>
          </a:xfrm>
        </p:spPr>
        <p:txBody>
          <a:bodyPr>
            <a:normAutofit/>
          </a:bodyPr>
          <a:lstStyle/>
          <a:p>
            <a:pPr algn="ctr" eaLnBrk="1" hangingPunct="1">
              <a:buFont typeface="Wingdings" pitchFamily="2" charset="2"/>
              <a:buNone/>
            </a:pPr>
            <a:r>
              <a:rPr lang="en-US" altLang="en-US" dirty="0" smtClean="0"/>
              <a:t>There are 4 major components to the introductory paragraph:</a:t>
            </a:r>
          </a:p>
          <a:p>
            <a:pPr marL="514350" indent="-514350" eaLnBrk="1" hangingPunct="1">
              <a:buFont typeface="+mj-lt"/>
              <a:buAutoNum type="arabicPeriod"/>
            </a:pPr>
            <a:r>
              <a:rPr lang="en-US" altLang="en-US" dirty="0" smtClean="0"/>
              <a:t>Hook</a:t>
            </a:r>
          </a:p>
          <a:p>
            <a:pPr marL="514350" indent="-514350" eaLnBrk="1" hangingPunct="1">
              <a:buFont typeface="+mj-lt"/>
              <a:buAutoNum type="arabicPeriod"/>
            </a:pPr>
            <a:r>
              <a:rPr lang="en-US" altLang="en-US" dirty="0" smtClean="0"/>
              <a:t>IVF or </a:t>
            </a:r>
            <a:r>
              <a:rPr lang="en-US" altLang="en-US" dirty="0" err="1" smtClean="0"/>
              <a:t>precis</a:t>
            </a:r>
            <a:r>
              <a:rPr lang="en-US" altLang="en-US" dirty="0" smtClean="0"/>
              <a:t> Sentence 1 (summary of author’s argument)</a:t>
            </a:r>
          </a:p>
          <a:p>
            <a:pPr marL="514350" indent="-514350" eaLnBrk="1" hangingPunct="1">
              <a:buFont typeface="+mj-lt"/>
              <a:buAutoNum type="arabicPeriod"/>
            </a:pPr>
            <a:r>
              <a:rPr lang="en-US" altLang="en-US" dirty="0" smtClean="0"/>
              <a:t>Explain/elaborate Author’s argument</a:t>
            </a:r>
          </a:p>
          <a:p>
            <a:pPr marL="514350" indent="-514350" eaLnBrk="1" hangingPunct="1">
              <a:buFont typeface="+mj-lt"/>
              <a:buAutoNum type="arabicPeriod"/>
            </a:pPr>
            <a:r>
              <a:rPr lang="en-US" altLang="en-US" dirty="0" smtClean="0"/>
              <a:t>Thesis statement</a:t>
            </a:r>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Introductory Paragraph</a:t>
            </a:r>
          </a:p>
        </p:txBody>
      </p:sp>
    </p:spTree>
    <p:extLst>
      <p:ext uri="{BB962C8B-B14F-4D97-AF65-F5344CB8AC3E}">
        <p14:creationId xmlns:p14="http://schemas.microsoft.com/office/powerpoint/2010/main" val="419176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animEffect transition="in" filter="randombar(horizontal)">
                                      <p:cBhvr>
                                        <p:cTn id="7" dur="500"/>
                                        <p:tgtEl>
                                          <p:spTgt spid="133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3314">
                                            <p:txEl>
                                              <p:pRg st="2" end="2"/>
                                            </p:txEl>
                                          </p:spTgt>
                                        </p:tgtEl>
                                        <p:attrNameLst>
                                          <p:attrName>style.visibility</p:attrName>
                                        </p:attrNameLst>
                                      </p:cBhvr>
                                      <p:to>
                                        <p:strVal val="visible"/>
                                      </p:to>
                                    </p:set>
                                    <p:animEffect transition="in" filter="randombar(horizontal)">
                                      <p:cBhvr>
                                        <p:cTn id="12" dur="500"/>
                                        <p:tgtEl>
                                          <p:spTgt spid="133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3314">
                                            <p:txEl>
                                              <p:pRg st="3" end="3"/>
                                            </p:txEl>
                                          </p:spTgt>
                                        </p:tgtEl>
                                        <p:attrNameLst>
                                          <p:attrName>style.visibility</p:attrName>
                                        </p:attrNameLst>
                                      </p:cBhvr>
                                      <p:to>
                                        <p:strVal val="visible"/>
                                      </p:to>
                                    </p:set>
                                    <p:animEffect transition="in" filter="randombar(horizontal)">
                                      <p:cBhvr>
                                        <p:cTn id="17" dur="500"/>
                                        <p:tgtEl>
                                          <p:spTgt spid="133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3314">
                                            <p:txEl>
                                              <p:pRg st="4" end="4"/>
                                            </p:txEl>
                                          </p:spTgt>
                                        </p:tgtEl>
                                        <p:attrNameLst>
                                          <p:attrName>style.visibility</p:attrName>
                                        </p:attrNameLst>
                                      </p:cBhvr>
                                      <p:to>
                                        <p:strVal val="visible"/>
                                      </p:to>
                                    </p:set>
                                    <p:animEffect transition="in" filter="randombar(horizontal)">
                                      <p:cBhvr>
                                        <p:cTn id="22" dur="500"/>
                                        <p:tgtEl>
                                          <p:spTgt spid="133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143000" y="1066800"/>
            <a:ext cx="6934200" cy="5486400"/>
          </a:xfrm>
        </p:spPr>
        <p:txBody>
          <a:bodyPr>
            <a:normAutofit lnSpcReduction="10000"/>
          </a:bodyPr>
          <a:lstStyle/>
          <a:p>
            <a:pPr algn="ctr" eaLnBrk="1" hangingPunct="1">
              <a:buFont typeface="Wingdings" pitchFamily="2" charset="2"/>
              <a:buNone/>
            </a:pPr>
            <a:r>
              <a:rPr lang="en-US" altLang="en-US" dirty="0" smtClean="0"/>
              <a:t>A hook can be any of the following:</a:t>
            </a:r>
          </a:p>
          <a:p>
            <a:pPr marL="0" indent="0" eaLnBrk="1" hangingPunct="1">
              <a:buNone/>
            </a:pPr>
            <a:endParaRPr lang="en-US" altLang="en-US" sz="1500" dirty="0" smtClean="0"/>
          </a:p>
          <a:p>
            <a:pPr marL="514350" indent="-514350" eaLnBrk="1" hangingPunct="1">
              <a:buFont typeface="+mj-lt"/>
              <a:buAutoNum type="arabicPeriod"/>
            </a:pPr>
            <a:r>
              <a:rPr lang="en-US" altLang="en-US" dirty="0" smtClean="0"/>
              <a:t>A quote</a:t>
            </a:r>
          </a:p>
          <a:p>
            <a:pPr marL="514350" indent="-514350" eaLnBrk="1" hangingPunct="1">
              <a:buFont typeface="+mj-lt"/>
              <a:buAutoNum type="arabicPeriod"/>
            </a:pPr>
            <a:r>
              <a:rPr lang="en-US" altLang="en-US" dirty="0" smtClean="0"/>
              <a:t>An interesting/shocking fact or statistic</a:t>
            </a:r>
          </a:p>
          <a:p>
            <a:pPr marL="514350" indent="-514350" eaLnBrk="1" hangingPunct="1">
              <a:buFont typeface="+mj-lt"/>
              <a:buAutoNum type="arabicPeriod"/>
            </a:pPr>
            <a:r>
              <a:rPr lang="en-US" altLang="en-US" dirty="0" smtClean="0"/>
              <a:t>A powerful statement</a:t>
            </a:r>
          </a:p>
          <a:p>
            <a:pPr marL="514350" indent="-514350" eaLnBrk="1" hangingPunct="1">
              <a:buFont typeface="+mj-lt"/>
              <a:buAutoNum type="arabicPeriod"/>
            </a:pPr>
            <a:r>
              <a:rPr lang="en-US" altLang="en-US" dirty="0" smtClean="0"/>
              <a:t>A thought-provoking question</a:t>
            </a:r>
          </a:p>
          <a:p>
            <a:pPr marL="514350" indent="-514350" eaLnBrk="1" hangingPunct="1">
              <a:buFont typeface="+mj-lt"/>
              <a:buAutoNum type="arabicPeriod"/>
            </a:pPr>
            <a:r>
              <a:rPr lang="en-US" altLang="en-US" dirty="0" smtClean="0"/>
              <a:t>A well-written rhetorical question</a:t>
            </a:r>
            <a:endParaRPr lang="en-US" altLang="en-US" dirty="0"/>
          </a:p>
          <a:p>
            <a:pPr marL="0" indent="0" algn="ctr" eaLnBrk="1" hangingPunct="1">
              <a:buNone/>
            </a:pPr>
            <a:endParaRPr lang="en-US" altLang="en-US" sz="1500" dirty="0" smtClean="0"/>
          </a:p>
          <a:p>
            <a:pPr marL="0" indent="0" algn="ctr" eaLnBrk="1" hangingPunct="1">
              <a:buNone/>
            </a:pPr>
            <a:r>
              <a:rPr lang="en-US" altLang="en-US" dirty="0" smtClean="0"/>
              <a:t>the PURPOSE of using a hook is to </a:t>
            </a:r>
            <a:r>
              <a:rPr lang="en-US" altLang="en-US" b="1" dirty="0" smtClean="0"/>
              <a:t>engage your reader</a:t>
            </a:r>
            <a:r>
              <a:rPr lang="en-US" altLang="en-US" dirty="0" smtClean="0"/>
              <a:t> from the start and make them </a:t>
            </a:r>
            <a:r>
              <a:rPr lang="en-US" altLang="en-US" b="1" i="1" u="sng" dirty="0" smtClean="0"/>
              <a:t>WANT</a:t>
            </a:r>
            <a:r>
              <a:rPr lang="en-US" altLang="en-US" dirty="0" smtClean="0"/>
              <a:t>  to read your essay!!! </a:t>
            </a:r>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Hook</a:t>
            </a:r>
          </a:p>
        </p:txBody>
      </p:sp>
    </p:spTree>
    <p:extLst>
      <p:ext uri="{BB962C8B-B14F-4D97-AF65-F5344CB8AC3E}">
        <p14:creationId xmlns:p14="http://schemas.microsoft.com/office/powerpoint/2010/main" val="66618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pRg st="2" end="2"/>
                                            </p:txEl>
                                          </p:spTgt>
                                        </p:tgtEl>
                                        <p:attrNameLst>
                                          <p:attrName>style.visibility</p:attrName>
                                        </p:attrNameLst>
                                      </p:cBhvr>
                                      <p:to>
                                        <p:strVal val="visible"/>
                                      </p:to>
                                    </p:set>
                                    <p:anim calcmode="lin" valueType="num">
                                      <p:cBhvr additive="base">
                                        <p:cTn id="7"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4">
                                            <p:txEl>
                                              <p:pRg st="3" end="3"/>
                                            </p:txEl>
                                          </p:spTgt>
                                        </p:tgtEl>
                                        <p:attrNameLst>
                                          <p:attrName>style.visibility</p:attrName>
                                        </p:attrNameLst>
                                      </p:cBhvr>
                                      <p:to>
                                        <p:strVal val="visible"/>
                                      </p:to>
                                    </p:set>
                                    <p:anim calcmode="lin" valueType="num">
                                      <p:cBhvr additive="base">
                                        <p:cTn id="13" dur="5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4">
                                            <p:txEl>
                                              <p:pRg st="4" end="4"/>
                                            </p:txEl>
                                          </p:spTgt>
                                        </p:tgtEl>
                                        <p:attrNameLst>
                                          <p:attrName>style.visibility</p:attrName>
                                        </p:attrNameLst>
                                      </p:cBhvr>
                                      <p:to>
                                        <p:strVal val="visible"/>
                                      </p:to>
                                    </p:set>
                                    <p:anim calcmode="lin" valueType="num">
                                      <p:cBhvr additive="base">
                                        <p:cTn id="19" dur="5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314">
                                            <p:txEl>
                                              <p:pRg st="5" end="5"/>
                                            </p:txEl>
                                          </p:spTgt>
                                        </p:tgtEl>
                                        <p:attrNameLst>
                                          <p:attrName>style.visibility</p:attrName>
                                        </p:attrNameLst>
                                      </p:cBhvr>
                                      <p:to>
                                        <p:strVal val="visible"/>
                                      </p:to>
                                    </p:set>
                                    <p:anim calcmode="lin" valueType="num">
                                      <p:cBhvr additive="base">
                                        <p:cTn id="25" dur="500" fill="hold"/>
                                        <p:tgtEl>
                                          <p:spTgt spid="1331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314">
                                            <p:txEl>
                                              <p:pRg st="6" end="6"/>
                                            </p:txEl>
                                          </p:spTgt>
                                        </p:tgtEl>
                                        <p:attrNameLst>
                                          <p:attrName>style.visibility</p:attrName>
                                        </p:attrNameLst>
                                      </p:cBhvr>
                                      <p:to>
                                        <p:strVal val="visible"/>
                                      </p:to>
                                    </p:set>
                                    <p:anim calcmode="lin" valueType="num">
                                      <p:cBhvr additive="base">
                                        <p:cTn id="31" dur="500" fill="hold"/>
                                        <p:tgtEl>
                                          <p:spTgt spid="1331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143000" y="1066800"/>
            <a:ext cx="6934200" cy="5486400"/>
          </a:xfrm>
        </p:spPr>
        <p:txBody>
          <a:bodyPr>
            <a:normAutofit fontScale="92500" lnSpcReduction="10000"/>
          </a:bodyPr>
          <a:lstStyle/>
          <a:p>
            <a:pPr algn="ctr" eaLnBrk="1" hangingPunct="1">
              <a:buFont typeface="Wingdings" pitchFamily="2" charset="2"/>
              <a:buNone/>
            </a:pPr>
            <a:r>
              <a:rPr lang="en-US" altLang="en-US" b="1" dirty="0" smtClean="0"/>
              <a:t>Look at your hook (if you have one).</a:t>
            </a:r>
          </a:p>
          <a:p>
            <a:pPr algn="ctr" eaLnBrk="1" hangingPunct="1">
              <a:buFont typeface="Wingdings" pitchFamily="2" charset="2"/>
              <a:buNone/>
            </a:pPr>
            <a:r>
              <a:rPr lang="en-US" altLang="en-US" b="1" u="sng" dirty="0" smtClean="0"/>
              <a:t>Rewrite it now to make it more powerful. </a:t>
            </a:r>
          </a:p>
          <a:p>
            <a:pPr algn="ctr" eaLnBrk="1" hangingPunct="1">
              <a:buFont typeface="Wingdings" pitchFamily="2" charset="2"/>
              <a:buNone/>
            </a:pPr>
            <a:endParaRPr lang="en-US" altLang="en-US" u="sng" dirty="0"/>
          </a:p>
          <a:p>
            <a:pPr algn="ctr" eaLnBrk="1" hangingPunct="1">
              <a:buFont typeface="Wingdings" pitchFamily="2" charset="2"/>
              <a:buNone/>
            </a:pPr>
            <a:r>
              <a:rPr lang="en-US" altLang="en-US" dirty="0" smtClean="0"/>
              <a:t>Are you using charged diction with strong connotation? Can you find a way to use one of the persuasive appeals here? Can you use figurative language in a creative way to catch your reader’s attention?</a:t>
            </a:r>
          </a:p>
          <a:p>
            <a:pPr algn="ctr" eaLnBrk="1" hangingPunct="1">
              <a:buFont typeface="Wingdings" pitchFamily="2" charset="2"/>
              <a:buNone/>
            </a:pPr>
            <a:endParaRPr lang="en-US" altLang="en-US" dirty="0"/>
          </a:p>
          <a:p>
            <a:pPr algn="ctr" eaLnBrk="1" hangingPunct="1">
              <a:buFont typeface="Wingdings" pitchFamily="2" charset="2"/>
              <a:buNone/>
            </a:pPr>
            <a:r>
              <a:rPr lang="en-US" altLang="en-US" dirty="0" smtClean="0"/>
              <a:t>EXAMPLE: Who is ultimately responsible for the course of one’s life-- The individual or a corporate conglomerate?</a:t>
            </a:r>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Hook</a:t>
            </a:r>
          </a:p>
        </p:txBody>
      </p:sp>
    </p:spTree>
    <p:extLst>
      <p:ext uri="{BB962C8B-B14F-4D97-AF65-F5344CB8AC3E}">
        <p14:creationId xmlns:p14="http://schemas.microsoft.com/office/powerpoint/2010/main" val="85804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4">
                                            <p:txEl>
                                              <p:pRg st="5" end="5"/>
                                            </p:txEl>
                                          </p:spTgt>
                                        </p:tgtEl>
                                        <p:attrNameLst>
                                          <p:attrName>style.visibility</p:attrName>
                                        </p:attrNameLst>
                                      </p:cBhvr>
                                      <p:to>
                                        <p:strVal val="visible"/>
                                      </p:to>
                                    </p:set>
                                    <p:animEffect transition="in" filter="fade">
                                      <p:cBhvr>
                                        <p:cTn id="7" dur="500"/>
                                        <p:tgtEl>
                                          <p:spTgt spid="133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143000" y="1066800"/>
            <a:ext cx="6934200" cy="5791200"/>
          </a:xfrm>
        </p:spPr>
        <p:txBody>
          <a:bodyPr>
            <a:normAutofit fontScale="92500"/>
          </a:bodyPr>
          <a:lstStyle/>
          <a:p>
            <a:pPr algn="ctr" eaLnBrk="1" hangingPunct="1">
              <a:buFont typeface="Wingdings" pitchFamily="2" charset="2"/>
              <a:buNone/>
            </a:pPr>
            <a:r>
              <a:rPr lang="en-US" altLang="en-US" dirty="0" smtClean="0"/>
              <a:t>The format of an IVF is similar to that of the first sentence from a rhetorical </a:t>
            </a:r>
            <a:r>
              <a:rPr lang="en-US" altLang="en-US" dirty="0" err="1" smtClean="0"/>
              <a:t>precis</a:t>
            </a:r>
            <a:r>
              <a:rPr lang="en-US" altLang="en-US" dirty="0"/>
              <a:t>,</a:t>
            </a:r>
            <a:r>
              <a:rPr lang="en-US" altLang="en-US" dirty="0" smtClean="0"/>
              <a:t> however, the </a:t>
            </a:r>
            <a:r>
              <a:rPr lang="en-US" altLang="en-US" dirty="0" err="1" smtClean="0"/>
              <a:t>precis</a:t>
            </a:r>
            <a:r>
              <a:rPr lang="en-US" altLang="en-US" dirty="0" smtClean="0"/>
              <a:t> version is much more academic. Use the IVF format </a:t>
            </a:r>
            <a:r>
              <a:rPr lang="en-US" altLang="en-US" b="1" i="1" dirty="0" smtClean="0"/>
              <a:t>ONLY IF  </a:t>
            </a:r>
            <a:r>
              <a:rPr lang="en-US" altLang="en-US" dirty="0" smtClean="0"/>
              <a:t>you think you will have a hard time remembering the </a:t>
            </a:r>
            <a:r>
              <a:rPr lang="en-US" altLang="en-US" dirty="0" err="1" smtClean="0"/>
              <a:t>precis</a:t>
            </a:r>
            <a:r>
              <a:rPr lang="en-US" altLang="en-US" dirty="0" smtClean="0"/>
              <a:t> format.</a:t>
            </a:r>
          </a:p>
          <a:p>
            <a:pPr algn="ctr" eaLnBrk="1" hangingPunct="1">
              <a:buFont typeface="Wingdings" pitchFamily="2" charset="2"/>
              <a:buNone/>
            </a:pPr>
            <a:endParaRPr lang="en-US" altLang="en-US" dirty="0" smtClean="0"/>
          </a:p>
          <a:p>
            <a:pPr eaLnBrk="1" hangingPunct="1">
              <a:buFont typeface="Wingdings" pitchFamily="2" charset="2"/>
              <a:buNone/>
            </a:pPr>
            <a:r>
              <a:rPr lang="en-US" altLang="en-US" b="1" u="sng" dirty="0" smtClean="0"/>
              <a:t>IVF</a:t>
            </a:r>
            <a:r>
              <a:rPr lang="en-US" altLang="en-US" dirty="0" smtClean="0"/>
              <a:t>: Identify (title and author), rhetorical verb, finish the sentence (identify author’s argument)</a:t>
            </a:r>
          </a:p>
          <a:p>
            <a:pPr eaLnBrk="1" hangingPunct="1">
              <a:buFont typeface="Wingdings" pitchFamily="2" charset="2"/>
              <a:buNone/>
            </a:pPr>
            <a:r>
              <a:rPr lang="en-US" altLang="en-US" b="1" u="sng" dirty="0" smtClean="0"/>
              <a:t>RP1</a:t>
            </a:r>
            <a:r>
              <a:rPr lang="en-US" altLang="en-US" dirty="0" smtClean="0"/>
              <a:t>: Author, </a:t>
            </a:r>
            <a:r>
              <a:rPr lang="en-US" altLang="en-US" dirty="0" err="1" smtClean="0"/>
              <a:t>desc</a:t>
            </a:r>
            <a:r>
              <a:rPr lang="en-US" altLang="en-US" dirty="0" smtClean="0"/>
              <a:t>. Of author, genre, title, rhetorical verb, author’s argument/assertion.</a:t>
            </a:r>
          </a:p>
          <a:p>
            <a:pPr eaLnBrk="1" hangingPunct="1">
              <a:buFont typeface="Wingdings" pitchFamily="2" charset="2"/>
              <a:buNone/>
            </a:pPr>
            <a:endParaRPr lang="en-US" altLang="en-US" dirty="0" smtClean="0"/>
          </a:p>
          <a:p>
            <a:pPr marL="0" indent="0" eaLnBrk="1" hangingPunct="1">
              <a:buNone/>
            </a:pPr>
            <a:endParaRPr lang="en-US" altLang="en-US" sz="1500" dirty="0" smtClean="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IVF/</a:t>
            </a:r>
            <a:r>
              <a:rPr lang="en-US" dirty="0" err="1" smtClean="0">
                <a:solidFill>
                  <a:schemeClr val="tx1"/>
                </a:solidFill>
              </a:rPr>
              <a:t>Precis</a:t>
            </a:r>
            <a:r>
              <a:rPr lang="en-US" dirty="0" smtClean="0">
                <a:solidFill>
                  <a:schemeClr val="tx1"/>
                </a:solidFill>
              </a:rPr>
              <a:t> Sentence 1</a:t>
            </a:r>
          </a:p>
        </p:txBody>
      </p:sp>
    </p:spTree>
    <p:extLst>
      <p:ext uri="{BB962C8B-B14F-4D97-AF65-F5344CB8AC3E}">
        <p14:creationId xmlns:p14="http://schemas.microsoft.com/office/powerpoint/2010/main" val="125670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762000" y="1066800"/>
            <a:ext cx="7467600" cy="5791200"/>
          </a:xfrm>
        </p:spPr>
        <p:txBody>
          <a:bodyPr>
            <a:normAutofit/>
          </a:bodyPr>
          <a:lstStyle/>
          <a:p>
            <a:pPr algn="ctr">
              <a:buNone/>
            </a:pPr>
            <a:r>
              <a:rPr lang="en-US" altLang="en-US" dirty="0"/>
              <a:t>***FANTASTIC TIP #</a:t>
            </a:r>
            <a:r>
              <a:rPr lang="en-US" altLang="en-US" dirty="0" smtClean="0"/>
              <a:t>143***</a:t>
            </a:r>
          </a:p>
          <a:p>
            <a:pPr algn="ctr">
              <a:buNone/>
            </a:pPr>
            <a:r>
              <a:rPr lang="en-US" altLang="en-US" dirty="0" smtClean="0"/>
              <a:t>Use </a:t>
            </a:r>
            <a:r>
              <a:rPr lang="en-US" altLang="en-US" dirty="0"/>
              <a:t>the author’s own words (quote) to describe their argument</a:t>
            </a:r>
            <a:r>
              <a:rPr lang="en-US" altLang="en-US" dirty="0" smtClean="0"/>
              <a:t>.</a:t>
            </a:r>
          </a:p>
          <a:p>
            <a:pPr algn="ctr">
              <a:buNone/>
            </a:pPr>
            <a:endParaRPr lang="en-US" altLang="en-US" sz="1500" dirty="0"/>
          </a:p>
          <a:p>
            <a:pPr algn="ctr">
              <a:buNone/>
            </a:pPr>
            <a:r>
              <a:rPr lang="en-US" altLang="en-US" dirty="0" smtClean="0"/>
              <a:t>EXAMPLE using RP1: </a:t>
            </a:r>
            <a:r>
              <a:rPr lang="en-US" altLang="en-US" dirty="0" err="1" smtClean="0">
                <a:solidFill>
                  <a:srgbClr val="FF0000"/>
                </a:solidFill>
              </a:rPr>
              <a:t>irving</a:t>
            </a:r>
            <a:r>
              <a:rPr lang="en-US" altLang="en-US" dirty="0" smtClean="0">
                <a:solidFill>
                  <a:srgbClr val="FF0000"/>
                </a:solidFill>
              </a:rPr>
              <a:t> Coffman</a:t>
            </a:r>
            <a:r>
              <a:rPr lang="en-US" altLang="en-US" dirty="0" smtClean="0"/>
              <a:t>, in his </a:t>
            </a:r>
            <a:r>
              <a:rPr lang="en-US" altLang="en-US" dirty="0" smtClean="0">
                <a:solidFill>
                  <a:srgbClr val="7030A0"/>
                </a:solidFill>
              </a:rPr>
              <a:t>passage</a:t>
            </a:r>
            <a:r>
              <a:rPr lang="en-US" altLang="en-US" dirty="0" smtClean="0"/>
              <a:t>, </a:t>
            </a:r>
            <a:r>
              <a:rPr lang="en-US" altLang="en-US" dirty="0" smtClean="0">
                <a:solidFill>
                  <a:srgbClr val="00B050"/>
                </a:solidFill>
              </a:rPr>
              <a:t>asserts</a:t>
            </a:r>
            <a:r>
              <a:rPr lang="en-US" altLang="en-US" dirty="0" smtClean="0"/>
              <a:t> </a:t>
            </a:r>
            <a:r>
              <a:rPr lang="en-US" altLang="en-US" dirty="0" smtClean="0">
                <a:solidFill>
                  <a:srgbClr val="00B0F0"/>
                </a:solidFill>
              </a:rPr>
              <a:t>that “…manufacturers of other legal but harmful products [such as tobacco]…should also have to pay financial settlements in return for the problems they cause.”</a:t>
            </a:r>
            <a:br>
              <a:rPr lang="en-US" altLang="en-US" dirty="0" smtClean="0">
                <a:solidFill>
                  <a:srgbClr val="00B0F0"/>
                </a:solidFill>
              </a:rPr>
            </a:br>
            <a:endParaRPr lang="en-US" altLang="en-US" dirty="0" smtClean="0">
              <a:solidFill>
                <a:srgbClr val="00B0F0"/>
              </a:solidFill>
            </a:endParaRPr>
          </a:p>
          <a:p>
            <a:pPr algn="ctr">
              <a:buNone/>
            </a:pPr>
            <a:r>
              <a:rPr lang="en-US" altLang="en-US" b="1" dirty="0" smtClean="0"/>
              <a:t>Now write your own IVF or RP1.</a:t>
            </a:r>
            <a:endParaRPr lang="en-US" altLang="en-US" b="1" dirty="0"/>
          </a:p>
          <a:p>
            <a:pPr algn="ctr">
              <a:buNone/>
            </a:pPr>
            <a:endParaRPr lang="en-US" altLang="en-US" dirty="0"/>
          </a:p>
          <a:p>
            <a:pPr eaLnBrk="1" hangingPunct="1">
              <a:buFont typeface="Wingdings" pitchFamily="2" charset="2"/>
              <a:buNone/>
            </a:pPr>
            <a:endParaRPr lang="en-US" altLang="en-US" dirty="0" smtClean="0"/>
          </a:p>
          <a:p>
            <a:pPr marL="0" indent="0" eaLnBrk="1" hangingPunct="1">
              <a:buNone/>
            </a:pPr>
            <a:endParaRPr lang="en-US" altLang="en-US" sz="1500" dirty="0" smtClean="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IVF/</a:t>
            </a:r>
            <a:r>
              <a:rPr lang="en-US" dirty="0" err="1" smtClean="0">
                <a:solidFill>
                  <a:schemeClr val="tx1"/>
                </a:solidFill>
              </a:rPr>
              <a:t>Precis</a:t>
            </a:r>
            <a:r>
              <a:rPr lang="en-US" dirty="0" smtClean="0">
                <a:solidFill>
                  <a:schemeClr val="tx1"/>
                </a:solidFill>
              </a:rPr>
              <a:t> Sentence 1</a:t>
            </a:r>
          </a:p>
        </p:txBody>
      </p:sp>
    </p:spTree>
    <p:extLst>
      <p:ext uri="{BB962C8B-B14F-4D97-AF65-F5344CB8AC3E}">
        <p14:creationId xmlns:p14="http://schemas.microsoft.com/office/powerpoint/2010/main" val="330468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1000"/>
                                        <p:tgtEl>
                                          <p:spTgt spid="13314">
                                            <p:txEl>
                                              <p:pRg st="0" end="0"/>
                                            </p:txEl>
                                          </p:spTgt>
                                        </p:tgtEl>
                                      </p:cBhvr>
                                    </p:animEffect>
                                    <p:anim calcmode="lin" valueType="num">
                                      <p:cBhvr>
                                        <p:cTn id="8" dur="10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fade">
                                      <p:cBhvr>
                                        <p:cTn id="12" dur="1000"/>
                                        <p:tgtEl>
                                          <p:spTgt spid="13314">
                                            <p:txEl>
                                              <p:pRg st="1" end="1"/>
                                            </p:txEl>
                                          </p:spTgt>
                                        </p:tgtEl>
                                      </p:cBhvr>
                                    </p:animEffect>
                                    <p:anim calcmode="lin" valueType="num">
                                      <p:cBhvr>
                                        <p:cTn id="13"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13314">
                                            <p:txEl>
                                              <p:pRg st="3" end="3"/>
                                            </p:txEl>
                                          </p:spTgt>
                                        </p:tgtEl>
                                        <p:attrNameLst>
                                          <p:attrName>style.visibility</p:attrName>
                                        </p:attrNameLst>
                                      </p:cBhvr>
                                      <p:to>
                                        <p:strVal val="visible"/>
                                      </p:to>
                                    </p:set>
                                    <p:animEffect transition="in" filter="circle(in)">
                                      <p:cBhvr>
                                        <p:cTn id="19" dur="2000"/>
                                        <p:tgtEl>
                                          <p:spTgt spid="1331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nodeType="clickEffect">
                                  <p:stCondLst>
                                    <p:cond delay="0"/>
                                  </p:stCondLst>
                                  <p:childTnLst>
                                    <p:set>
                                      <p:cBhvr>
                                        <p:cTn id="23" dur="1" fill="hold">
                                          <p:stCondLst>
                                            <p:cond delay="0"/>
                                          </p:stCondLst>
                                        </p:cTn>
                                        <p:tgtEl>
                                          <p:spTgt spid="13314">
                                            <p:txEl>
                                              <p:pRg st="4" end="4"/>
                                            </p:txEl>
                                          </p:spTgt>
                                        </p:tgtEl>
                                        <p:attrNameLst>
                                          <p:attrName>style.visibility</p:attrName>
                                        </p:attrNameLst>
                                      </p:cBhvr>
                                      <p:to>
                                        <p:strVal val="visible"/>
                                      </p:to>
                                    </p:set>
                                    <p:animEffect transition="in" filter="fade">
                                      <p:cBhvr>
                                        <p:cTn id="24" dur="2000"/>
                                        <p:tgtEl>
                                          <p:spTgt spid="13314">
                                            <p:txEl>
                                              <p:pRg st="4" end="4"/>
                                            </p:txEl>
                                          </p:spTgt>
                                        </p:tgtEl>
                                      </p:cBhvr>
                                    </p:animEffect>
                                    <p:anim calcmode="lin" valueType="num">
                                      <p:cBhvr>
                                        <p:cTn id="25" dur="2000" fill="hold"/>
                                        <p:tgtEl>
                                          <p:spTgt spid="13314">
                                            <p:txEl>
                                              <p:pRg st="4" end="4"/>
                                            </p:txEl>
                                          </p:spTgt>
                                        </p:tgtEl>
                                        <p:attrNameLst>
                                          <p:attrName>ppt_w</p:attrName>
                                        </p:attrNameLst>
                                      </p:cBhvr>
                                      <p:tavLst>
                                        <p:tav tm="0" fmla="#ppt_w*sin(2.5*pi*$)">
                                          <p:val>
                                            <p:fltVal val="0"/>
                                          </p:val>
                                        </p:tav>
                                        <p:tav tm="100000">
                                          <p:val>
                                            <p:fltVal val="1"/>
                                          </p:val>
                                        </p:tav>
                                      </p:tavLst>
                                    </p:anim>
                                    <p:anim calcmode="lin" valueType="num">
                                      <p:cBhvr>
                                        <p:cTn id="26" dur="2000" fill="hold"/>
                                        <p:tgtEl>
                                          <p:spTgt spid="13314">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143000" y="1066800"/>
            <a:ext cx="6934200" cy="5486400"/>
          </a:xfrm>
        </p:spPr>
        <p:txBody>
          <a:bodyPr>
            <a:normAutofit lnSpcReduction="10000"/>
          </a:bodyPr>
          <a:lstStyle/>
          <a:p>
            <a:pPr algn="ctr" eaLnBrk="1" hangingPunct="1">
              <a:buFont typeface="Wingdings" pitchFamily="2" charset="2"/>
              <a:buNone/>
            </a:pPr>
            <a:r>
              <a:rPr lang="en-US" altLang="en-US" dirty="0" smtClean="0"/>
              <a:t>It behooves you to explain the author’s argument right after stating what it is in your IVF/RP1. After all, it is usually one of the tasks when you complete CV/SN (Circle the verb, Square the Noun).</a:t>
            </a:r>
          </a:p>
          <a:p>
            <a:pPr algn="ctr" eaLnBrk="1" hangingPunct="1">
              <a:buFont typeface="Wingdings" pitchFamily="2" charset="2"/>
              <a:buNone/>
            </a:pPr>
            <a:endParaRPr lang="en-US" altLang="en-US" dirty="0"/>
          </a:p>
          <a:p>
            <a:pPr algn="ctr" eaLnBrk="1" hangingPunct="1">
              <a:buFont typeface="Wingdings" pitchFamily="2" charset="2"/>
              <a:buNone/>
            </a:pPr>
            <a:r>
              <a:rPr lang="en-US" altLang="en-US" dirty="0" smtClean="0"/>
              <a:t>To elaborate on it, if you used the author’s quote to state their argument in your IVF/RP1, simply take your paraphrase of the author’s argument and insert it here. Elaborate on it if necessary.</a:t>
            </a:r>
          </a:p>
          <a:p>
            <a:pPr marL="0" indent="0" eaLnBrk="1" hangingPunct="1">
              <a:buNone/>
            </a:pPr>
            <a:endParaRPr lang="en-US" altLang="en-US" sz="1500" dirty="0" smtClean="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t>Explain Author’s Argument</a:t>
            </a:r>
            <a:endParaRPr lang="en-US" dirty="0" smtClean="0">
              <a:solidFill>
                <a:schemeClr val="tx1"/>
              </a:solidFill>
            </a:endParaRPr>
          </a:p>
        </p:txBody>
      </p:sp>
    </p:spTree>
    <p:extLst>
      <p:ext uri="{BB962C8B-B14F-4D97-AF65-F5344CB8AC3E}">
        <p14:creationId xmlns:p14="http://schemas.microsoft.com/office/powerpoint/2010/main" val="3700281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nother Typewriter"/>
        <a:ea typeface=""/>
        <a:cs typeface=""/>
      </a:majorFont>
      <a:minorFont>
        <a:latin typeface="Pupc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910</TotalTime>
  <Words>1145</Words>
  <Application>Microsoft Office PowerPoint</Application>
  <PresentationFormat>On-screen Show (4:3)</PresentationFormat>
  <Paragraphs>179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EAP BOOTCAMP</vt:lpstr>
      <vt:lpstr>AGENDA: 2/26</vt:lpstr>
      <vt:lpstr>Peer Editing Coffman Essays</vt:lpstr>
      <vt:lpstr>Introductory Paragraph</vt:lpstr>
      <vt:lpstr>Hook</vt:lpstr>
      <vt:lpstr>Hook</vt:lpstr>
      <vt:lpstr>IVF/Precis Sentence 1</vt:lpstr>
      <vt:lpstr>IVF/Precis Sentence 1</vt:lpstr>
      <vt:lpstr>Explain Author’s Argument</vt:lpstr>
      <vt:lpstr>Explain Author’s Argument</vt:lpstr>
      <vt:lpstr>Thesis Statement</vt:lpstr>
      <vt:lpstr>Thesis Statement</vt:lpstr>
      <vt:lpstr>Thesis Statement</vt:lpstr>
      <vt:lpstr>Thesis Statement</vt:lpstr>
      <vt:lpstr>Putting it all together…</vt:lpstr>
      <vt:lpstr>Peer Editing Trippett Essays</vt:lpstr>
      <vt:lpstr>Peer Editing Brayke Essays</vt:lpstr>
      <vt:lpstr>Body Paragraphs</vt:lpstr>
      <vt:lpstr>Two Column Outline</vt:lpstr>
      <vt:lpstr>Review: PreWriting</vt:lpstr>
    </vt:vector>
  </TitlesOfParts>
  <Company>Corona Norco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EAP BOOTCAMP</dc:title>
  <dc:creator>Guadalupe Dargavel</dc:creator>
  <cp:lastModifiedBy>Guadalupe Dargavel</cp:lastModifiedBy>
  <cp:revision>52</cp:revision>
  <dcterms:created xsi:type="dcterms:W3CDTF">2014-02-13T23:01:27Z</dcterms:created>
  <dcterms:modified xsi:type="dcterms:W3CDTF">2014-02-25T23:32:55Z</dcterms:modified>
</cp:coreProperties>
</file>