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09" r:id="rId4"/>
    <p:sldId id="315" r:id="rId5"/>
    <p:sldId id="316" r:id="rId6"/>
    <p:sldId id="317" r:id="rId7"/>
    <p:sldId id="318" r:id="rId8"/>
    <p:sldId id="312" r:id="rId9"/>
    <p:sldId id="313" r:id="rId10"/>
    <p:sldId id="314" r:id="rId11"/>
    <p:sldId id="319" r:id="rId12"/>
    <p:sldId id="320" r:id="rId13"/>
    <p:sldId id="321" r:id="rId14"/>
    <p:sldId id="322" r:id="rId15"/>
    <p:sldId id="32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249306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5598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8051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4891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F825A-DC58-4FE3-BC45-44160932FD57}"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07136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F825A-DC58-4FE3-BC45-44160932FD57}"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4136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F825A-DC58-4FE3-BC45-44160932FD57}"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7681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F825A-DC58-4FE3-BC45-44160932FD57}"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84629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F825A-DC58-4FE3-BC45-44160932FD57}"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51688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96948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1968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F825A-DC58-4FE3-BC45-44160932FD57}"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E9C4F-3052-4B45-84A6-198509AEEFFB}" type="slidenum">
              <a:rPr lang="en-US" smtClean="0"/>
              <a:pPr/>
              <a:t>‹#›</a:t>
            </a:fld>
            <a:endParaRPr lang="en-US"/>
          </a:p>
        </p:txBody>
      </p:sp>
    </p:spTree>
    <p:extLst>
      <p:ext uri="{BB962C8B-B14F-4D97-AF65-F5344CB8AC3E}">
        <p14:creationId xmlns:p14="http://schemas.microsoft.com/office/powerpoint/2010/main" val="113824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7500" dirty="0" smtClean="0">
                <a:latin typeface="Another Typewriter" pitchFamily="1" charset="0"/>
              </a:rPr>
              <a:t>EAP BOOTCAMP</a:t>
            </a:r>
            <a:endParaRPr lang="en-US" sz="7500" dirty="0">
              <a:latin typeface="Another Typewriter" pitchFamily="1"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600200"/>
            <a:ext cx="4495800" cy="5105400"/>
          </a:xfrm>
          <a:prstGeom prst="rect">
            <a:avLst/>
          </a:prstGeom>
          <a:ln w="73025" cmpd="thickThin">
            <a:solidFill>
              <a:schemeClr val="tx1"/>
            </a:solidFill>
            <a:round/>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1790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0" fill="hold"/>
                                        <p:tgtEl>
                                          <p:spTgt spid="4"/>
                                        </p:tgtEl>
                                        <p:attrNameLst>
                                          <p:attrName>ppt_x</p:attrName>
                                        </p:attrNameLst>
                                      </p:cBhvr>
                                      <p:tavLst>
                                        <p:tav tm="0">
                                          <p:val>
                                            <p:strVal val="#ppt_x"/>
                                          </p:val>
                                        </p:tav>
                                        <p:tav tm="100000">
                                          <p:val>
                                            <p:strVal val="#ppt_x"/>
                                          </p:val>
                                        </p:tav>
                                      </p:tavLst>
                                    </p:anim>
                                    <p:anim calcmode="lin" valueType="num">
                                      <p:cBhvr additive="base">
                                        <p:cTn id="26"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Guidelines:</a:t>
            </a:r>
          </a:p>
          <a:p>
            <a:pPr marL="514350" indent="-514350">
              <a:buFont typeface="+mj-lt"/>
              <a:buAutoNum type="arabicPeriod"/>
            </a:pPr>
            <a:r>
              <a:rPr lang="en-US" dirty="0" smtClean="0"/>
              <a:t>They should not be entire sentences</a:t>
            </a:r>
          </a:p>
          <a:p>
            <a:pPr marL="514350" indent="-514350">
              <a:buFont typeface="+mj-lt"/>
              <a:buAutoNum type="arabicPeriod"/>
            </a:pPr>
            <a:r>
              <a:rPr lang="en-US" b="1" dirty="0" smtClean="0">
                <a:solidFill>
                  <a:srgbClr val="FF0000"/>
                </a:solidFill>
                <a:effectLst>
                  <a:outerShdw blurRad="38100" dist="38100" dir="2700000" algn="tl">
                    <a:srgbClr val="000000">
                      <a:alpha val="43137"/>
                    </a:srgbClr>
                  </a:outerShdw>
                </a:effectLst>
              </a:rPr>
              <a:t>Never</a:t>
            </a:r>
            <a:r>
              <a:rPr lang="en-US" dirty="0" smtClean="0"/>
              <a:t> more than one sentence</a:t>
            </a:r>
          </a:p>
          <a:p>
            <a:pPr marL="514350" indent="-514350">
              <a:buFont typeface="+mj-lt"/>
              <a:buAutoNum type="arabicPeriod"/>
            </a:pPr>
            <a:r>
              <a:rPr lang="en-US" b="1" dirty="0" smtClean="0">
                <a:solidFill>
                  <a:srgbClr val="FF0000"/>
                </a:solidFill>
                <a:effectLst>
                  <a:outerShdw blurRad="38100" dist="38100" dir="2700000" algn="tl">
                    <a:srgbClr val="000000">
                      <a:alpha val="43137"/>
                    </a:srgbClr>
                  </a:outerShdw>
                </a:effectLst>
              </a:rPr>
              <a:t>Only </a:t>
            </a:r>
            <a:r>
              <a:rPr lang="en-US" dirty="0" smtClean="0"/>
              <a:t>valuable information that enhances your argument</a:t>
            </a:r>
          </a:p>
          <a:p>
            <a:pPr marL="514350" indent="-514350">
              <a:buFont typeface="+mj-lt"/>
              <a:buAutoNum type="arabicPeriod"/>
            </a:pPr>
            <a:r>
              <a:rPr lang="en-US" dirty="0" smtClean="0"/>
              <a:t>Used in every body paragraph when asked by the prompt</a:t>
            </a:r>
          </a:p>
          <a:p>
            <a:pPr marL="514350" indent="-514350">
              <a:buFont typeface="+mj-lt"/>
              <a:buAutoNum type="arabicPeriod"/>
            </a:pPr>
            <a:r>
              <a:rPr lang="en-US" dirty="0" smtClean="0"/>
              <a:t>Never follow up with a quote by saying: “this quote means..” or “this quote is important because…” </a:t>
            </a:r>
            <a:r>
              <a:rPr lang="en-US" b="1" dirty="0" smtClean="0">
                <a:solidFill>
                  <a:srgbClr val="FF0000"/>
                </a:solidFill>
                <a:effectLst>
                  <a:outerShdw blurRad="38100" dist="38100" dir="2700000" algn="tl">
                    <a:srgbClr val="000000">
                      <a:alpha val="43137"/>
                    </a:srgbClr>
                  </a:outerShdw>
                </a:effectLst>
              </a:rPr>
              <a:t>never, ever, ever, ever in you whole entire life should you do this!!!!!</a:t>
            </a:r>
          </a:p>
          <a:p>
            <a:pPr marL="0" indent="0">
              <a:buNone/>
            </a:pPr>
            <a:endParaRPr lang="en-US" dirty="0"/>
          </a:p>
          <a:p>
            <a:pPr marL="0" indent="0">
              <a:buNone/>
            </a:pPr>
            <a:r>
              <a:rPr lang="en-US" dirty="0" smtClean="0"/>
              <a:t>Did the </a:t>
            </a:r>
            <a:r>
              <a:rPr lang="en-US" dirty="0" err="1" smtClean="0"/>
              <a:t>jozui</a:t>
            </a:r>
            <a:r>
              <a:rPr lang="en-US" dirty="0" smtClean="0"/>
              <a:t> prompt call for quotes?  Take a look… </a:t>
            </a:r>
            <a:endParaRPr lang="en-US" dirty="0"/>
          </a:p>
        </p:txBody>
      </p:sp>
    </p:spTree>
    <p:extLst>
      <p:ext uri="{BB962C8B-B14F-4D97-AF65-F5344CB8AC3E}">
        <p14:creationId xmlns:p14="http://schemas.microsoft.com/office/powerpoint/2010/main" val="1696829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Quote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Quote</a:t>
            </a:r>
          </a:p>
          <a:p>
            <a:pPr marL="0" indent="0">
              <a:buNone/>
            </a:pPr>
            <a:r>
              <a:rPr lang="en-US" dirty="0"/>
              <a:t>	“At the beginning of World War Two, almost all Americans assumed the war would end quickly</a:t>
            </a:r>
            <a:r>
              <a:rPr lang="en-US" dirty="0" smtClean="0"/>
              <a:t>.”</a:t>
            </a:r>
          </a:p>
          <a:p>
            <a:pPr marL="0" indent="0">
              <a:buNone/>
            </a:pPr>
            <a:endParaRPr lang="en-US" dirty="0"/>
          </a:p>
          <a:p>
            <a:pPr marL="0" indent="0">
              <a:buNone/>
            </a:pPr>
            <a:r>
              <a:rPr lang="en-US" dirty="0" smtClean="0"/>
              <a:t>Embedded Quote</a:t>
            </a:r>
          </a:p>
          <a:p>
            <a:pPr marL="0" indent="0">
              <a:buNone/>
            </a:pPr>
            <a:r>
              <a:rPr lang="en-US" dirty="0"/>
              <a:t>	Historian John Doe has argued that in </a:t>
            </a:r>
            <a:r>
              <a:rPr lang="en-US"/>
              <a:t>1941 </a:t>
            </a:r>
            <a:r>
              <a:rPr lang="en-US" smtClean="0">
                <a:solidFill>
                  <a:srgbClr val="FF0000"/>
                </a:solidFill>
                <a:effectLst>
                  <a:outerShdw blurRad="38100" dist="38100" dir="2700000" algn="tl">
                    <a:srgbClr val="000000">
                      <a:alpha val="43137"/>
                    </a:srgbClr>
                  </a:outerShdw>
                </a:effectLst>
              </a:rPr>
              <a:t>“</a:t>
            </a:r>
            <a:r>
              <a:rPr lang="en-US" smtClean="0">
                <a:solidFill>
                  <a:srgbClr val="FF0000"/>
                </a:solidFill>
                <a:effectLst>
                  <a:outerShdw blurRad="38100" dist="38100" dir="2700000" algn="tl">
                    <a:srgbClr val="000000">
                      <a:alpha val="43137"/>
                    </a:srgbClr>
                  </a:outerShdw>
                </a:effectLst>
              </a:rPr>
              <a:t>almost </a:t>
            </a:r>
            <a:r>
              <a:rPr lang="en-US" dirty="0">
                <a:solidFill>
                  <a:srgbClr val="FF0000"/>
                </a:solidFill>
                <a:effectLst>
                  <a:outerShdw blurRad="38100" dist="38100" dir="2700000" algn="tl">
                    <a:srgbClr val="000000">
                      <a:alpha val="43137"/>
                    </a:srgbClr>
                  </a:outerShdw>
                </a:effectLst>
              </a:rPr>
              <a:t>all Americans assumed the war would </a:t>
            </a:r>
            <a:r>
              <a:rPr lang="en-US">
                <a:solidFill>
                  <a:srgbClr val="FF0000"/>
                </a:solidFill>
                <a:effectLst>
                  <a:outerShdw blurRad="38100" dist="38100" dir="2700000" algn="tl">
                    <a:srgbClr val="000000">
                      <a:alpha val="43137"/>
                    </a:srgbClr>
                  </a:outerShdw>
                </a:effectLst>
              </a:rPr>
              <a:t>end </a:t>
            </a:r>
            <a:r>
              <a:rPr lang="en-US" smtClean="0">
                <a:solidFill>
                  <a:srgbClr val="FF0000"/>
                </a:solidFill>
                <a:effectLst>
                  <a:outerShdw blurRad="38100" dist="38100" dir="2700000" algn="tl">
                    <a:srgbClr val="000000">
                      <a:alpha val="43137"/>
                    </a:srgbClr>
                  </a:outerShdw>
                </a:effectLst>
              </a:rPr>
              <a:t>quickly” </a:t>
            </a:r>
            <a:r>
              <a:rPr lang="en-US" dirty="0"/>
              <a:t>(Doe 223). Yet during the first six months of U.S. involvement, the wives and mothers of soldiers often noted in their diaries their fear that the war would drag on for years.</a:t>
            </a:r>
          </a:p>
        </p:txBody>
      </p:sp>
      <p:sp>
        <p:nvSpPr>
          <p:cNvPr id="4" name="Down Arrow 3"/>
          <p:cNvSpPr/>
          <p:nvPr/>
        </p:nvSpPr>
        <p:spPr>
          <a:xfrm>
            <a:off x="7391400" y="2819400"/>
            <a:ext cx="9144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0878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Quotes</a:t>
            </a:r>
            <a:endParaRPr lang="en-US" dirty="0"/>
          </a:p>
        </p:txBody>
      </p:sp>
      <p:sp>
        <p:nvSpPr>
          <p:cNvPr id="3" name="Content Placeholder 2"/>
          <p:cNvSpPr>
            <a:spLocks noGrp="1"/>
          </p:cNvSpPr>
          <p:nvPr>
            <p:ph idx="1"/>
          </p:nvPr>
        </p:nvSpPr>
        <p:spPr>
          <a:xfrm>
            <a:off x="457200" y="1371600"/>
            <a:ext cx="8229600" cy="5257800"/>
          </a:xfrm>
        </p:spPr>
        <p:txBody>
          <a:bodyPr>
            <a:normAutofit fontScale="92500"/>
          </a:bodyPr>
          <a:lstStyle/>
          <a:p>
            <a:pPr marL="0" indent="0">
              <a:buNone/>
            </a:pPr>
            <a:r>
              <a:rPr lang="en-US" dirty="0" smtClean="0"/>
              <a:t>	When </a:t>
            </a:r>
            <a:r>
              <a:rPr lang="en-US" dirty="0"/>
              <a:t>Franklin Roosevelt gave his inaugural speech on March 4, 1933, he addressed a nation weakened and demoralized by economic depression</a:t>
            </a:r>
            <a:r>
              <a:rPr lang="en-US" dirty="0" smtClean="0"/>
              <a:t>. </a:t>
            </a:r>
            <a:r>
              <a:rPr lang="en-US" dirty="0"/>
              <a:t>Roosevelt declared, “The only thing we have to fear is fear itself” (Roosevelt, Public Papers 11</a:t>
            </a:r>
            <a:r>
              <a:rPr lang="en-US" dirty="0" smtClean="0"/>
              <a:t>). </a:t>
            </a:r>
            <a:r>
              <a:rPr lang="en-US" dirty="0"/>
              <a:t>With that message of hope and confidence, the new president set the stage for his next one-hundred days in office and helped restore the faith of the American people in their government</a:t>
            </a:r>
            <a:r>
              <a:rPr lang="en-US" dirty="0" smtClean="0"/>
              <a:t>.    </a:t>
            </a:r>
          </a:p>
          <a:p>
            <a:pPr marL="0" indent="0">
              <a:buNone/>
            </a:pPr>
            <a:r>
              <a:rPr lang="en-US" dirty="0" smtClean="0">
                <a:solidFill>
                  <a:srgbClr val="7030A0"/>
                </a:solidFill>
              </a:rPr>
              <a:t>Notice: the sentence after the quote does a good job reinforcing an idea without being obvious and insulting the reader’s intelligence</a:t>
            </a:r>
            <a:endParaRPr lang="en-US" dirty="0">
              <a:solidFill>
                <a:srgbClr val="7030A0"/>
              </a:solidFill>
            </a:endParaRPr>
          </a:p>
        </p:txBody>
      </p:sp>
    </p:spTree>
    <p:extLst>
      <p:ext uri="{BB962C8B-B14F-4D97-AF65-F5344CB8AC3E}">
        <p14:creationId xmlns:p14="http://schemas.microsoft.com/office/powerpoint/2010/main" val="2245466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Quotes Handout</a:t>
            </a:r>
            <a:endParaRPr lang="en-US" dirty="0"/>
          </a:p>
        </p:txBody>
      </p:sp>
      <p:sp>
        <p:nvSpPr>
          <p:cNvPr id="3" name="Content Placeholder 2"/>
          <p:cNvSpPr>
            <a:spLocks noGrp="1"/>
          </p:cNvSpPr>
          <p:nvPr>
            <p:ph idx="1"/>
          </p:nvPr>
        </p:nvSpPr>
        <p:spPr/>
        <p:txBody>
          <a:bodyPr/>
          <a:lstStyle/>
          <a:p>
            <a:pPr marL="0" indent="0">
              <a:buNone/>
            </a:pPr>
            <a:r>
              <a:rPr lang="en-US" dirty="0" smtClean="0"/>
              <a:t>Add the information at the top of the handout to your notes.  Next, complete the activity.  You will be working on this independently.</a:t>
            </a:r>
          </a:p>
          <a:p>
            <a:pPr marL="0" indent="0">
              <a:buNone/>
            </a:pPr>
            <a:endParaRPr lang="en-US" dirty="0"/>
          </a:p>
          <a:p>
            <a:pPr marL="0" indent="0">
              <a:buNone/>
            </a:pPr>
            <a:r>
              <a:rPr lang="en-US" dirty="0" smtClean="0"/>
              <a:t>When you are finished, circle the quotes used in your body paragraphs of your </a:t>
            </a:r>
            <a:r>
              <a:rPr lang="en-US" dirty="0" err="1" smtClean="0"/>
              <a:t>jozui</a:t>
            </a:r>
            <a:r>
              <a:rPr lang="en-US" dirty="0" smtClean="0"/>
              <a:t> essay.</a:t>
            </a:r>
            <a:endParaRPr lang="en-US" dirty="0"/>
          </a:p>
        </p:txBody>
      </p:sp>
    </p:spTree>
    <p:extLst>
      <p:ext uri="{BB962C8B-B14F-4D97-AF65-F5344CB8AC3E}">
        <p14:creationId xmlns:p14="http://schemas.microsoft.com/office/powerpoint/2010/main" val="293434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Jozui</a:t>
            </a:r>
            <a:r>
              <a:rPr lang="en-US" dirty="0" smtClean="0"/>
              <a:t> Revisions</a:t>
            </a:r>
            <a:endParaRPr lang="en-US" dirty="0"/>
          </a:p>
        </p:txBody>
      </p:sp>
      <p:sp>
        <p:nvSpPr>
          <p:cNvPr id="3" name="Content Placeholder 2"/>
          <p:cNvSpPr>
            <a:spLocks noGrp="1"/>
          </p:cNvSpPr>
          <p:nvPr>
            <p:ph idx="1"/>
          </p:nvPr>
        </p:nvSpPr>
        <p:spPr/>
        <p:txBody>
          <a:bodyPr/>
          <a:lstStyle/>
          <a:p>
            <a:pPr marL="0" indent="0">
              <a:buNone/>
            </a:pPr>
            <a:r>
              <a:rPr lang="en-US" dirty="0" smtClean="0"/>
              <a:t>Please work on your </a:t>
            </a:r>
            <a:r>
              <a:rPr lang="en-US" dirty="0" err="1" smtClean="0"/>
              <a:t>jozui</a:t>
            </a:r>
            <a:r>
              <a:rPr lang="en-US" dirty="0" smtClean="0"/>
              <a:t> revisions based on the body paragraph and embedding quotes notes.  Also, keep the following in mind:</a:t>
            </a:r>
          </a:p>
          <a:p>
            <a:pPr marL="514350" indent="-514350">
              <a:buAutoNum type="arabicPeriod"/>
            </a:pPr>
            <a:r>
              <a:rPr lang="en-US" dirty="0" smtClean="0"/>
              <a:t>Upgrade your diction</a:t>
            </a:r>
          </a:p>
          <a:p>
            <a:pPr marL="514350" indent="-514350">
              <a:buAutoNum type="arabicPeriod"/>
            </a:pPr>
            <a:r>
              <a:rPr lang="en-US" dirty="0" smtClean="0"/>
              <a:t>Vary your sentence structure</a:t>
            </a:r>
          </a:p>
          <a:p>
            <a:pPr marL="514350" indent="-514350">
              <a:buAutoNum type="arabicPeriod"/>
            </a:pPr>
            <a:r>
              <a:rPr lang="en-US" dirty="0" smtClean="0"/>
              <a:t>Follow the format</a:t>
            </a:r>
            <a:endParaRPr lang="en-US" dirty="0"/>
          </a:p>
        </p:txBody>
      </p:sp>
    </p:spTree>
    <p:extLst>
      <p:ext uri="{BB962C8B-B14F-4D97-AF65-F5344CB8AC3E}">
        <p14:creationId xmlns:p14="http://schemas.microsoft.com/office/powerpoint/2010/main" val="2051545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Prompt </a:t>
            </a:r>
            <a:r>
              <a:rPr lang="en-US" dirty="0"/>
              <a:t>6, two body paragraph revisions for </a:t>
            </a:r>
            <a:r>
              <a:rPr lang="en-US" dirty="0" err="1"/>
              <a:t>Jozui</a:t>
            </a:r>
            <a:r>
              <a:rPr lang="en-US" dirty="0"/>
              <a:t> prompt, get binder for portfolio, begin finishing any unfinished </a:t>
            </a:r>
            <a:r>
              <a:rPr lang="en-US" dirty="0" smtClean="0"/>
              <a:t>essays</a:t>
            </a:r>
          </a:p>
          <a:p>
            <a:endParaRPr lang="en-US" dirty="0"/>
          </a:p>
          <a:p>
            <a:r>
              <a:rPr lang="en-US" dirty="0" smtClean="0"/>
              <a:t>Bring </a:t>
            </a:r>
            <a:r>
              <a:rPr lang="en-US" dirty="0" err="1" smtClean="0"/>
              <a:t>gatsby</a:t>
            </a:r>
            <a:r>
              <a:rPr lang="en-US" dirty="0" smtClean="0"/>
              <a:t> books </a:t>
            </a:r>
            <a:r>
              <a:rPr lang="en-US" smtClean="0"/>
              <a:t>by Friday!</a:t>
            </a:r>
            <a:endParaRPr lang="en-US" dirty="0"/>
          </a:p>
          <a:p>
            <a:endParaRPr lang="en-US" dirty="0"/>
          </a:p>
        </p:txBody>
      </p:sp>
    </p:spTree>
    <p:extLst>
      <p:ext uri="{BB962C8B-B14F-4D97-AF65-F5344CB8AC3E}">
        <p14:creationId xmlns:p14="http://schemas.microsoft.com/office/powerpoint/2010/main" val="217874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2/27</a:t>
            </a:r>
            <a:endParaRPr lang="en-US" dirty="0"/>
          </a:p>
        </p:txBody>
      </p:sp>
      <p:sp>
        <p:nvSpPr>
          <p:cNvPr id="3" name="Content Placeholder 2"/>
          <p:cNvSpPr>
            <a:spLocks noGrp="1"/>
          </p:cNvSpPr>
          <p:nvPr>
            <p:ph idx="1"/>
          </p:nvPr>
        </p:nvSpPr>
        <p:spPr/>
        <p:txBody>
          <a:bodyPr/>
          <a:lstStyle/>
          <a:p>
            <a:r>
              <a:rPr lang="en-US" dirty="0" err="1" smtClean="0"/>
              <a:t>Bellwork</a:t>
            </a:r>
            <a:r>
              <a:rPr lang="en-US" dirty="0" smtClean="0"/>
              <a:t> (turn in thesis handout, essay, revisions)</a:t>
            </a:r>
          </a:p>
          <a:p>
            <a:r>
              <a:rPr lang="en-US" dirty="0" err="1" smtClean="0"/>
              <a:t>Jozui</a:t>
            </a:r>
            <a:r>
              <a:rPr lang="en-US" dirty="0" smtClean="0"/>
              <a:t> peer edit</a:t>
            </a:r>
          </a:p>
          <a:p>
            <a:r>
              <a:rPr lang="en-US" dirty="0" smtClean="0"/>
              <a:t>Embedding quotes notes</a:t>
            </a:r>
          </a:p>
          <a:p>
            <a:r>
              <a:rPr lang="en-US" dirty="0" smtClean="0"/>
              <a:t>Embedding quotes handout</a:t>
            </a:r>
          </a:p>
          <a:p>
            <a:r>
              <a:rPr lang="en-US" dirty="0" smtClean="0"/>
              <a:t>Body paragraph revisions</a:t>
            </a:r>
          </a:p>
          <a:p>
            <a:pPr marL="0" indent="0">
              <a:buNone/>
            </a:pPr>
            <a:r>
              <a:rPr lang="en-US" dirty="0" smtClean="0"/>
              <a:t>Homework:  Prompt 6, two body paragraph revisions for </a:t>
            </a:r>
            <a:r>
              <a:rPr lang="en-US" dirty="0" err="1" smtClean="0"/>
              <a:t>Jozui</a:t>
            </a:r>
            <a:r>
              <a:rPr lang="en-US" dirty="0" smtClean="0"/>
              <a:t> prompt, get binder for portfolio, begin finishing any unfinished essays</a:t>
            </a:r>
          </a:p>
          <a:p>
            <a:endParaRPr lang="en-US" dirty="0"/>
          </a:p>
        </p:txBody>
      </p:sp>
    </p:spTree>
    <p:extLst>
      <p:ext uri="{BB962C8B-B14F-4D97-AF65-F5344CB8AC3E}">
        <p14:creationId xmlns:p14="http://schemas.microsoft.com/office/powerpoint/2010/main" val="45387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914400"/>
            <a:ext cx="8229600" cy="5638800"/>
          </a:xfrm>
          <a:effectLst>
            <a:glow rad="101600">
              <a:srgbClr val="FFC000">
                <a:alpha val="60000"/>
              </a:srgbClr>
            </a:glow>
          </a:effectLst>
        </p:spPr>
        <p:txBody>
          <a:bodyPr>
            <a:normAutofit/>
          </a:bodyPr>
          <a:lstStyle/>
          <a:p>
            <a:pPr indent="0" eaLnBrk="1" hangingPunct="1">
              <a:buFont typeface="Wingdings" pitchFamily="2" charset="2"/>
              <a:buNone/>
            </a:pPr>
            <a:r>
              <a:rPr lang="en-US" altLang="en-US" b="1" dirty="0" smtClean="0"/>
              <a:t>So here’s what you should do before you ever start writing your actual essay:</a:t>
            </a:r>
          </a:p>
          <a:p>
            <a:pPr marL="857250" indent="-514350" eaLnBrk="1" hangingPunct="1">
              <a:buFont typeface="Wingdings" pitchFamily="2" charset="2"/>
              <a:buAutoNum type="arabicPeriod"/>
            </a:pPr>
            <a:r>
              <a:rPr lang="en-US" altLang="en-US" dirty="0" smtClean="0"/>
              <a:t>Annotate the context paragraph</a:t>
            </a:r>
          </a:p>
          <a:p>
            <a:pPr marL="857250" indent="-514350" eaLnBrk="1" hangingPunct="1">
              <a:buFont typeface="Wingdings" pitchFamily="2" charset="2"/>
              <a:buAutoNum type="arabicPeriod"/>
            </a:pPr>
            <a:r>
              <a:rPr lang="en-US" altLang="en-US" dirty="0" smtClean="0"/>
              <a:t>Break down the writing prompt (Circle verb/Square noun)</a:t>
            </a:r>
          </a:p>
          <a:p>
            <a:pPr marL="857250" indent="-514350" eaLnBrk="1" hangingPunct="1">
              <a:buFont typeface="Wingdings" pitchFamily="2" charset="2"/>
              <a:buAutoNum type="arabicPeriod"/>
            </a:pPr>
            <a:r>
              <a:rPr lang="en-US" altLang="en-US" dirty="0" smtClean="0"/>
              <a:t>TAPS</a:t>
            </a:r>
          </a:p>
          <a:p>
            <a:pPr marL="857250" indent="-514350" eaLnBrk="1" hangingPunct="1">
              <a:buFont typeface="Wingdings" pitchFamily="2" charset="2"/>
              <a:buAutoNum type="arabicPeriod"/>
            </a:pPr>
            <a:r>
              <a:rPr lang="en-US" altLang="en-US" dirty="0" smtClean="0"/>
              <a:t>Task list for CV/SN</a:t>
            </a:r>
          </a:p>
          <a:p>
            <a:pPr marL="857250" indent="-514350" eaLnBrk="1" hangingPunct="1">
              <a:buFont typeface="Wingdings" pitchFamily="2" charset="2"/>
              <a:buAutoNum type="arabicPeriod"/>
            </a:pPr>
            <a:r>
              <a:rPr lang="en-US" altLang="en-US" dirty="0" smtClean="0"/>
              <a:t>Break down Author’s Argument (topic, quote, paraphrase, and question)</a:t>
            </a:r>
          </a:p>
          <a:p>
            <a:pPr marL="857250" indent="-514350" eaLnBrk="1" hangingPunct="1">
              <a:buFont typeface="Wingdings" pitchFamily="2" charset="2"/>
              <a:buAutoNum type="arabicPeriod"/>
            </a:pPr>
            <a:r>
              <a:rPr lang="en-US" altLang="en-US" dirty="0" smtClean="0"/>
              <a:t>Two-Column </a:t>
            </a:r>
            <a:r>
              <a:rPr lang="en-US" altLang="en-US" dirty="0" err="1" smtClean="0"/>
              <a:t>OUtline</a:t>
            </a:r>
            <a:endParaRPr lang="en-US" altLang="en-US" dirty="0" smtClean="0"/>
          </a:p>
        </p:txBody>
      </p:sp>
      <p:sp>
        <p:nvSpPr>
          <p:cNvPr id="3" name="Title 1"/>
          <p:cNvSpPr>
            <a:spLocks noGrp="1"/>
          </p:cNvSpPr>
          <p:nvPr>
            <p:ph type="title"/>
          </p:nvPr>
        </p:nvSpPr>
        <p:spPr>
          <a:xfrm>
            <a:off x="533400" y="0"/>
            <a:ext cx="8229600" cy="1066800"/>
          </a:xfrm>
        </p:spPr>
        <p:txBody>
          <a:bodyPr/>
          <a:lstStyle/>
          <a:p>
            <a:pPr algn="ctr" eaLnBrk="1" fontAlgn="auto" hangingPunct="1">
              <a:spcAft>
                <a:spcPts val="0"/>
              </a:spcAft>
              <a:defRPr/>
            </a:pPr>
            <a:r>
              <a:rPr lang="en-US" dirty="0" smtClean="0">
                <a:solidFill>
                  <a:schemeClr val="tx1"/>
                </a:solidFill>
              </a:rPr>
              <a:t>Review: </a:t>
            </a:r>
            <a:r>
              <a:rPr lang="en-US" dirty="0" err="1" smtClean="0">
                <a:solidFill>
                  <a:schemeClr val="tx1"/>
                </a:solidFill>
              </a:rPr>
              <a:t>PreWriting</a:t>
            </a:r>
            <a:endParaRPr lang="en-US" dirty="0" smtClean="0">
              <a:solidFill>
                <a:schemeClr val="tx1"/>
              </a:solidFill>
            </a:endParaRPr>
          </a:p>
        </p:txBody>
      </p:sp>
    </p:spTree>
    <p:extLst>
      <p:ext uri="{BB962C8B-B14F-4D97-AF65-F5344CB8AC3E}">
        <p14:creationId xmlns:p14="http://schemas.microsoft.com/office/powerpoint/2010/main" val="43614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Highlighting Body Paragraphs</a:t>
            </a:r>
            <a:endParaRPr lang="en-US" dirty="0"/>
          </a:p>
        </p:txBody>
      </p:sp>
      <p:sp>
        <p:nvSpPr>
          <p:cNvPr id="3" name="Content Placeholder 2"/>
          <p:cNvSpPr>
            <a:spLocks noGrp="1"/>
          </p:cNvSpPr>
          <p:nvPr>
            <p:ph idx="1"/>
          </p:nvPr>
        </p:nvSpPr>
        <p:spPr/>
        <p:txBody>
          <a:bodyPr/>
          <a:lstStyle/>
          <a:p>
            <a:pPr marL="0" indent="0">
              <a:buNone/>
            </a:pPr>
            <a:r>
              <a:rPr lang="en-US" dirty="0" smtClean="0"/>
              <a:t>Using the body paragraph format from last class, highlight each sentence in your body paragraphs.  Highlight or label accurately from your </a:t>
            </a:r>
            <a:r>
              <a:rPr lang="en-US" dirty="0" err="1" smtClean="0"/>
              <a:t>jozui</a:t>
            </a:r>
            <a:r>
              <a:rPr lang="en-US" dirty="0" smtClean="0"/>
              <a:t> essay</a:t>
            </a:r>
            <a:endParaRPr lang="en-US" dirty="0"/>
          </a:p>
        </p:txBody>
      </p:sp>
      <p:sp>
        <p:nvSpPr>
          <p:cNvPr id="4" name="Rectangle 3"/>
          <p:cNvSpPr/>
          <p:nvPr/>
        </p:nvSpPr>
        <p:spPr>
          <a:xfrm>
            <a:off x="685800" y="3276600"/>
            <a:ext cx="6172200" cy="3323987"/>
          </a:xfrm>
          <a:prstGeom prst="rect">
            <a:avLst/>
          </a:prstGeom>
        </p:spPr>
        <p:txBody>
          <a:bodyPr wrap="square">
            <a:spAutoFit/>
          </a:bodyPr>
          <a:lstStyle/>
          <a:p>
            <a:r>
              <a:rPr lang="en-US" altLang="en-US" sz="3000" b="1" dirty="0">
                <a:solidFill>
                  <a:srgbClr val="00B050"/>
                </a:solidFill>
                <a:effectLst>
                  <a:outerShdw blurRad="38100" dist="38100" dir="2700000" algn="tl">
                    <a:srgbClr val="000000">
                      <a:alpha val="43137"/>
                    </a:srgbClr>
                  </a:outerShdw>
                </a:effectLst>
              </a:rPr>
              <a:t>Topic Sentence/Argument #1</a:t>
            </a:r>
          </a:p>
          <a:p>
            <a:r>
              <a:rPr lang="en-US" altLang="en-US" sz="3000" b="1" dirty="0">
                <a:solidFill>
                  <a:srgbClr val="FFFF00"/>
                </a:solidFill>
                <a:effectLst>
                  <a:outerShdw blurRad="38100" dist="38100" dir="2700000" algn="tl">
                    <a:srgbClr val="000000">
                      <a:alpha val="43137"/>
                    </a:srgbClr>
                  </a:outerShdw>
                </a:effectLst>
              </a:rPr>
              <a:t>Reason/detail/fact #1</a:t>
            </a:r>
          </a:p>
          <a:p>
            <a:r>
              <a:rPr lang="en-US" altLang="en-US" sz="3000" b="1" dirty="0">
                <a:solidFill>
                  <a:srgbClr val="FF3399"/>
                </a:solidFill>
                <a:effectLst>
                  <a:outerShdw blurRad="38100" dist="38100" dir="2700000" algn="tl">
                    <a:srgbClr val="000000">
                      <a:alpha val="43137"/>
                    </a:srgbClr>
                  </a:outerShdw>
                </a:effectLst>
              </a:rPr>
              <a:t>Supporting evidence/explanation #1</a:t>
            </a:r>
          </a:p>
          <a:p>
            <a:r>
              <a:rPr lang="en-US" altLang="en-US" sz="3000" b="1" dirty="0">
                <a:solidFill>
                  <a:srgbClr val="FF3399"/>
                </a:solidFill>
                <a:effectLst>
                  <a:outerShdw blurRad="38100" dist="38100" dir="2700000" algn="tl">
                    <a:srgbClr val="000000">
                      <a:alpha val="43137"/>
                    </a:srgbClr>
                  </a:outerShdw>
                </a:effectLst>
              </a:rPr>
              <a:t>Supporting evidence/explanation #2</a:t>
            </a:r>
          </a:p>
          <a:p>
            <a:pPr indent="0">
              <a:buNone/>
            </a:pPr>
            <a:r>
              <a:rPr lang="en-US" altLang="en-US" sz="3000" b="1" dirty="0">
                <a:solidFill>
                  <a:srgbClr val="FFFF00"/>
                </a:solidFill>
                <a:effectLst>
                  <a:outerShdw blurRad="38100" dist="38100" dir="2700000" algn="tl">
                    <a:srgbClr val="000000">
                      <a:alpha val="43137"/>
                    </a:srgbClr>
                  </a:outerShdw>
                </a:effectLst>
              </a:rPr>
              <a:t>Reason/detail #2</a:t>
            </a:r>
          </a:p>
          <a:p>
            <a:pPr indent="0">
              <a:buNone/>
            </a:pPr>
            <a:r>
              <a:rPr lang="en-US" altLang="en-US" sz="3000" b="1" dirty="0">
                <a:solidFill>
                  <a:srgbClr val="FF3399"/>
                </a:solidFill>
                <a:effectLst>
                  <a:outerShdw blurRad="38100" dist="38100" dir="2700000" algn="tl">
                    <a:srgbClr val="000000">
                      <a:alpha val="43137"/>
                    </a:srgbClr>
                  </a:outerShdw>
                </a:effectLst>
              </a:rPr>
              <a:t>Supporting evidence/explanation #1</a:t>
            </a:r>
          </a:p>
          <a:p>
            <a:pPr indent="0">
              <a:buNone/>
            </a:pPr>
            <a:r>
              <a:rPr lang="en-US" altLang="en-US" sz="3000" b="1" dirty="0">
                <a:solidFill>
                  <a:srgbClr val="FF3399"/>
                </a:solidFill>
                <a:effectLst>
                  <a:outerShdw blurRad="38100" dist="38100" dir="2700000" algn="tl">
                    <a:srgbClr val="000000">
                      <a:alpha val="43137"/>
                    </a:srgbClr>
                  </a:outerShdw>
                </a:effectLst>
              </a:rPr>
              <a:t>Supporting evidence/explanation #2</a:t>
            </a:r>
          </a:p>
        </p:txBody>
      </p:sp>
    </p:spTree>
    <p:extLst>
      <p:ext uri="{BB962C8B-B14F-4D97-AF65-F5344CB8AC3E}">
        <p14:creationId xmlns:p14="http://schemas.microsoft.com/office/powerpoint/2010/main" val="289310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Writing</a:t>
            </a:r>
            <a:endParaRPr lang="en-US" dirty="0"/>
          </a:p>
        </p:txBody>
      </p:sp>
      <p:sp>
        <p:nvSpPr>
          <p:cNvPr id="3" name="Content Placeholder 2"/>
          <p:cNvSpPr>
            <a:spLocks noGrp="1"/>
          </p:cNvSpPr>
          <p:nvPr>
            <p:ph idx="1"/>
          </p:nvPr>
        </p:nvSpPr>
        <p:spPr/>
        <p:txBody>
          <a:bodyPr/>
          <a:lstStyle/>
          <a:p>
            <a:pPr marL="0" indent="0">
              <a:buNone/>
            </a:pPr>
            <a:r>
              <a:rPr lang="en-US" dirty="0" smtClean="0"/>
              <a:t>Tips:</a:t>
            </a:r>
          </a:p>
          <a:p>
            <a:pPr marL="0" indent="0">
              <a:buNone/>
            </a:pPr>
            <a:r>
              <a:rPr lang="en-US" dirty="0" smtClean="0"/>
              <a:t>Look at the yellow highlights.  Are they the strongest examples you could have chosen?  Think of yourself as a lawyer, with only two opportunities per paragraph to prove your point! </a:t>
            </a:r>
          </a:p>
          <a:p>
            <a:pPr marL="0" indent="0">
              <a:buNone/>
            </a:pPr>
            <a:endParaRPr lang="en-US" dirty="0"/>
          </a:p>
          <a:p>
            <a:pPr marL="0" indent="0">
              <a:buNone/>
            </a:pPr>
            <a:r>
              <a:rPr lang="en-US" dirty="0" smtClean="0"/>
              <a:t>Rate the strength of your examples on a scale from 1-5.  write this next to each example (1=weak, 5=strong)</a:t>
            </a:r>
            <a:endParaRPr lang="en-US" dirty="0"/>
          </a:p>
        </p:txBody>
      </p:sp>
    </p:spTree>
    <p:extLst>
      <p:ext uri="{BB962C8B-B14F-4D97-AF65-F5344CB8AC3E}">
        <p14:creationId xmlns:p14="http://schemas.microsoft.com/office/powerpoint/2010/main" val="3168566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Strengths of Arguments/Evidence</a:t>
            </a:r>
            <a:endParaRPr lang="en-US" dirty="0"/>
          </a:p>
        </p:txBody>
      </p:sp>
      <p:sp>
        <p:nvSpPr>
          <p:cNvPr id="3" name="Content Placeholder 2"/>
          <p:cNvSpPr>
            <a:spLocks noGrp="1"/>
          </p:cNvSpPr>
          <p:nvPr>
            <p:ph idx="1"/>
          </p:nvPr>
        </p:nvSpPr>
        <p:spPr/>
        <p:txBody>
          <a:bodyPr/>
          <a:lstStyle/>
          <a:p>
            <a:pPr marL="0" indent="0">
              <a:buNone/>
            </a:pPr>
            <a:r>
              <a:rPr lang="en-US" dirty="0" smtClean="0"/>
              <a:t>Put them on a scale.  How well did they hold up?</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438400"/>
            <a:ext cx="5410200" cy="4052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1073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lstStyle/>
          <a:p>
            <a:pPr marL="0" indent="0">
              <a:buNone/>
            </a:pPr>
            <a:r>
              <a:rPr lang="en-US" dirty="0" smtClean="0"/>
              <a:t>Tip #1,023 – use quotes as your evidence. They are often sophisticated, are directly related to your prompt and an easy resource!</a:t>
            </a: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971800"/>
            <a:ext cx="3352800" cy="2972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35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Quotes</a:t>
            </a:r>
            <a:endParaRPr lang="en-US" dirty="0"/>
          </a:p>
        </p:txBody>
      </p:sp>
      <p:sp>
        <p:nvSpPr>
          <p:cNvPr id="3" name="Content Placeholder 2"/>
          <p:cNvSpPr>
            <a:spLocks noGrp="1"/>
          </p:cNvSpPr>
          <p:nvPr>
            <p:ph idx="1"/>
          </p:nvPr>
        </p:nvSpPr>
        <p:spPr/>
        <p:txBody>
          <a:bodyPr/>
          <a:lstStyle/>
          <a:p>
            <a:pPr marL="0" indent="0" algn="ctr">
              <a:buNone/>
            </a:pPr>
            <a:r>
              <a:rPr lang="en-US" dirty="0" smtClean="0"/>
              <a:t>Why use Quotes?</a:t>
            </a:r>
          </a:p>
          <a:p>
            <a:pPr marL="0" indent="0">
              <a:buNone/>
            </a:pPr>
            <a:endParaRPr lang="en-US" dirty="0"/>
          </a:p>
          <a:p>
            <a:pPr marL="0" indent="0">
              <a:buNone/>
            </a:pPr>
            <a:r>
              <a:rPr lang="en-US" dirty="0" smtClean="0"/>
              <a:t>Used </a:t>
            </a:r>
            <a:r>
              <a:rPr lang="en-US" dirty="0"/>
              <a:t>effectively, quotations can provide important pieces of evidence and lend fresh voices and perspectives to your narrative. Used ineffectively, however, quotations clutter your text and interrupt the flow of your argument. </a:t>
            </a:r>
          </a:p>
        </p:txBody>
      </p:sp>
    </p:spTree>
    <p:extLst>
      <p:ext uri="{BB962C8B-B14F-4D97-AF65-F5344CB8AC3E}">
        <p14:creationId xmlns:p14="http://schemas.microsoft.com/office/powerpoint/2010/main" val="327682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Quotes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First off, when the prompt tells you to! But, here are some guidelines:</a:t>
            </a:r>
          </a:p>
          <a:p>
            <a:pPr marL="514350" indent="-514350">
              <a:buFont typeface="+mj-lt"/>
              <a:buAutoNum type="arabicPeriod"/>
            </a:pPr>
            <a:r>
              <a:rPr lang="en-US" b="1" dirty="0"/>
              <a:t>Discussing specific arguments or ideas</a:t>
            </a:r>
            <a:r>
              <a:rPr lang="en-US" b="1" dirty="0" smtClean="0"/>
              <a:t>. </a:t>
            </a:r>
            <a:r>
              <a:rPr lang="en-US" dirty="0"/>
              <a:t>Sometimes, in order to have a clear, accurate discussion of the ideas of others, you need to quote those ideas word for word</a:t>
            </a:r>
            <a:r>
              <a:rPr lang="en-US" dirty="0" smtClean="0"/>
              <a:t>.</a:t>
            </a:r>
          </a:p>
          <a:p>
            <a:pPr marL="514350" indent="-514350">
              <a:buFont typeface="+mj-lt"/>
              <a:buAutoNum type="arabicPeriod"/>
            </a:pPr>
            <a:r>
              <a:rPr lang="en-US" b="1" dirty="0" smtClean="0"/>
              <a:t>Giving authority to your paper</a:t>
            </a:r>
            <a:r>
              <a:rPr lang="en-US" dirty="0" smtClean="0"/>
              <a:t>. </a:t>
            </a:r>
            <a:r>
              <a:rPr lang="en-US" dirty="0"/>
              <a:t>There will be times when you want to highlight the words of a particularly important and authoritative source on your </a:t>
            </a:r>
            <a:r>
              <a:rPr lang="en-US" dirty="0" smtClean="0"/>
              <a:t>topic. (ethos)</a:t>
            </a:r>
          </a:p>
        </p:txBody>
      </p:sp>
    </p:spTree>
    <p:extLst>
      <p:ext uri="{BB962C8B-B14F-4D97-AF65-F5344CB8AC3E}">
        <p14:creationId xmlns:p14="http://schemas.microsoft.com/office/powerpoint/2010/main" val="3483872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nother Typewriter"/>
        <a:ea typeface=""/>
        <a:cs typeface=""/>
      </a:majorFont>
      <a:minorFont>
        <a:latin typeface="Pupc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TotalTime>
  <Words>591</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EAP BOOTCAMP</vt:lpstr>
      <vt:lpstr>Agenda 2/27</vt:lpstr>
      <vt:lpstr>Review: PreWriting</vt:lpstr>
      <vt:lpstr>Highlighting Body Paragraphs</vt:lpstr>
      <vt:lpstr>Body Paragraph Writing</vt:lpstr>
      <vt:lpstr>Strengths of Arguments/Evidence</vt:lpstr>
      <vt:lpstr>Quotes</vt:lpstr>
      <vt:lpstr>Using Quotes</vt:lpstr>
      <vt:lpstr>When to Use Quotes</vt:lpstr>
      <vt:lpstr>Embedding Quotes</vt:lpstr>
      <vt:lpstr>Embedded Quote Example</vt:lpstr>
      <vt:lpstr>Embedding Quotes</vt:lpstr>
      <vt:lpstr>Embedding Quotes Handout</vt:lpstr>
      <vt:lpstr>Jozui Revisions</vt:lpstr>
      <vt:lpstr>Homework</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EAP BOOTCAMP</dc:title>
  <dc:creator>Guadalupe Dargavel</dc:creator>
  <cp:lastModifiedBy>Guadalupe Dargavel</cp:lastModifiedBy>
  <cp:revision>68</cp:revision>
  <dcterms:created xsi:type="dcterms:W3CDTF">2014-02-13T23:01:27Z</dcterms:created>
  <dcterms:modified xsi:type="dcterms:W3CDTF">2014-02-27T20:16:23Z</dcterms:modified>
</cp:coreProperties>
</file>