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64" r:id="rId3"/>
    <p:sldId id="265" r:id="rId4"/>
    <p:sldId id="266" r:id="rId5"/>
    <p:sldId id="261" r:id="rId6"/>
    <p:sldId id="257" r:id="rId7"/>
    <p:sldId id="258"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FF"/>
    <a:srgbClr val="81FB25"/>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92" autoAdjust="0"/>
  </p:normalViewPr>
  <p:slideViewPr>
    <p:cSldViewPr>
      <p:cViewPr varScale="1">
        <p:scale>
          <a:sx n="60" d="100"/>
          <a:sy n="60" d="100"/>
        </p:scale>
        <p:origin x="-163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D2288A-CD9D-43A6-915F-381D501D9F44}" type="datetimeFigureOut">
              <a:rPr lang="en-US" smtClean="0"/>
              <a:pPr/>
              <a:t>10/8/2014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8833D0-3D25-4165-B14C-073160874616}" type="slidenum">
              <a:rPr lang="en-US" smtClean="0"/>
              <a:pPr/>
              <a:t>‹#›</a:t>
            </a:fld>
            <a:endParaRPr lang="en-US"/>
          </a:p>
        </p:txBody>
      </p:sp>
    </p:spTree>
    <p:extLst>
      <p:ext uri="{BB962C8B-B14F-4D97-AF65-F5344CB8AC3E}">
        <p14:creationId xmlns:p14="http://schemas.microsoft.com/office/powerpoint/2010/main" val="400631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8833D0-3D25-4165-B14C-07316087461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8833D0-3D25-4165-B14C-073160874616}"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8833D0-3D25-4165-B14C-073160874616}"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DAF664-AD5D-4166-92D7-FDE6F659C433}" type="datetimeFigureOut">
              <a:rPr lang="en-US" smtClean="0">
                <a:solidFill>
                  <a:prstClr val="black">
                    <a:tint val="75000"/>
                  </a:prstClr>
                </a:solidFill>
              </a:rPr>
              <a:pPr/>
              <a:t>10/8/2014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0ACCAC-31A2-4484-9850-AF0EAA7AA5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AF664-AD5D-4166-92D7-FDE6F659C433}" type="datetimeFigureOut">
              <a:rPr lang="en-US" smtClean="0">
                <a:solidFill>
                  <a:prstClr val="black">
                    <a:tint val="75000"/>
                  </a:prstClr>
                </a:solidFill>
              </a:rPr>
              <a:pPr/>
              <a:t>10/8/2014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0ACCAC-31A2-4484-9850-AF0EAA7AA5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AF664-AD5D-4166-92D7-FDE6F659C433}" type="datetimeFigureOut">
              <a:rPr lang="en-US" smtClean="0">
                <a:solidFill>
                  <a:prstClr val="black">
                    <a:tint val="75000"/>
                  </a:prstClr>
                </a:solidFill>
              </a:rPr>
              <a:pPr/>
              <a:t>10/8/2014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0ACCAC-31A2-4484-9850-AF0EAA7AA5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F1A4AF-37C4-4FB0-B5BA-E54E7BA1E6CD}"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A9F6F-E7D3-4370-B25B-6057E7E99E6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F1A4AF-37C4-4FB0-B5BA-E54E7BA1E6CD}"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A9F6F-E7D3-4370-B25B-6057E7E99E6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F1A4AF-37C4-4FB0-B5BA-E54E7BA1E6CD}"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A9F6F-E7D3-4370-B25B-6057E7E99E6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F1A4AF-37C4-4FB0-B5BA-E54E7BA1E6CD}"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A9F6F-E7D3-4370-B25B-6057E7E99E6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F1A4AF-37C4-4FB0-B5BA-E54E7BA1E6CD}" type="datetimeFigureOut">
              <a:rPr lang="en-US" smtClean="0"/>
              <a:pPr/>
              <a:t>10/8/2014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BA9F6F-E7D3-4370-B25B-6057E7E99E6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F1A4AF-37C4-4FB0-B5BA-E54E7BA1E6CD}" type="datetimeFigureOut">
              <a:rPr lang="en-US" smtClean="0"/>
              <a:pPr/>
              <a:t>10/8/2014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BA9F6F-E7D3-4370-B25B-6057E7E99E6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1A4AF-37C4-4FB0-B5BA-E54E7BA1E6CD}" type="datetimeFigureOut">
              <a:rPr lang="en-US" smtClean="0"/>
              <a:pPr/>
              <a:t>10/8/2014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BA9F6F-E7D3-4370-B25B-6057E7E99E6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1A4AF-37C4-4FB0-B5BA-E54E7BA1E6CD}"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A9F6F-E7D3-4370-B25B-6057E7E99E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AF664-AD5D-4166-92D7-FDE6F659C433}" type="datetimeFigureOut">
              <a:rPr lang="en-US" smtClean="0">
                <a:solidFill>
                  <a:prstClr val="black">
                    <a:tint val="75000"/>
                  </a:prstClr>
                </a:solidFill>
              </a:rPr>
              <a:pPr/>
              <a:t>10/8/2014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0ACCAC-31A2-4484-9850-AF0EAA7AA5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1A4AF-37C4-4FB0-B5BA-E54E7BA1E6CD}"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A9F6F-E7D3-4370-B25B-6057E7E99E6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F1A4AF-37C4-4FB0-B5BA-E54E7BA1E6CD}"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A9F6F-E7D3-4370-B25B-6057E7E99E6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F1A4AF-37C4-4FB0-B5BA-E54E7BA1E6CD}"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A9F6F-E7D3-4370-B25B-6057E7E99E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AF664-AD5D-4166-92D7-FDE6F659C433}" type="datetimeFigureOut">
              <a:rPr lang="en-US" smtClean="0">
                <a:solidFill>
                  <a:prstClr val="black">
                    <a:tint val="75000"/>
                  </a:prstClr>
                </a:solidFill>
              </a:rPr>
              <a:pPr/>
              <a:t>10/8/2014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0ACCAC-31A2-4484-9850-AF0EAA7AA5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AF664-AD5D-4166-92D7-FDE6F659C433}" type="datetimeFigureOut">
              <a:rPr lang="en-US" smtClean="0">
                <a:solidFill>
                  <a:prstClr val="black">
                    <a:tint val="75000"/>
                  </a:prstClr>
                </a:solidFill>
              </a:rPr>
              <a:pPr/>
              <a:t>10/8/2014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0ACCAC-31A2-4484-9850-AF0EAA7AA5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DAF664-AD5D-4166-92D7-FDE6F659C433}" type="datetimeFigureOut">
              <a:rPr lang="en-US" smtClean="0">
                <a:solidFill>
                  <a:prstClr val="black">
                    <a:tint val="75000"/>
                  </a:prstClr>
                </a:solidFill>
              </a:rPr>
              <a:pPr/>
              <a:t>10/8/2014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00ACCAC-31A2-4484-9850-AF0EAA7AA5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DAF664-AD5D-4166-92D7-FDE6F659C433}" type="datetimeFigureOut">
              <a:rPr lang="en-US" smtClean="0">
                <a:solidFill>
                  <a:prstClr val="black">
                    <a:tint val="75000"/>
                  </a:prstClr>
                </a:solidFill>
              </a:rPr>
              <a:pPr/>
              <a:t>10/8/2014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00ACCAC-31A2-4484-9850-AF0EAA7AA5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AF664-AD5D-4166-92D7-FDE6F659C433}" type="datetimeFigureOut">
              <a:rPr lang="en-US" smtClean="0">
                <a:solidFill>
                  <a:prstClr val="black">
                    <a:tint val="75000"/>
                  </a:prstClr>
                </a:solidFill>
              </a:rPr>
              <a:pPr/>
              <a:t>10/8/2014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00ACCAC-31A2-4484-9850-AF0EAA7AA5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AF664-AD5D-4166-92D7-FDE6F659C433}" type="datetimeFigureOut">
              <a:rPr lang="en-US" smtClean="0">
                <a:solidFill>
                  <a:prstClr val="black">
                    <a:tint val="75000"/>
                  </a:prstClr>
                </a:solidFill>
              </a:rPr>
              <a:pPr/>
              <a:t>10/8/2014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0ACCAC-31A2-4484-9850-AF0EAA7AA5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AF664-AD5D-4166-92D7-FDE6F659C433}" type="datetimeFigureOut">
              <a:rPr lang="en-US" smtClean="0">
                <a:solidFill>
                  <a:prstClr val="black">
                    <a:tint val="75000"/>
                  </a:prstClr>
                </a:solidFill>
              </a:rPr>
              <a:pPr/>
              <a:t>10/8/2014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0ACCAC-31A2-4484-9850-AF0EAA7AA5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AF664-AD5D-4166-92D7-FDE6F659C433}" type="datetimeFigureOut">
              <a:rPr lang="en-US" smtClean="0">
                <a:solidFill>
                  <a:prstClr val="black">
                    <a:tint val="75000"/>
                  </a:prstClr>
                </a:solidFill>
              </a:rPr>
              <a:pPr/>
              <a:t>10/8/2014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ACCAC-31A2-4484-9850-AF0EAA7AA5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1A4AF-37C4-4FB0-B5BA-E54E7BA1E6CD}" type="datetimeFigureOut">
              <a:rPr lang="en-US" smtClean="0"/>
              <a:pPr/>
              <a:t>10/8/2014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A9F6F-E7D3-4370-B25B-6057E7E99E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youtube.com/watch?v=JzIK5FaC38w"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4" cstate="print"/>
            <a:tile tx="0" ty="0" sx="100000" sy="100000" flip="none" algn="tl"/>
          </a:blipFill>
        </p:spPr>
        <p:style>
          <a:lnRef idx="2">
            <a:schemeClr val="dk1"/>
          </a:lnRef>
          <a:fillRef idx="1">
            <a:schemeClr val="lt1"/>
          </a:fillRef>
          <a:effectRef idx="0">
            <a:schemeClr val="dk1"/>
          </a:effectRef>
          <a:fontRef idx="minor">
            <a:schemeClr val="dk1"/>
          </a:fontRef>
        </p:style>
        <p:txBody>
          <a:bodyPr/>
          <a:lstStyle/>
          <a:p>
            <a:r>
              <a:rPr lang="en-US" i="1" dirty="0" smtClean="0">
                <a:latin typeface="MS Gothic" pitchFamily="49" charset="-128"/>
                <a:ea typeface="MS Gothic" pitchFamily="49" charset="-128"/>
              </a:rPr>
              <a:t>Journal</a:t>
            </a:r>
            <a:endParaRPr lang="en-US" i="1" dirty="0">
              <a:latin typeface="MS Gothic" pitchFamily="49" charset="-128"/>
              <a:ea typeface="MS Gothic" pitchFamily="49" charset="-128"/>
            </a:endParaRPr>
          </a:p>
        </p:txBody>
      </p:sp>
      <p:sp>
        <p:nvSpPr>
          <p:cNvPr id="3" name="Content Placeholder 2"/>
          <p:cNvSpPr>
            <a:spLocks noGrp="1"/>
          </p:cNvSpPr>
          <p:nvPr>
            <p:ph idx="1"/>
          </p:nvPr>
        </p:nvSpPr>
        <p:spPr>
          <a:xfrm>
            <a:off x="457200" y="1752600"/>
            <a:ext cx="8229600" cy="1828800"/>
          </a:xfrm>
        </p:spPr>
        <p:style>
          <a:lnRef idx="2">
            <a:schemeClr val="dk1"/>
          </a:lnRef>
          <a:fillRef idx="1">
            <a:schemeClr val="lt1"/>
          </a:fillRef>
          <a:effectRef idx="0">
            <a:schemeClr val="dk1"/>
          </a:effectRef>
          <a:fontRef idx="minor">
            <a:schemeClr val="dk1"/>
          </a:fontRef>
        </p:style>
        <p:txBody>
          <a:bodyPr>
            <a:normAutofit/>
          </a:bodyPr>
          <a:lstStyle/>
          <a:p>
            <a:pPr>
              <a:buNone/>
            </a:pPr>
            <a:r>
              <a:rPr lang="en-US" sz="3600" b="1" dirty="0" smtClean="0">
                <a:latin typeface="MS Gothic" pitchFamily="49" charset="-128"/>
                <a:ea typeface="MS Gothic" pitchFamily="49" charset="-128"/>
              </a:rPr>
              <a:t>“The defects of the society trace back to the defects of the individual.”</a:t>
            </a:r>
          </a:p>
          <a:p>
            <a:endParaRPr lang="en-US" dirty="0"/>
          </a:p>
        </p:txBody>
      </p:sp>
      <p:sp>
        <p:nvSpPr>
          <p:cNvPr id="6" name="TextBox 5"/>
          <p:cNvSpPr txBox="1"/>
          <p:nvPr/>
        </p:nvSpPr>
        <p:spPr>
          <a:xfrm>
            <a:off x="228600" y="3962400"/>
            <a:ext cx="8686800" cy="20621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b="1" dirty="0" smtClean="0">
                <a:latin typeface="MS Gothic" pitchFamily="49" charset="-128"/>
                <a:ea typeface="MS Gothic" pitchFamily="49" charset="-128"/>
              </a:rPr>
              <a:t>Do you think the statement is true or false? Why? </a:t>
            </a:r>
          </a:p>
          <a:p>
            <a:r>
              <a:rPr lang="en-US" sz="3200" b="1" dirty="0" smtClean="0">
                <a:latin typeface="MS Gothic" pitchFamily="49" charset="-128"/>
                <a:ea typeface="MS Gothic" pitchFamily="49" charset="-128"/>
              </a:rPr>
              <a:t>Support your answer with evidence from the </a:t>
            </a:r>
            <a:r>
              <a:rPr lang="en-US" sz="3200" b="1" i="1" dirty="0" smtClean="0">
                <a:latin typeface="MS Gothic" pitchFamily="49" charset="-128"/>
                <a:ea typeface="MS Gothic" pitchFamily="49" charset="-128"/>
              </a:rPr>
              <a:t>Lord of the Flies, Chapter Eleven</a:t>
            </a:r>
            <a:r>
              <a:rPr lang="en-US" sz="3200" b="1" dirty="0" smtClean="0">
                <a:latin typeface="MS Gothic" pitchFamily="49" charset="-128"/>
                <a:ea typeface="MS Gothic" pitchFamily="49" charset="-128"/>
              </a:rPr>
              <a:t>.</a:t>
            </a:r>
            <a:endParaRPr lang="en-US" sz="3200" b="1" dirty="0">
              <a:latin typeface="MS Gothic" pitchFamily="49" charset="-128"/>
              <a:ea typeface="MS Gothic" pitchFamily="49" charset="-128"/>
            </a:endParaRPr>
          </a:p>
        </p:txBody>
      </p:sp>
      <p:sp>
        <p:nvSpPr>
          <p:cNvPr id="5" name="TextBox 4"/>
          <p:cNvSpPr txBox="1"/>
          <p:nvPr/>
        </p:nvSpPr>
        <p:spPr>
          <a:xfrm>
            <a:off x="2057400" y="6488668"/>
            <a:ext cx="1219200" cy="369332"/>
          </a:xfrm>
          <a:prstGeom prst="rect">
            <a:avLst/>
          </a:prstGeom>
          <a:noFill/>
        </p:spPr>
        <p:txBody>
          <a:bodyPr wrap="square" rtlCol="0">
            <a:spAutoFit/>
          </a:bodyPr>
          <a:lstStyle/>
          <a:p>
            <a:r>
              <a:rPr lang="en-US" dirty="0" smtClean="0">
                <a:hlinkClick r:id="rId5"/>
              </a:rPr>
              <a:t>Song: Play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6000" dirty="0" smtClean="0"/>
              <a:t>Morality: </a:t>
            </a:r>
          </a:p>
          <a:p>
            <a:pPr marL="0" indent="0">
              <a:buNone/>
            </a:pPr>
            <a:r>
              <a:rPr lang="en-US" sz="6000" dirty="0" smtClean="0"/>
              <a:t>Right and Wrong behavior</a:t>
            </a:r>
            <a:endParaRPr lang="en-US" sz="6000" dirty="0"/>
          </a:p>
        </p:txBody>
      </p:sp>
    </p:spTree>
    <p:extLst>
      <p:ext uri="{BB962C8B-B14F-4D97-AF65-F5344CB8AC3E}">
        <p14:creationId xmlns:p14="http://schemas.microsoft.com/office/powerpoint/2010/main" val="1332959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6000" dirty="0" smtClean="0"/>
              <a:t>Otherness: </a:t>
            </a:r>
          </a:p>
          <a:p>
            <a:pPr marL="0" indent="0">
              <a:buNone/>
            </a:pPr>
            <a:r>
              <a:rPr lang="en-US" sz="6000" dirty="0" smtClean="0"/>
              <a:t>treating another person as not equal.</a:t>
            </a:r>
          </a:p>
        </p:txBody>
      </p:sp>
    </p:spTree>
    <p:extLst>
      <p:ext uri="{BB962C8B-B14F-4D97-AF65-F5344CB8AC3E}">
        <p14:creationId xmlns:p14="http://schemas.microsoft.com/office/powerpoint/2010/main" val="1274594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4038600"/>
            <a:ext cx="9144000" cy="1569660"/>
          </a:xfrm>
          <a:prstGeom prst="rect">
            <a:avLst/>
          </a:prstGeom>
        </p:spPr>
        <p:style>
          <a:lnRef idx="0">
            <a:scrgbClr r="0" g="0" b="0"/>
          </a:lnRef>
          <a:fillRef idx="1001">
            <a:schemeClr val="lt2"/>
          </a:fillRef>
          <a:effectRef idx="0">
            <a:scrgbClr r="0" g="0" b="0"/>
          </a:effectRef>
          <a:fontRef idx="major"/>
        </p:style>
        <p:txBody>
          <a:bodyPr wrap="square">
            <a:spAutoFit/>
          </a:bodyPr>
          <a:lstStyle/>
          <a:p>
            <a:pPr algn="ctr"/>
            <a:r>
              <a:rPr lang="en-US" sz="2400" b="1" i="1" dirty="0" smtClean="0">
                <a:latin typeface="MS Gothic" pitchFamily="49" charset="-128"/>
                <a:ea typeface="MS Gothic" pitchFamily="49" charset="-128"/>
              </a:rPr>
              <a:t>“It was simply what seemed sensible for me to write after the war when everyone was thanking God they weren’t Nazis. I’d seen enough to realize that every single one of us could be Nazis.”</a:t>
            </a:r>
            <a:endParaRPr lang="en-US" sz="2400" b="1" i="1" dirty="0">
              <a:latin typeface="MS Gothic" pitchFamily="49" charset="-128"/>
              <a:ea typeface="MS Gothic" pitchFamily="49"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324600" cy="838200"/>
          </a:xfrm>
        </p:spPr>
        <p:txBody>
          <a:bodyPr>
            <a:normAutofit fontScale="90000"/>
          </a:bodyPr>
          <a:lstStyle/>
          <a:p>
            <a:r>
              <a:rPr lang="en-US" dirty="0">
                <a:solidFill>
                  <a:schemeClr val="bg1"/>
                </a:solidFill>
              </a:rPr>
              <a:t>Page 152, paragraphs 1-7</a:t>
            </a:r>
            <a:r>
              <a:rPr lang="en-US" dirty="0"/>
              <a:t/>
            </a:r>
            <a:br>
              <a:rPr lang="en-US" dirty="0"/>
            </a:br>
            <a:endParaRPr lang="en-US" dirty="0"/>
          </a:p>
        </p:txBody>
      </p:sp>
      <p:sp>
        <p:nvSpPr>
          <p:cNvPr id="3" name="Content Placeholder 2"/>
          <p:cNvSpPr>
            <a:spLocks noGrp="1"/>
          </p:cNvSpPr>
          <p:nvPr>
            <p:ph idx="1"/>
          </p:nvPr>
        </p:nvSpPr>
        <p:spPr>
          <a:xfrm>
            <a:off x="0" y="762000"/>
            <a:ext cx="9144000" cy="5943600"/>
          </a:xfrm>
        </p:spPr>
        <p:txBody>
          <a:bodyPr>
            <a:normAutofit fontScale="92500" lnSpcReduction="20000"/>
          </a:bodyPr>
          <a:lstStyle/>
          <a:p>
            <a:pPr>
              <a:buNone/>
            </a:pPr>
            <a:r>
              <a:rPr lang="en-US" dirty="0" smtClean="0">
                <a:solidFill>
                  <a:schemeClr val="bg1"/>
                </a:solidFill>
              </a:rPr>
              <a:t>		</a:t>
            </a:r>
            <a:r>
              <a:rPr lang="en-US" sz="3600" dirty="0" smtClean="0">
                <a:solidFill>
                  <a:srgbClr val="81FB25"/>
                </a:solidFill>
              </a:rPr>
              <a:t>People </a:t>
            </a:r>
            <a:r>
              <a:rPr lang="en-US" sz="3600" dirty="0">
                <a:solidFill>
                  <a:srgbClr val="81FB25"/>
                </a:solidFill>
              </a:rPr>
              <a:t>are scared to do bad things because of </a:t>
            </a:r>
            <a:r>
              <a:rPr lang="en-US" sz="3600" dirty="0" smtClean="0">
                <a:solidFill>
                  <a:srgbClr val="81FB25"/>
                </a:solidFill>
              </a:rPr>
              <a:t>the consequences</a:t>
            </a:r>
            <a:r>
              <a:rPr lang="en-US" sz="3600" dirty="0">
                <a:solidFill>
                  <a:srgbClr val="81FB25"/>
                </a:solidFill>
              </a:rPr>
              <a:t>, but some are savage and don’t care what happens to save themselves. </a:t>
            </a:r>
            <a:r>
              <a:rPr lang="en-US" sz="3600" dirty="0">
                <a:solidFill>
                  <a:srgbClr val="FFFF00"/>
                </a:solidFill>
              </a:rPr>
              <a:t>“Kill the beast! Cut his throat! Spill his blood” (Golding 152). </a:t>
            </a:r>
            <a:r>
              <a:rPr lang="en-US" sz="3600" dirty="0">
                <a:solidFill>
                  <a:srgbClr val="FFCCFF"/>
                </a:solidFill>
              </a:rPr>
              <a:t>The group is losing their civilization and the society turning into savages</a:t>
            </a:r>
            <a:r>
              <a:rPr lang="en-US" sz="3600" dirty="0" smtClean="0">
                <a:solidFill>
                  <a:srgbClr val="FFCCFF"/>
                </a:solidFill>
              </a:rPr>
              <a:t>. </a:t>
            </a:r>
            <a:r>
              <a:rPr lang="en-US" sz="3600" dirty="0">
                <a:solidFill>
                  <a:srgbClr val="FFFF00"/>
                </a:solidFill>
              </a:rPr>
              <a:t>“Piggy and Ralph under the threat of the sky, found eager to take a place in this demented but partly secure society” (Golding 152). </a:t>
            </a:r>
            <a:r>
              <a:rPr lang="en-US" sz="3600" dirty="0">
                <a:solidFill>
                  <a:srgbClr val="FFCCFF"/>
                </a:solidFill>
              </a:rPr>
              <a:t>Piggy and Ralph is losing their own society trying keep themselves together. Clearly, the passage highlights that Ralph and Jack group are turning into savages. It is so they are losing their society.</a:t>
            </a:r>
            <a:endParaRPr lang="en-US" dirty="0">
              <a:solidFill>
                <a:srgbClr val="FFCC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1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543800" cy="715962"/>
          </a:xfrm>
          <a:ln/>
        </p:spPr>
        <p:style>
          <a:lnRef idx="3">
            <a:schemeClr val="lt1"/>
          </a:lnRef>
          <a:fillRef idx="1">
            <a:schemeClr val="accent1"/>
          </a:fillRef>
          <a:effectRef idx="1">
            <a:schemeClr val="accent1"/>
          </a:effectRef>
          <a:fontRef idx="minor">
            <a:schemeClr val="lt1"/>
          </a:fontRef>
        </p:style>
        <p:txBody>
          <a:bodyPr>
            <a:normAutofit fontScale="90000"/>
          </a:bodyPr>
          <a:lstStyle/>
          <a:p>
            <a:r>
              <a:rPr lang="en-US" i="1" dirty="0" smtClean="0">
                <a:latin typeface="MS Gothic" pitchFamily="49" charset="-128"/>
                <a:ea typeface="MS Gothic" pitchFamily="49" charset="-128"/>
              </a:rPr>
              <a:t>Character, Ch. 5-8</a:t>
            </a:r>
            <a:endParaRPr lang="en-US" i="1" dirty="0">
              <a:latin typeface="MS Gothic" pitchFamily="49" charset="-128"/>
              <a:ea typeface="MS Gothic" pitchFamily="49" charset="-128"/>
            </a:endParaRPr>
          </a:p>
        </p:txBody>
      </p:sp>
      <p:sp>
        <p:nvSpPr>
          <p:cNvPr id="3" name="Text Placeholder 2"/>
          <p:cNvSpPr>
            <a:spLocks noGrp="1"/>
          </p:cNvSpPr>
          <p:nvPr>
            <p:ph type="body" idx="1"/>
          </p:nvPr>
        </p:nvSpPr>
        <p:spPr>
          <a:xfrm>
            <a:off x="457200" y="1219200"/>
            <a:ext cx="4040188" cy="498475"/>
          </a:xfrm>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n-US" sz="3200" dirty="0" smtClean="0">
                <a:latin typeface="MS Gothic" pitchFamily="49" charset="-128"/>
                <a:ea typeface="MS Gothic" pitchFamily="49" charset="-128"/>
              </a:rPr>
              <a:t>PIGGY</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S Gothic" pitchFamily="49" charset="-128"/>
              <a:ea typeface="MS Gothic" pitchFamily="49" charset="-128"/>
            </a:endParaRPr>
          </a:p>
        </p:txBody>
      </p:sp>
      <p:sp>
        <p:nvSpPr>
          <p:cNvPr id="4" name="Content Placeholder 3"/>
          <p:cNvSpPr>
            <a:spLocks noGrp="1"/>
          </p:cNvSpPr>
          <p:nvPr>
            <p:ph sz="half" idx="2"/>
          </p:nvPr>
        </p:nvSpPr>
        <p:spPr>
          <a:xfrm>
            <a:off x="228600" y="1828800"/>
            <a:ext cx="4268788" cy="4800600"/>
          </a:xfrm>
        </p:spPr>
        <p:style>
          <a:lnRef idx="2">
            <a:schemeClr val="dk1">
              <a:shade val="50000"/>
            </a:schemeClr>
          </a:lnRef>
          <a:fillRef idx="1">
            <a:schemeClr val="dk1"/>
          </a:fillRef>
          <a:effectRef idx="0">
            <a:schemeClr val="dk1"/>
          </a:effectRef>
          <a:fontRef idx="minor">
            <a:schemeClr val="lt1"/>
          </a:fontRef>
        </p:style>
        <p:txBody>
          <a:bodyPr/>
          <a:lstStyle/>
          <a:p>
            <a:pPr marL="0" marR="0">
              <a:spcBef>
                <a:spcPts val="0"/>
              </a:spcBef>
              <a:spcAft>
                <a:spcPts val="0"/>
              </a:spcAft>
              <a:buNone/>
            </a:pPr>
            <a:r>
              <a:rPr lang="en-US" sz="2800" dirty="0" smtClean="0">
                <a:latin typeface="Times New Roman"/>
                <a:ea typeface="Calibri"/>
              </a:rPr>
              <a:t>“Life,” said Piggy expansively, “is scientific, that’s what it is. In a year or two when the war’s over they’ll be traveling to mars and back. I know there </a:t>
            </a:r>
            <a:r>
              <a:rPr lang="en-US" sz="2800" dirty="0" err="1" smtClean="0">
                <a:latin typeface="Times New Roman"/>
                <a:ea typeface="Calibri"/>
              </a:rPr>
              <a:t>ain’t</a:t>
            </a:r>
            <a:r>
              <a:rPr lang="en-US" sz="2800" dirty="0" smtClean="0">
                <a:latin typeface="Times New Roman"/>
                <a:ea typeface="Calibri"/>
              </a:rPr>
              <a:t> no beast—not with claws and all that, I mean—but I know there isn’t no fear either” (Golding 84). </a:t>
            </a:r>
          </a:p>
          <a:p>
            <a:pPr>
              <a:buNone/>
            </a:pPr>
            <a:endParaRPr lang="en-US" dirty="0"/>
          </a:p>
        </p:txBody>
      </p:sp>
      <p:sp>
        <p:nvSpPr>
          <p:cNvPr id="5" name="Text Placeholder 4"/>
          <p:cNvSpPr>
            <a:spLocks noGrp="1"/>
          </p:cNvSpPr>
          <p:nvPr>
            <p:ph type="body" sz="quarter" idx="3"/>
          </p:nvPr>
        </p:nvSpPr>
        <p:spPr>
          <a:xfrm>
            <a:off x="4648200" y="1219200"/>
            <a:ext cx="4041775" cy="498474"/>
          </a:xfrm>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n-US" sz="3200" dirty="0" smtClean="0">
                <a:latin typeface="MS Gothic" pitchFamily="49" charset="-128"/>
                <a:ea typeface="MS Gothic" pitchFamily="49" charset="-128"/>
              </a:rPr>
              <a:t>RALPH</a:t>
            </a:r>
            <a:endParaRPr lang="en-US" sz="3200" dirty="0">
              <a:latin typeface="MS Gothic" pitchFamily="49" charset="-128"/>
              <a:ea typeface="MS Gothic" pitchFamily="49" charset="-128"/>
            </a:endParaRPr>
          </a:p>
        </p:txBody>
      </p:sp>
      <p:sp>
        <p:nvSpPr>
          <p:cNvPr id="6" name="Content Placeholder 5"/>
          <p:cNvSpPr>
            <a:spLocks noGrp="1"/>
          </p:cNvSpPr>
          <p:nvPr>
            <p:ph sz="quarter" idx="4"/>
          </p:nvPr>
        </p:nvSpPr>
        <p:spPr>
          <a:xfrm>
            <a:off x="4645025" y="1828800"/>
            <a:ext cx="4270375" cy="4876800"/>
          </a:xfr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p>
            <a:pPr marL="0" marR="0">
              <a:spcBef>
                <a:spcPts val="0"/>
              </a:spcBef>
              <a:spcAft>
                <a:spcPts val="0"/>
              </a:spcAft>
              <a:buNone/>
            </a:pPr>
            <a:r>
              <a:rPr lang="en-US" sz="2800" dirty="0" smtClean="0">
                <a:latin typeface="Times New Roman"/>
                <a:ea typeface="Calibri"/>
              </a:rPr>
              <a:t>“In a moment the platform was full of arguing, gesticulating shadows. To Ralph, seated, this seemed the breaking up of sanity. Fear, beasts, no general agreement that the fire was all important: and when one tried to get the thing straight the argument cheered off, bringing up fresh, unpleasant matter. </a:t>
            </a:r>
          </a:p>
          <a:p>
            <a:pPr marL="0" marR="0">
              <a:spcBef>
                <a:spcPts val="0"/>
              </a:spcBef>
              <a:spcAft>
                <a:spcPts val="0"/>
              </a:spcAft>
              <a:buNone/>
            </a:pPr>
            <a:r>
              <a:rPr lang="en-US" sz="2800" dirty="0" smtClean="0">
                <a:latin typeface="Times New Roman"/>
                <a:ea typeface="Calibri"/>
              </a:rPr>
              <a:t>He could see a whiteness in the gloom near him so he grabbed it from Maurice and blew as loudly as he could” (Golding 88).</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1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15200" cy="868362"/>
          </a:xfrm>
        </p:spPr>
        <p:style>
          <a:lnRef idx="3">
            <a:schemeClr val="lt1"/>
          </a:lnRef>
          <a:fillRef idx="1">
            <a:schemeClr val="accent1"/>
          </a:fillRef>
          <a:effectRef idx="1">
            <a:schemeClr val="accent1"/>
          </a:effectRef>
          <a:fontRef idx="minor">
            <a:schemeClr val="lt1"/>
          </a:fontRef>
        </p:style>
        <p:txBody>
          <a:bodyPr>
            <a:normAutofit/>
          </a:bodyPr>
          <a:lstStyle/>
          <a:p>
            <a:r>
              <a:rPr lang="en-US" i="1" dirty="0" smtClean="0">
                <a:latin typeface="MS Gothic" pitchFamily="49" charset="-128"/>
                <a:ea typeface="MS Gothic" pitchFamily="49" charset="-128"/>
              </a:rPr>
              <a:t>Character, Ch. 5-8</a:t>
            </a:r>
            <a:endParaRPr lang="en-US" i="1" dirty="0">
              <a:latin typeface="MS Gothic" pitchFamily="49" charset="-128"/>
              <a:ea typeface="MS Gothic" pitchFamily="49" charset="-128"/>
            </a:endParaRPr>
          </a:p>
        </p:txBody>
      </p:sp>
      <p:sp>
        <p:nvSpPr>
          <p:cNvPr id="3" name="Text Placeholder 2"/>
          <p:cNvSpPr>
            <a:spLocks noGrp="1"/>
          </p:cNvSpPr>
          <p:nvPr>
            <p:ph type="body" idx="1"/>
          </p:nvPr>
        </p:nvSpPr>
        <p:spPr>
          <a:xfrm>
            <a:off x="457200" y="1295400"/>
            <a:ext cx="4040188" cy="522287"/>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n-US" sz="3200" dirty="0" smtClean="0">
                <a:latin typeface="MS Gothic" pitchFamily="49" charset="-128"/>
                <a:ea typeface="MS Gothic" pitchFamily="49" charset="-128"/>
              </a:rPr>
              <a:t>Jack</a:t>
            </a:r>
            <a:endParaRPr lang="en-US" sz="3200" dirty="0">
              <a:latin typeface="MS Gothic" pitchFamily="49" charset="-128"/>
              <a:ea typeface="MS Gothic" pitchFamily="49" charset="-128"/>
            </a:endParaRPr>
          </a:p>
        </p:txBody>
      </p:sp>
      <p:sp>
        <p:nvSpPr>
          <p:cNvPr id="4" name="Content Placeholder 3"/>
          <p:cNvSpPr>
            <a:spLocks noGrp="1"/>
          </p:cNvSpPr>
          <p:nvPr>
            <p:ph sz="half" idx="2"/>
          </p:nvPr>
        </p:nvSpPr>
        <p:spPr>
          <a:xfrm>
            <a:off x="152400" y="1981200"/>
            <a:ext cx="4344988" cy="4648200"/>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marR="0">
              <a:spcBef>
                <a:spcPts val="0"/>
              </a:spcBef>
              <a:spcAft>
                <a:spcPts val="0"/>
              </a:spcAft>
              <a:buNone/>
            </a:pPr>
            <a:r>
              <a:rPr lang="en-US" sz="2800" dirty="0" smtClean="0">
                <a:latin typeface="Times New Roman"/>
                <a:ea typeface="Calibri"/>
              </a:rPr>
              <a:t>“Conch! Conch!” shouted Jack. “We don’t need the conch anymore. We know who ought to say things. What good did Simon do speaking, or Bill, or Walter? It’s  time some people knew they’ve got to keep quiet and leave deciding things to the rest of us” (Golding 102).</a:t>
            </a:r>
          </a:p>
          <a:p>
            <a:pPr>
              <a:buNone/>
            </a:pPr>
            <a:endParaRPr lang="en-US" dirty="0"/>
          </a:p>
        </p:txBody>
      </p:sp>
      <p:sp>
        <p:nvSpPr>
          <p:cNvPr id="5" name="Text Placeholder 4"/>
          <p:cNvSpPr>
            <a:spLocks noGrp="1"/>
          </p:cNvSpPr>
          <p:nvPr>
            <p:ph type="body" sz="quarter" idx="3"/>
          </p:nvPr>
        </p:nvSpPr>
        <p:spPr>
          <a:xfrm>
            <a:off x="4648200" y="1295400"/>
            <a:ext cx="4041775" cy="522287"/>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n-US" sz="3200" dirty="0" smtClean="0">
                <a:latin typeface="MS Gothic" pitchFamily="49" charset="-128"/>
                <a:ea typeface="MS Gothic" pitchFamily="49" charset="-128"/>
              </a:rPr>
              <a:t>Simon</a:t>
            </a:r>
            <a:endParaRPr lang="en-US" sz="3200" dirty="0">
              <a:latin typeface="MS Gothic" pitchFamily="49" charset="-128"/>
              <a:ea typeface="MS Gothic" pitchFamily="49" charset="-128"/>
            </a:endParaRPr>
          </a:p>
        </p:txBody>
      </p:sp>
      <p:sp>
        <p:nvSpPr>
          <p:cNvPr id="6" name="Content Placeholder 5"/>
          <p:cNvSpPr>
            <a:spLocks noGrp="1"/>
          </p:cNvSpPr>
          <p:nvPr>
            <p:ph sz="quarter" idx="4"/>
          </p:nvPr>
        </p:nvSpPr>
        <p:spPr>
          <a:xfrm>
            <a:off x="4645025" y="1981200"/>
            <a:ext cx="4270375" cy="4648200"/>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marR="0">
              <a:spcBef>
                <a:spcPts val="0"/>
              </a:spcBef>
              <a:spcAft>
                <a:spcPts val="0"/>
              </a:spcAft>
              <a:buNone/>
            </a:pPr>
            <a:r>
              <a:rPr lang="en-US" sz="2800" dirty="0" smtClean="0">
                <a:latin typeface="Times New Roman"/>
                <a:ea typeface="Calibri"/>
              </a:rPr>
              <a:t>“He sighed. Other people could stand up and speak to an assembly, apparently, without the dreadful feeling of the pressure of personality; could say what they would as though they were speaking to only one person” (</a:t>
            </a:r>
            <a:r>
              <a:rPr lang="en-US" sz="2800" dirty="0" smtClean="0">
                <a:latin typeface="Times New Roman"/>
                <a:ea typeface="Calibri"/>
              </a:rPr>
              <a:t>Golding 114).</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377</Words>
  <Application>Microsoft Office PowerPoint</Application>
  <PresentationFormat>On-screen Show (4:3)</PresentationFormat>
  <Paragraphs>26</Paragraphs>
  <Slides>7</Slides>
  <Notes>3</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1_Office Theme</vt:lpstr>
      <vt:lpstr>Office Theme</vt:lpstr>
      <vt:lpstr>Journal</vt:lpstr>
      <vt:lpstr>PowerPoint Presentation</vt:lpstr>
      <vt:lpstr>PowerPoint Presentation</vt:lpstr>
      <vt:lpstr>PowerPoint Presentation</vt:lpstr>
      <vt:lpstr>Page 152, paragraphs 1-7 </vt:lpstr>
      <vt:lpstr>Character, Ch. 5-8</vt:lpstr>
      <vt:lpstr>Character, Ch. 5-8</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Guadalupe Dargavel</cp:lastModifiedBy>
  <cp:revision>27</cp:revision>
  <dcterms:created xsi:type="dcterms:W3CDTF">2014-10-07T22:09:40Z</dcterms:created>
  <dcterms:modified xsi:type="dcterms:W3CDTF">2014-10-08T22:11:36Z</dcterms:modified>
</cp:coreProperties>
</file>