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31"/>
  </p:notesMasterIdLst>
  <p:sldIdLst>
    <p:sldId id="256" r:id="rId6"/>
    <p:sldId id="281" r:id="rId7"/>
    <p:sldId id="258" r:id="rId8"/>
    <p:sldId id="282" r:id="rId9"/>
    <p:sldId id="280" r:id="rId10"/>
    <p:sldId id="257" r:id="rId11"/>
    <p:sldId id="259" r:id="rId12"/>
    <p:sldId id="260" r:id="rId13"/>
    <p:sldId id="261" r:id="rId14"/>
    <p:sldId id="266" r:id="rId15"/>
    <p:sldId id="267" r:id="rId16"/>
    <p:sldId id="268" r:id="rId17"/>
    <p:sldId id="269" r:id="rId18"/>
    <p:sldId id="270" r:id="rId19"/>
    <p:sldId id="271" r:id="rId20"/>
    <p:sldId id="279" r:id="rId21"/>
    <p:sldId id="273" r:id="rId22"/>
    <p:sldId id="274" r:id="rId23"/>
    <p:sldId id="277" r:id="rId24"/>
    <p:sldId id="278" r:id="rId25"/>
    <p:sldId id="276" r:id="rId26"/>
    <p:sldId id="262" r:id="rId27"/>
    <p:sldId id="263" r:id="rId28"/>
    <p:sldId id="264"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E8E13-7942-49C3-A66E-98D0C28DFCA7}" type="datetimeFigureOut">
              <a:rPr lang="en-US" smtClean="0"/>
              <a:t>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E63F3D-AA67-462D-B491-9B39D47CCD01}" type="slidenum">
              <a:rPr lang="en-US" smtClean="0"/>
              <a:t>‹#›</a:t>
            </a:fld>
            <a:endParaRPr lang="en-US"/>
          </a:p>
        </p:txBody>
      </p:sp>
    </p:spTree>
    <p:extLst>
      <p:ext uri="{BB962C8B-B14F-4D97-AF65-F5344CB8AC3E}">
        <p14:creationId xmlns:p14="http://schemas.microsoft.com/office/powerpoint/2010/main" val="235902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Stop at 1:34</a:t>
            </a:r>
            <a:endParaRPr lang="en-US"/>
          </a:p>
        </p:txBody>
      </p:sp>
      <p:sp>
        <p:nvSpPr>
          <p:cNvPr id="4" name="Slide Number Placeholder 3"/>
          <p:cNvSpPr>
            <a:spLocks noGrp="1"/>
          </p:cNvSpPr>
          <p:nvPr>
            <p:ph type="sldNum" sz="quarter" idx="10"/>
          </p:nvPr>
        </p:nvSpPr>
        <p:spPr/>
        <p:txBody>
          <a:bodyPr/>
          <a:lstStyle/>
          <a:p>
            <a:fld id="{8CE63F3D-AA67-462D-B491-9B39D47CCD01}" type="slidenum">
              <a:rPr lang="en-US" smtClean="0"/>
              <a:t>4</a:t>
            </a:fld>
            <a:endParaRPr lang="en-US"/>
          </a:p>
        </p:txBody>
      </p:sp>
    </p:spTree>
    <p:extLst>
      <p:ext uri="{BB962C8B-B14F-4D97-AF65-F5344CB8AC3E}">
        <p14:creationId xmlns:p14="http://schemas.microsoft.com/office/powerpoint/2010/main" val="10719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460F0C-7993-49CE-A707-C6F9763D0CE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123392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60F0C-7993-49CE-A707-C6F9763D0CE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62572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60F0C-7993-49CE-A707-C6F9763D0CE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1370387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6462226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5373093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8364360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7428290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58807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53801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904027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2022327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60F0C-7993-49CE-A707-C6F9763D0CE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2558525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9303806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9365166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8250316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8335922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47212443"/>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1213845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18454294"/>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8259835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7673566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270055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60F0C-7993-49CE-A707-C6F9763D0CE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10614854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1714739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13157755"/>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67523020"/>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14926163"/>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6138959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5024038"/>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7934103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72453578"/>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3429401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6881900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460F0C-7993-49CE-A707-C6F9763D0CE1}"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41488077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5213926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5300697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2292187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23800892"/>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3918085"/>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37143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73984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998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48346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98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460F0C-7993-49CE-A707-C6F9763D0CE1}"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32248061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3029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15368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0814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416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93498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6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460F0C-7993-49CE-A707-C6F9763D0CE1}"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38849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60F0C-7993-49CE-A707-C6F9763D0CE1}"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210891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60F0C-7993-49CE-A707-C6F9763D0CE1}"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256088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60F0C-7993-49CE-A707-C6F9763D0CE1}"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DD04A-781B-4252-97EF-C4B0BE7B754E}" type="slidenum">
              <a:rPr lang="en-US" smtClean="0"/>
              <a:t>‹#›</a:t>
            </a:fld>
            <a:endParaRPr lang="en-US"/>
          </a:p>
        </p:txBody>
      </p:sp>
    </p:spTree>
    <p:extLst>
      <p:ext uri="{BB962C8B-B14F-4D97-AF65-F5344CB8AC3E}">
        <p14:creationId xmlns:p14="http://schemas.microsoft.com/office/powerpoint/2010/main" val="14819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60F0C-7993-49CE-A707-C6F9763D0CE1}" type="datetimeFigureOut">
              <a:rPr lang="en-US" smtClean="0"/>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DD04A-781B-4252-97EF-C4B0BE7B754E}" type="slidenum">
              <a:rPr lang="en-US" smtClean="0"/>
              <a:t>‹#›</a:t>
            </a:fld>
            <a:endParaRPr lang="en-US"/>
          </a:p>
        </p:txBody>
      </p:sp>
    </p:spTree>
    <p:extLst>
      <p:ext uri="{BB962C8B-B14F-4D97-AF65-F5344CB8AC3E}">
        <p14:creationId xmlns:p14="http://schemas.microsoft.com/office/powerpoint/2010/main" val="221235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484533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5521273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CCE09-7CAA-49CF-B0D9-140F9A737A80}" type="datetimeFigureOut">
              <a:rPr lang="en-US" smtClean="0">
                <a:solidFill>
                  <a:prstClr val="white">
                    <a:tint val="75000"/>
                  </a:prstClr>
                </a:solidFill>
              </a:rPr>
              <a:pPr/>
              <a:t>1/28/2015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0798F-6B10-484A-866C-11A15D2D1D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2793293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51C90-6DE6-4B0E-AAC7-F5E7D348FD3A}" type="datetimeFigureOut">
              <a:rPr lang="en-US" smtClean="0">
                <a:solidFill>
                  <a:prstClr val="black">
                    <a:tint val="75000"/>
                  </a:prstClr>
                </a:solidFill>
              </a:rPr>
              <a:pPr/>
              <a:t>1/28/2015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FE0D5-D14F-4852-A669-0DE5D3727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94946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AlFHpERClww"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1"/>
            <a:ext cx="9144000" cy="2152650"/>
          </a:xfrm>
        </p:spPr>
        <p:txBody>
          <a:bodyPr>
            <a:noAutofit/>
          </a:bodyPr>
          <a:lstStyle/>
          <a:p>
            <a:r>
              <a:rPr lang="en-US" sz="12500" dirty="0" smtClean="0">
                <a:latin typeface="Little Snorlax" panose="02000500000000000000" pitchFamily="2" charset="0"/>
              </a:rPr>
              <a:t>POETRY UNIT</a:t>
            </a:r>
            <a:endParaRPr lang="en-US" sz="12500" dirty="0">
              <a:latin typeface="Little Snorlax" panose="02000500000000000000" pitchFamily="2" charset="0"/>
            </a:endParaRPr>
          </a:p>
        </p:txBody>
      </p:sp>
      <p:sp>
        <p:nvSpPr>
          <p:cNvPr id="3" name="Subtitle 2"/>
          <p:cNvSpPr>
            <a:spLocks noGrp="1"/>
          </p:cNvSpPr>
          <p:nvPr>
            <p:ph type="subTitle" idx="1"/>
          </p:nvPr>
        </p:nvSpPr>
        <p:spPr/>
        <p:txBody>
          <a:bodyPr/>
          <a:lstStyle/>
          <a:p>
            <a:r>
              <a:rPr lang="en-US" dirty="0" smtClean="0">
                <a:solidFill>
                  <a:schemeClr val="tx1"/>
                </a:solidFill>
                <a:latin typeface="Architects Daughter" panose="02000505000000020004" pitchFamily="2" charset="0"/>
              </a:rPr>
              <a:t>Vocabulary, Activities,</a:t>
            </a:r>
          </a:p>
          <a:p>
            <a:r>
              <a:rPr lang="en-US" dirty="0" smtClean="0">
                <a:solidFill>
                  <a:schemeClr val="tx1"/>
                </a:solidFill>
                <a:latin typeface="Architects Daughter" panose="02000505000000020004" pitchFamily="2" charset="0"/>
              </a:rPr>
              <a:t>and Lessons</a:t>
            </a:r>
            <a:endParaRPr lang="en-US" dirty="0">
              <a:solidFill>
                <a:schemeClr val="tx1"/>
              </a:solidFill>
              <a:latin typeface="Architects Daughter" panose="02000505000000020004" pitchFamily="2" charset="0"/>
            </a:endParaRPr>
          </a:p>
        </p:txBody>
      </p:sp>
    </p:spTree>
    <p:extLst>
      <p:ext uri="{BB962C8B-B14F-4D97-AF65-F5344CB8AC3E}">
        <p14:creationId xmlns:p14="http://schemas.microsoft.com/office/powerpoint/2010/main" val="1536939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81000" y="1600200"/>
            <a:ext cx="3505200" cy="5257800"/>
          </a:xfrm>
        </p:spPr>
        <p:txBody>
          <a:bodyPr/>
          <a:lstStyle/>
          <a:p>
            <a:pPr>
              <a:buFontTx/>
              <a:buNone/>
            </a:pPr>
            <a:r>
              <a:rPr lang="en-US" sz="2600" dirty="0" smtClean="0">
                <a:cs typeface="Arial" charset="0"/>
              </a:rPr>
              <a:t>Repetition</a:t>
            </a:r>
            <a:endParaRPr lang="en-US" sz="2600" dirty="0">
              <a:cs typeface="Arial" charset="0"/>
            </a:endParaRPr>
          </a:p>
          <a:p>
            <a:pPr>
              <a:buFontTx/>
              <a:buNone/>
            </a:pPr>
            <a:endParaRPr lang="en-US" sz="2600" dirty="0">
              <a:cs typeface="Arial" charset="0"/>
            </a:endParaRPr>
          </a:p>
          <a:p>
            <a:pPr>
              <a:buFontTx/>
              <a:buNone/>
            </a:pPr>
            <a:endParaRPr lang="en-US" sz="2600" dirty="0" smtClean="0">
              <a:cs typeface="Arial" charset="0"/>
            </a:endParaRPr>
          </a:p>
          <a:p>
            <a:pPr>
              <a:buFontTx/>
              <a:buNone/>
            </a:pPr>
            <a:endParaRPr lang="en-US" sz="2600" dirty="0">
              <a:cs typeface="Arial" charset="0"/>
            </a:endParaRPr>
          </a:p>
          <a:p>
            <a:pPr>
              <a:buFontTx/>
              <a:buNone/>
            </a:pPr>
            <a:r>
              <a:rPr lang="en-US" sz="2600" dirty="0" smtClean="0">
                <a:cs typeface="Arial" charset="0"/>
              </a:rPr>
              <a:t>Rhyme Scheme</a:t>
            </a:r>
          </a:p>
          <a:p>
            <a:pPr>
              <a:buFontTx/>
              <a:buNone/>
            </a:pPr>
            <a:endParaRPr lang="en-US" dirty="0">
              <a:latin typeface="Calibri" pitchFamily="34" charset="0"/>
              <a:cs typeface="Arial" charset="0"/>
            </a:endParaRPr>
          </a:p>
          <a:p>
            <a:pPr>
              <a:buFontTx/>
              <a:buNone/>
            </a:pPr>
            <a:endParaRPr lang="en-US" dirty="0" smtClean="0">
              <a:latin typeface="Calibri" pitchFamily="34" charset="0"/>
              <a:cs typeface="Arial" charset="0"/>
            </a:endParaRPr>
          </a:p>
          <a:p>
            <a:pPr>
              <a:buFontTx/>
              <a:buNone/>
            </a:pPr>
            <a:endParaRPr lang="en-US" dirty="0" smtClean="0">
              <a:latin typeface="Calibri" pitchFamily="34" charset="0"/>
              <a:cs typeface="Arial" charset="0"/>
            </a:endParaRPr>
          </a:p>
          <a:p>
            <a:pPr>
              <a:buFontTx/>
              <a:buNone/>
            </a:pPr>
            <a:endParaRPr lang="en-US" dirty="0">
              <a:latin typeface="Calibri" pitchFamily="34" charset="0"/>
              <a:cs typeface="Arial" charset="0"/>
            </a:endParaRPr>
          </a:p>
          <a:p>
            <a:pPr>
              <a:buFontTx/>
              <a:buNone/>
            </a:pPr>
            <a:endParaRPr lang="en-US" dirty="0">
              <a:latin typeface="Calibri" pitchFamily="34" charset="0"/>
              <a:cs typeface="Arial" charset="0"/>
            </a:endParaRPr>
          </a:p>
          <a:p>
            <a:pPr>
              <a:buFontTx/>
              <a:buNone/>
            </a:pPr>
            <a:endParaRPr lang="en-US" dirty="0" smtClean="0">
              <a:latin typeface="Calibri" pitchFamily="34" charset="0"/>
              <a:cs typeface="Arial" charset="0"/>
            </a:endParaRPr>
          </a:p>
        </p:txBody>
      </p:sp>
      <p:sp>
        <p:nvSpPr>
          <p:cNvPr id="9219" name="Rectangle 3"/>
          <p:cNvSpPr>
            <a:spLocks noGrp="1" noChangeArrowheads="1"/>
          </p:cNvSpPr>
          <p:nvPr>
            <p:ph type="title"/>
          </p:nvPr>
        </p:nvSpPr>
        <p:spPr>
          <a:xfrm>
            <a:off x="0" y="0"/>
            <a:ext cx="9144000" cy="1417638"/>
          </a:xfrm>
          <a:noFill/>
          <a:ln/>
        </p:spPr>
        <p:txBody>
          <a:bodyPr>
            <a:normAutofit/>
          </a:bodyPr>
          <a:lstStyle/>
          <a:p>
            <a:r>
              <a:rPr lang="en-US" sz="7500" dirty="0"/>
              <a:t>VOCABULARY</a:t>
            </a:r>
          </a:p>
        </p:txBody>
      </p:sp>
      <p:sp>
        <p:nvSpPr>
          <p:cNvPr id="9220" name="Rectangle 4"/>
          <p:cNvSpPr>
            <a:spLocks noChangeArrowheads="1"/>
          </p:cNvSpPr>
          <p:nvPr/>
        </p:nvSpPr>
        <p:spPr bwMode="auto">
          <a:xfrm>
            <a:off x="3733800" y="1600200"/>
            <a:ext cx="5029200" cy="5257800"/>
          </a:xfrm>
          <a:prstGeom prst="rect">
            <a:avLst/>
          </a:prstGeom>
          <a:noFill/>
          <a:ln w="9525">
            <a:noFill/>
            <a:miter lim="800000"/>
            <a:headEnd/>
            <a:tailEnd/>
          </a:ln>
          <a:effectLst/>
        </p:spPr>
        <p:txBody>
          <a:bodyPr/>
          <a:lstStyle/>
          <a:p>
            <a:pPr marL="342900" indent="-342900">
              <a:spcBef>
                <a:spcPct val="20000"/>
              </a:spcBef>
            </a:pPr>
            <a:r>
              <a:rPr lang="en-US" sz="3000">
                <a:latin typeface="Another Typewriter" pitchFamily="1" charset="0"/>
              </a:rPr>
              <a:t>-</a:t>
            </a:r>
          </a:p>
        </p:txBody>
      </p:sp>
      <p:sp>
        <p:nvSpPr>
          <p:cNvPr id="9221" name="Rectangle 5"/>
          <p:cNvSpPr>
            <a:spLocks noChangeArrowheads="1"/>
          </p:cNvSpPr>
          <p:nvPr/>
        </p:nvSpPr>
        <p:spPr bwMode="auto">
          <a:xfrm>
            <a:off x="3505200" y="1143000"/>
            <a:ext cx="5410200" cy="5715000"/>
          </a:xfrm>
          <a:prstGeom prst="rect">
            <a:avLst/>
          </a:prstGeom>
          <a:noFill/>
          <a:ln w="9525">
            <a:noFill/>
            <a:miter lim="800000"/>
            <a:headEnd/>
            <a:tailEnd/>
          </a:ln>
          <a:effectLst/>
        </p:spPr>
        <p:txBody>
          <a:bodyPr/>
          <a:lstStyle/>
          <a:p>
            <a:pPr marL="342900" indent="-342900">
              <a:spcBef>
                <a:spcPct val="20000"/>
              </a:spcBef>
              <a:buFontTx/>
              <a:buChar char="•"/>
            </a:pPr>
            <a:endParaRPr lang="en-US" sz="2000" dirty="0" smtClean="0">
              <a:latin typeface="Calibri" pitchFamily="34" charset="0"/>
              <a:cs typeface="Arial" charset="0"/>
            </a:endParaRPr>
          </a:p>
          <a:p>
            <a:pPr marL="342900" indent="-342900">
              <a:spcBef>
                <a:spcPct val="20000"/>
              </a:spcBef>
              <a:buSzPct val="85000"/>
              <a:buFont typeface="Arial" pitchFamily="34" charset="0"/>
              <a:buChar char="•"/>
            </a:pPr>
            <a:r>
              <a:rPr lang="en-US" sz="2000" dirty="0"/>
              <a:t>The repeating of a word or words within a poetic line; used for emphasis.</a:t>
            </a:r>
          </a:p>
          <a:p>
            <a:pPr marL="342900" indent="-342900">
              <a:spcBef>
                <a:spcPct val="20000"/>
              </a:spcBef>
              <a:buSzPct val="85000"/>
              <a:buFont typeface="Arial" pitchFamily="34" charset="0"/>
              <a:buChar char="•"/>
            </a:pPr>
            <a:endParaRPr lang="en-US" sz="2000" dirty="0"/>
          </a:p>
          <a:p>
            <a:pPr>
              <a:spcBef>
                <a:spcPct val="20000"/>
              </a:spcBef>
              <a:buSzPct val="85000"/>
            </a:pPr>
            <a:endParaRPr lang="en-US" sz="2000" dirty="0"/>
          </a:p>
          <a:p>
            <a:pPr marL="342900" indent="-342900">
              <a:spcBef>
                <a:spcPct val="20000"/>
              </a:spcBef>
              <a:buSzPct val="85000"/>
              <a:buFont typeface="Arial" pitchFamily="34" charset="0"/>
              <a:buChar char="•"/>
            </a:pPr>
            <a:r>
              <a:rPr lang="en-US" sz="2000" dirty="0"/>
              <a:t>The order in which rhyming words appear. This is denoted by assigning a letter to each rhyme, starting with “A</a:t>
            </a:r>
            <a:r>
              <a:rPr lang="en-US" sz="2000" dirty="0" smtClean="0"/>
              <a:t>”.</a:t>
            </a:r>
          </a:p>
          <a:p>
            <a:pPr>
              <a:spcBef>
                <a:spcPct val="20000"/>
              </a:spcBef>
              <a:buSzPct val="85000"/>
            </a:pPr>
            <a:r>
              <a:rPr lang="en-US" sz="2000" dirty="0" smtClean="0"/>
              <a:t>	</a:t>
            </a:r>
            <a:r>
              <a:rPr lang="en-US" sz="2000" i="1" dirty="0" smtClean="0">
                <a:latin typeface="Arial Narrow" panose="020B0606020202030204" pitchFamily="34" charset="0"/>
              </a:rPr>
              <a:t>Row</a:t>
            </a:r>
            <a:r>
              <a:rPr lang="en-US" sz="2000" i="1" dirty="0">
                <a:latin typeface="Arial Narrow" panose="020B0606020202030204" pitchFamily="34" charset="0"/>
              </a:rPr>
              <a:t>, row, row your </a:t>
            </a:r>
            <a:r>
              <a:rPr lang="en-US" sz="2000" i="1" dirty="0">
                <a:solidFill>
                  <a:srgbClr val="FF0000"/>
                </a:solidFill>
                <a:latin typeface="Arial Narrow" panose="020B0606020202030204" pitchFamily="34" charset="0"/>
              </a:rPr>
              <a:t>boat</a:t>
            </a:r>
            <a:r>
              <a:rPr lang="en-US" sz="2000" i="1" dirty="0">
                <a:latin typeface="Arial Narrow" panose="020B0606020202030204" pitchFamily="34" charset="0"/>
              </a:rPr>
              <a:t> (A)</a:t>
            </a:r>
            <a:br>
              <a:rPr lang="en-US" sz="2000" i="1" dirty="0">
                <a:latin typeface="Arial Narrow" panose="020B0606020202030204" pitchFamily="34" charset="0"/>
              </a:rPr>
            </a:br>
            <a:r>
              <a:rPr lang="en-US" sz="2000" i="1" dirty="0">
                <a:latin typeface="Arial Narrow" panose="020B0606020202030204" pitchFamily="34" charset="0"/>
              </a:rPr>
              <a:t>       </a:t>
            </a:r>
            <a:r>
              <a:rPr lang="en-US" sz="2000" i="1" dirty="0" smtClean="0">
                <a:latin typeface="Arial Narrow" panose="020B0606020202030204" pitchFamily="34" charset="0"/>
              </a:rPr>
              <a:t>	Gently </a:t>
            </a:r>
            <a:r>
              <a:rPr lang="en-US" sz="2000" i="1" dirty="0">
                <a:latin typeface="Arial Narrow" panose="020B0606020202030204" pitchFamily="34" charset="0"/>
              </a:rPr>
              <a:t>down the </a:t>
            </a:r>
            <a:r>
              <a:rPr lang="en-US" sz="2000" i="1" dirty="0">
                <a:solidFill>
                  <a:srgbClr val="00B050"/>
                </a:solidFill>
                <a:latin typeface="Arial Narrow" panose="020B0606020202030204" pitchFamily="34" charset="0"/>
              </a:rPr>
              <a:t>stream</a:t>
            </a:r>
            <a:r>
              <a:rPr lang="en-US" sz="2000" i="1" dirty="0">
                <a:latin typeface="Arial Narrow" panose="020B0606020202030204" pitchFamily="34" charset="0"/>
              </a:rPr>
              <a:t>, (B)</a:t>
            </a:r>
            <a:br>
              <a:rPr lang="en-US" sz="2000" i="1" dirty="0">
                <a:latin typeface="Arial Narrow" panose="020B0606020202030204" pitchFamily="34" charset="0"/>
              </a:rPr>
            </a:br>
            <a:r>
              <a:rPr lang="en-US" sz="2000" i="1" dirty="0">
                <a:latin typeface="Arial Narrow" panose="020B0606020202030204" pitchFamily="34" charset="0"/>
              </a:rPr>
              <a:t>      </a:t>
            </a:r>
            <a:r>
              <a:rPr lang="en-US" sz="2000" i="1" dirty="0" smtClean="0">
                <a:latin typeface="Arial Narrow" panose="020B0606020202030204" pitchFamily="34" charset="0"/>
              </a:rPr>
              <a:t> 	Merrily</a:t>
            </a:r>
            <a:r>
              <a:rPr lang="en-US" sz="2000" i="1" dirty="0">
                <a:latin typeface="Arial Narrow" panose="020B0606020202030204" pitchFamily="34" charset="0"/>
              </a:rPr>
              <a:t>, merrily, merrily, </a:t>
            </a:r>
            <a:r>
              <a:rPr lang="en-US" sz="2000" i="1" dirty="0">
                <a:solidFill>
                  <a:srgbClr val="00B0F0"/>
                </a:solidFill>
                <a:latin typeface="Arial Narrow" panose="020B0606020202030204" pitchFamily="34" charset="0"/>
              </a:rPr>
              <a:t>merrily</a:t>
            </a:r>
            <a:r>
              <a:rPr lang="en-US" sz="2000" i="1" dirty="0">
                <a:latin typeface="Arial Narrow" panose="020B0606020202030204" pitchFamily="34" charset="0"/>
              </a:rPr>
              <a:t> (C)</a:t>
            </a:r>
            <a:br>
              <a:rPr lang="en-US" sz="2000" i="1" dirty="0">
                <a:latin typeface="Arial Narrow" panose="020B0606020202030204" pitchFamily="34" charset="0"/>
              </a:rPr>
            </a:br>
            <a:r>
              <a:rPr lang="en-US" sz="2000" i="1" dirty="0">
                <a:latin typeface="Arial Narrow" panose="020B0606020202030204" pitchFamily="34" charset="0"/>
              </a:rPr>
              <a:t>      </a:t>
            </a:r>
            <a:r>
              <a:rPr lang="en-US" sz="2000" i="1" dirty="0" smtClean="0">
                <a:latin typeface="Arial Narrow" panose="020B0606020202030204" pitchFamily="34" charset="0"/>
              </a:rPr>
              <a:t>	Life </a:t>
            </a:r>
            <a:r>
              <a:rPr lang="en-US" sz="2000" i="1" dirty="0">
                <a:latin typeface="Arial Narrow" panose="020B0606020202030204" pitchFamily="34" charset="0"/>
              </a:rPr>
              <a:t>is but a </a:t>
            </a:r>
            <a:r>
              <a:rPr lang="en-US" sz="2000" i="1" dirty="0">
                <a:solidFill>
                  <a:srgbClr val="00B050"/>
                </a:solidFill>
                <a:latin typeface="Arial Narrow" panose="020B0606020202030204" pitchFamily="34" charset="0"/>
              </a:rPr>
              <a:t>dream</a:t>
            </a:r>
            <a:r>
              <a:rPr lang="en-US" sz="2000" i="1" dirty="0">
                <a:latin typeface="Arial Narrow" panose="020B0606020202030204" pitchFamily="34" charset="0"/>
              </a:rPr>
              <a:t> (B)</a:t>
            </a:r>
            <a:r>
              <a:rPr lang="en-US" sz="2000" dirty="0"/>
              <a:t/>
            </a:r>
            <a:br>
              <a:rPr lang="en-US" sz="2000" dirty="0"/>
            </a:br>
            <a:r>
              <a:rPr lang="en-US" sz="2000" dirty="0"/>
              <a:t>   </a:t>
            </a:r>
            <a:endParaRPr lang="en-US" sz="2000" dirty="0" smtClean="0"/>
          </a:p>
          <a:p>
            <a:pPr>
              <a:spcBef>
                <a:spcPct val="20000"/>
              </a:spcBef>
              <a:buSzPct val="85000"/>
            </a:pPr>
            <a:r>
              <a:rPr lang="en-US" sz="2000" dirty="0" smtClean="0"/>
              <a:t>This </a:t>
            </a:r>
            <a:r>
              <a:rPr lang="en-US" sz="2000" dirty="0"/>
              <a:t>has a rhyme scheme of ABCB.</a:t>
            </a:r>
          </a:p>
        </p:txBody>
      </p:sp>
    </p:spTree>
    <p:extLst>
      <p:ext uri="{BB962C8B-B14F-4D97-AF65-F5344CB8AC3E}">
        <p14:creationId xmlns:p14="http://schemas.microsoft.com/office/powerpoint/2010/main" val="1377089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to="" calcmode="lin" valueType="num">
                                      <p:cBhvr>
                                        <p:cTn id="7" dur="1" fill="hold"/>
                                        <p:tgtEl>
                                          <p:spTgt spid="921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 to="" calcmode="lin" valueType="num">
                                      <p:cBhvr>
                                        <p:cTn id="12" dur="1" fill="hold"/>
                                        <p:tgtEl>
                                          <p:spTgt spid="922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anim to="" calcmode="lin" valueType="num">
                                      <p:cBhvr>
                                        <p:cTn id="17" dur="1" fill="hold"/>
                                        <p:tgtEl>
                                          <p:spTgt spid="9218">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221">
                                            <p:txEl>
                                              <p:pRg st="4" end="4"/>
                                            </p:txEl>
                                          </p:spTgt>
                                        </p:tgtEl>
                                        <p:attrNameLst>
                                          <p:attrName>style.visibility</p:attrName>
                                        </p:attrNameLst>
                                      </p:cBhvr>
                                      <p:to>
                                        <p:strVal val="visible"/>
                                      </p:to>
                                    </p:set>
                                    <p:anim to="" calcmode="lin" valueType="num">
                                      <p:cBhvr>
                                        <p:cTn id="22" dur="1" fill="hold"/>
                                        <p:tgtEl>
                                          <p:spTgt spid="9221">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9221">
                                            <p:txEl>
                                              <p:pRg st="5" end="5"/>
                                            </p:txEl>
                                          </p:spTgt>
                                        </p:tgtEl>
                                        <p:attrNameLst>
                                          <p:attrName>style.visibility</p:attrName>
                                        </p:attrNameLst>
                                      </p:cBhvr>
                                      <p:to>
                                        <p:strVal val="visible"/>
                                      </p:to>
                                    </p:set>
                                    <p:anim to="" calcmode="lin" valueType="num">
                                      <p:cBhvr>
                                        <p:cTn id="27" dur="1" fill="hold"/>
                                        <p:tgtEl>
                                          <p:spTgt spid="9221">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9221">
                                            <p:txEl>
                                              <p:pRg st="6" end="6"/>
                                            </p:txEl>
                                          </p:spTgt>
                                        </p:tgtEl>
                                        <p:attrNameLst>
                                          <p:attrName>style.visibility</p:attrName>
                                        </p:attrNameLst>
                                      </p:cBhvr>
                                      <p:to>
                                        <p:strVal val="visible"/>
                                      </p:to>
                                    </p:set>
                                    <p:anim to="" calcmode="lin" valueType="num">
                                      <p:cBhvr>
                                        <p:cTn id="32" dur="1" fill="hold"/>
                                        <p:tgtEl>
                                          <p:spTgt spid="9221">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81000" y="1219200"/>
            <a:ext cx="3505200" cy="5638800"/>
          </a:xfrm>
        </p:spPr>
        <p:txBody>
          <a:bodyPr>
            <a:normAutofit/>
          </a:bodyPr>
          <a:lstStyle/>
          <a:p>
            <a:pPr>
              <a:buNone/>
            </a:pPr>
            <a:r>
              <a:rPr lang="en-US" sz="2600" dirty="0">
                <a:cs typeface="Arial" charset="0"/>
              </a:rPr>
              <a:t>End Rhyme</a:t>
            </a:r>
          </a:p>
          <a:p>
            <a:pPr>
              <a:buFontTx/>
              <a:buNone/>
            </a:pPr>
            <a:endParaRPr lang="en-US" sz="2600" dirty="0" smtClean="0">
              <a:cs typeface="Arial" charset="0"/>
            </a:endParaRPr>
          </a:p>
          <a:p>
            <a:pPr>
              <a:buFontTx/>
              <a:buNone/>
            </a:pPr>
            <a:endParaRPr lang="en-US" sz="2600" dirty="0">
              <a:cs typeface="Arial" charset="0"/>
            </a:endParaRPr>
          </a:p>
          <a:p>
            <a:pPr>
              <a:buFontTx/>
              <a:buNone/>
            </a:pPr>
            <a:endParaRPr lang="en-US" sz="2600" dirty="0" smtClean="0">
              <a:cs typeface="Arial" charset="0"/>
            </a:endParaRPr>
          </a:p>
          <a:p>
            <a:pPr>
              <a:buFontTx/>
              <a:buNone/>
            </a:pPr>
            <a:endParaRPr lang="en-US" sz="2600" dirty="0">
              <a:cs typeface="Arial" charset="0"/>
            </a:endParaRPr>
          </a:p>
          <a:p>
            <a:pPr>
              <a:buFontTx/>
              <a:buNone/>
            </a:pPr>
            <a:r>
              <a:rPr lang="en-US" sz="2600" dirty="0" smtClean="0">
                <a:cs typeface="Arial" charset="0"/>
              </a:rPr>
              <a:t>Internal Rhyme</a:t>
            </a:r>
            <a:endParaRPr lang="en-US" sz="2600" dirty="0" smtClean="0"/>
          </a:p>
          <a:p>
            <a:pPr>
              <a:buFontTx/>
              <a:buNone/>
            </a:pPr>
            <a:endParaRPr lang="en-US" sz="2600" dirty="0" smtClean="0">
              <a:cs typeface="Arial" charset="0"/>
            </a:endParaRPr>
          </a:p>
          <a:p>
            <a:pPr>
              <a:buFontTx/>
              <a:buNone/>
            </a:pPr>
            <a:endParaRPr lang="en-US" sz="2600" dirty="0" smtClean="0">
              <a:cs typeface="Arial" charset="0"/>
            </a:endParaRPr>
          </a:p>
          <a:p>
            <a:pPr>
              <a:buFontTx/>
              <a:buNone/>
            </a:pPr>
            <a:endParaRPr lang="en-US" sz="2600" dirty="0" smtClean="0">
              <a:cs typeface="Arial" charset="0"/>
            </a:endParaRPr>
          </a:p>
          <a:p>
            <a:pPr>
              <a:buFontTx/>
              <a:buNone/>
            </a:pPr>
            <a:r>
              <a:rPr lang="en-US" sz="2600" dirty="0" smtClean="0">
                <a:cs typeface="Arial" charset="0"/>
              </a:rPr>
              <a:t>Slant Rhyme</a:t>
            </a:r>
          </a:p>
          <a:p>
            <a:pPr>
              <a:buFontTx/>
              <a:buNone/>
            </a:pPr>
            <a:endParaRPr lang="en-US" dirty="0">
              <a:latin typeface="Calibri" pitchFamily="34" charset="0"/>
              <a:cs typeface="Arial" charset="0"/>
            </a:endParaRPr>
          </a:p>
          <a:p>
            <a:pPr>
              <a:buFontTx/>
              <a:buNone/>
            </a:pPr>
            <a:endParaRPr lang="en-US" dirty="0" smtClean="0">
              <a:latin typeface="Calibri" pitchFamily="34" charset="0"/>
              <a:cs typeface="Arial" charset="0"/>
            </a:endParaRPr>
          </a:p>
        </p:txBody>
      </p:sp>
      <p:sp>
        <p:nvSpPr>
          <p:cNvPr id="9219" name="Rectangle 3"/>
          <p:cNvSpPr>
            <a:spLocks noGrp="1" noChangeArrowheads="1"/>
          </p:cNvSpPr>
          <p:nvPr>
            <p:ph type="title"/>
          </p:nvPr>
        </p:nvSpPr>
        <p:spPr>
          <a:xfrm>
            <a:off x="0" y="0"/>
            <a:ext cx="9144000" cy="1417638"/>
          </a:xfrm>
          <a:noFill/>
          <a:ln/>
        </p:spPr>
        <p:txBody>
          <a:bodyPr/>
          <a:lstStyle/>
          <a:p>
            <a:r>
              <a:rPr lang="en-US" sz="7500" dirty="0" smtClean="0"/>
              <a:t>VOCABULARY</a:t>
            </a:r>
            <a:endParaRPr lang="en-US" sz="7500" b="1" dirty="0">
              <a:latin typeface="Fear" pitchFamily="2" charset="0"/>
            </a:endParaRPr>
          </a:p>
        </p:txBody>
      </p:sp>
      <p:sp>
        <p:nvSpPr>
          <p:cNvPr id="9220" name="Rectangle 4"/>
          <p:cNvSpPr>
            <a:spLocks noChangeArrowheads="1"/>
          </p:cNvSpPr>
          <p:nvPr/>
        </p:nvSpPr>
        <p:spPr bwMode="auto">
          <a:xfrm>
            <a:off x="3733800" y="1600200"/>
            <a:ext cx="5029200" cy="5257800"/>
          </a:xfrm>
          <a:prstGeom prst="rect">
            <a:avLst/>
          </a:prstGeom>
          <a:noFill/>
          <a:ln w="9525">
            <a:noFill/>
            <a:miter lim="800000"/>
            <a:headEnd/>
            <a:tailEnd/>
          </a:ln>
          <a:effectLst/>
        </p:spPr>
        <p:txBody>
          <a:bodyPr/>
          <a:lstStyle/>
          <a:p>
            <a:pPr marL="342900" indent="-342900">
              <a:spcBef>
                <a:spcPct val="20000"/>
              </a:spcBef>
            </a:pPr>
            <a:r>
              <a:rPr lang="en-US" sz="3000">
                <a:latin typeface="Another Typewriter" pitchFamily="1" charset="0"/>
              </a:rPr>
              <a:t>-</a:t>
            </a:r>
          </a:p>
        </p:txBody>
      </p:sp>
      <p:sp>
        <p:nvSpPr>
          <p:cNvPr id="9221" name="Rectangle 5"/>
          <p:cNvSpPr>
            <a:spLocks noChangeArrowheads="1"/>
          </p:cNvSpPr>
          <p:nvPr/>
        </p:nvSpPr>
        <p:spPr bwMode="auto">
          <a:xfrm>
            <a:off x="3429000" y="1219200"/>
            <a:ext cx="5715000" cy="5638800"/>
          </a:xfrm>
          <a:prstGeom prst="rect">
            <a:avLst/>
          </a:prstGeom>
          <a:noFill/>
          <a:ln w="9525">
            <a:noFill/>
            <a:miter lim="800000"/>
            <a:headEnd/>
            <a:tailEnd/>
          </a:ln>
          <a:effectLst/>
        </p:spPr>
        <p:txBody>
          <a:bodyPr/>
          <a:lstStyle/>
          <a:p>
            <a:pPr marL="342900" indent="-342900">
              <a:spcBef>
                <a:spcPct val="20000"/>
              </a:spcBef>
              <a:buFontTx/>
              <a:buChar char="•"/>
            </a:pPr>
            <a:r>
              <a:rPr lang="en-US" dirty="0"/>
              <a:t>The use of rhyming words at the end of two or more lines of a poem. This is what people traditionally think of when they think of rhyming poetry</a:t>
            </a:r>
            <a:r>
              <a:rPr lang="en-US" dirty="0">
                <a:latin typeface="Calibri" pitchFamily="34" charset="0"/>
                <a:cs typeface="Arial" charset="0"/>
              </a:rPr>
              <a:t>.</a:t>
            </a:r>
          </a:p>
          <a:p>
            <a:pPr marL="342900" indent="-342900">
              <a:spcBef>
                <a:spcPct val="20000"/>
              </a:spcBef>
            </a:pPr>
            <a:r>
              <a:rPr lang="en-US" dirty="0">
                <a:latin typeface="Calibri" pitchFamily="34" charset="0"/>
                <a:cs typeface="Arial" charset="0"/>
              </a:rPr>
              <a:t>	</a:t>
            </a:r>
            <a:r>
              <a:rPr lang="en-US" dirty="0">
                <a:latin typeface="Arial Narrow" panose="020B0606020202030204" pitchFamily="34" charset="0"/>
                <a:cs typeface="Arial" charset="0"/>
              </a:rPr>
              <a:t>EXAMPLE: </a:t>
            </a:r>
            <a:r>
              <a:rPr lang="en-US" i="1" dirty="0">
                <a:latin typeface="Arial Narrow" panose="020B0606020202030204" pitchFamily="34" charset="0"/>
                <a:cs typeface="Arial" charset="0"/>
              </a:rPr>
              <a:t>There’s a place in </a:t>
            </a:r>
            <a:r>
              <a:rPr lang="en-US" i="1" dirty="0" smtClean="0">
                <a:solidFill>
                  <a:srgbClr val="FF0000"/>
                </a:solidFill>
                <a:latin typeface="Arial Narrow" panose="020B0606020202030204" pitchFamily="34" charset="0"/>
                <a:cs typeface="Arial" charset="0"/>
              </a:rPr>
              <a:t>France</a:t>
            </a:r>
            <a:r>
              <a:rPr lang="en-US" i="1" dirty="0" smtClean="0">
                <a:latin typeface="Arial Narrow" panose="020B0606020202030204" pitchFamily="34" charset="0"/>
                <a:cs typeface="Arial" charset="0"/>
              </a:rPr>
              <a:t/>
            </a:r>
            <a:br>
              <a:rPr lang="en-US" i="1" dirty="0" smtClean="0">
                <a:latin typeface="Arial Narrow" panose="020B0606020202030204" pitchFamily="34" charset="0"/>
                <a:cs typeface="Arial" charset="0"/>
              </a:rPr>
            </a:br>
            <a:r>
              <a:rPr lang="en-US" i="1" dirty="0" smtClean="0">
                <a:latin typeface="Arial Narrow" panose="020B0606020202030204" pitchFamily="34" charset="0"/>
                <a:cs typeface="Arial" charset="0"/>
              </a:rPr>
              <a:t>Where </a:t>
            </a:r>
            <a:r>
              <a:rPr lang="en-US" i="1" dirty="0">
                <a:latin typeface="Arial Narrow" panose="020B0606020202030204" pitchFamily="34" charset="0"/>
                <a:cs typeface="Arial" charset="0"/>
              </a:rPr>
              <a:t>the naked monkeys </a:t>
            </a:r>
            <a:r>
              <a:rPr lang="en-US" i="1" dirty="0">
                <a:solidFill>
                  <a:srgbClr val="FF0000"/>
                </a:solidFill>
                <a:latin typeface="Arial Narrow" panose="020B0606020202030204" pitchFamily="34" charset="0"/>
                <a:cs typeface="Arial" charset="0"/>
              </a:rPr>
              <a:t>dance</a:t>
            </a:r>
            <a:r>
              <a:rPr lang="en-US" i="1" dirty="0" smtClean="0">
                <a:solidFill>
                  <a:srgbClr val="FF0000"/>
                </a:solidFill>
                <a:latin typeface="Arial Narrow" panose="020B0606020202030204" pitchFamily="34" charset="0"/>
                <a:cs typeface="Arial" charset="0"/>
              </a:rPr>
              <a:t>.</a:t>
            </a:r>
            <a:r>
              <a:rPr lang="en-US" i="1" dirty="0" smtClean="0">
                <a:solidFill>
                  <a:srgbClr val="FF0000"/>
                </a:solidFill>
                <a:latin typeface="Calibri" pitchFamily="34" charset="0"/>
                <a:cs typeface="Arial" charset="0"/>
              </a:rPr>
              <a:t/>
            </a:r>
            <a:br>
              <a:rPr lang="en-US" i="1" dirty="0" smtClean="0">
                <a:solidFill>
                  <a:srgbClr val="FF0000"/>
                </a:solidFill>
                <a:latin typeface="Calibri" pitchFamily="34" charset="0"/>
                <a:cs typeface="Arial" charset="0"/>
              </a:rPr>
            </a:br>
            <a:endParaRPr lang="en-US" i="1" dirty="0" smtClean="0">
              <a:solidFill>
                <a:srgbClr val="FF0000"/>
              </a:solidFill>
              <a:latin typeface="Calibri" pitchFamily="34" charset="0"/>
              <a:cs typeface="Arial" charset="0"/>
            </a:endParaRPr>
          </a:p>
          <a:p>
            <a:pPr marL="342900" indent="-342900">
              <a:spcBef>
                <a:spcPct val="20000"/>
              </a:spcBef>
            </a:pPr>
            <a:endParaRPr lang="en-US" dirty="0">
              <a:latin typeface="Calibri" pitchFamily="34" charset="0"/>
              <a:cs typeface="Arial" charset="0"/>
            </a:endParaRPr>
          </a:p>
          <a:p>
            <a:pPr marL="342900" indent="-342900">
              <a:spcBef>
                <a:spcPct val="20000"/>
              </a:spcBef>
              <a:buFontTx/>
              <a:buChar char="•"/>
            </a:pPr>
            <a:r>
              <a:rPr lang="en-US" dirty="0" smtClean="0">
                <a:cs typeface="Arial" charset="0"/>
              </a:rPr>
              <a:t>The rhyming of words </a:t>
            </a:r>
            <a:r>
              <a:rPr lang="en-US" i="1" dirty="0" smtClean="0">
                <a:cs typeface="Arial" charset="0"/>
              </a:rPr>
              <a:t>within</a:t>
            </a:r>
            <a:r>
              <a:rPr lang="en-US" dirty="0" smtClean="0">
                <a:cs typeface="Arial" charset="0"/>
              </a:rPr>
              <a:t> a line of poetry, as opposed to end rhyme, which happens at the </a:t>
            </a:r>
            <a:r>
              <a:rPr lang="en-US" i="1" dirty="0" smtClean="0">
                <a:cs typeface="Arial" charset="0"/>
              </a:rPr>
              <a:t>end</a:t>
            </a:r>
            <a:r>
              <a:rPr lang="en-US" dirty="0" smtClean="0">
                <a:cs typeface="Arial" charset="0"/>
              </a:rPr>
              <a:t> of the lines.</a:t>
            </a:r>
            <a:br>
              <a:rPr lang="en-US" dirty="0" smtClean="0">
                <a:cs typeface="Arial" charset="0"/>
              </a:rPr>
            </a:br>
            <a:r>
              <a:rPr lang="en-US" dirty="0" smtClean="0">
                <a:latin typeface="Arial Narrow" panose="020B0606020202030204" pitchFamily="34" charset="0"/>
                <a:cs typeface="Arial" charset="0"/>
              </a:rPr>
              <a:t>EXAMPLE: </a:t>
            </a:r>
            <a:r>
              <a:rPr lang="en-US" i="1" dirty="0" smtClean="0">
                <a:latin typeface="Arial Narrow" panose="020B0606020202030204" pitchFamily="34" charset="0"/>
                <a:cs typeface="Arial" charset="0"/>
              </a:rPr>
              <a:t>I awoke from a </a:t>
            </a:r>
            <a:r>
              <a:rPr lang="en-US" i="1" dirty="0" smtClean="0">
                <a:solidFill>
                  <a:srgbClr val="FF0000"/>
                </a:solidFill>
                <a:latin typeface="Arial Narrow" panose="020B0606020202030204" pitchFamily="34" charset="0"/>
                <a:cs typeface="Arial" charset="0"/>
              </a:rPr>
              <a:t>dream</a:t>
            </a:r>
            <a:r>
              <a:rPr lang="en-US" i="1" dirty="0">
                <a:solidFill>
                  <a:srgbClr val="FF0000"/>
                </a:solidFill>
                <a:latin typeface="Arial Narrow" panose="020B0606020202030204" pitchFamily="34" charset="0"/>
                <a:cs typeface="Arial" charset="0"/>
              </a:rPr>
              <a:t> </a:t>
            </a:r>
            <a:r>
              <a:rPr lang="en-US" i="1" dirty="0">
                <a:latin typeface="Arial Narrow" panose="020B0606020202030204" pitchFamily="34" charset="0"/>
                <a:cs typeface="Arial" charset="0"/>
              </a:rPr>
              <a:t>r</a:t>
            </a:r>
            <a:r>
              <a:rPr lang="en-US" i="1" dirty="0" smtClean="0">
                <a:latin typeface="Arial Narrow" panose="020B0606020202030204" pitchFamily="34" charset="0"/>
                <a:cs typeface="Arial" charset="0"/>
              </a:rPr>
              <a:t>ight into a </a:t>
            </a:r>
            <a:r>
              <a:rPr lang="en-US" i="1" dirty="0" smtClean="0">
                <a:solidFill>
                  <a:srgbClr val="FF0000"/>
                </a:solidFill>
                <a:latin typeface="Arial Narrow" panose="020B0606020202030204" pitchFamily="34" charset="0"/>
                <a:cs typeface="Arial" charset="0"/>
              </a:rPr>
              <a:t>scream</a:t>
            </a:r>
            <a:r>
              <a:rPr lang="en-US" dirty="0" smtClean="0">
                <a:latin typeface="Arial Narrow" panose="020B0606020202030204" pitchFamily="34" charset="0"/>
                <a:cs typeface="Arial" charset="0"/>
              </a:rPr>
              <a:t>.</a:t>
            </a:r>
          </a:p>
          <a:p>
            <a:pPr marL="342900" indent="-342900">
              <a:spcBef>
                <a:spcPct val="20000"/>
              </a:spcBef>
            </a:pPr>
            <a:endParaRPr lang="en-US" dirty="0" smtClean="0">
              <a:latin typeface="Calibri" pitchFamily="34" charset="0"/>
              <a:cs typeface="Arial" charset="0"/>
            </a:endParaRPr>
          </a:p>
          <a:p>
            <a:pPr marL="342900" indent="-342900">
              <a:spcBef>
                <a:spcPct val="20000"/>
              </a:spcBef>
            </a:pPr>
            <a:endParaRPr lang="en-US" dirty="0" smtClean="0">
              <a:latin typeface="Calibri" pitchFamily="34" charset="0"/>
              <a:cs typeface="Arial" charset="0"/>
            </a:endParaRPr>
          </a:p>
          <a:p>
            <a:pPr marL="342900" indent="-342900">
              <a:spcBef>
                <a:spcPct val="20000"/>
              </a:spcBef>
              <a:buFontTx/>
              <a:buChar char="•"/>
            </a:pPr>
            <a:r>
              <a:rPr lang="en-US" dirty="0"/>
              <a:t>A</a:t>
            </a:r>
            <a:r>
              <a:rPr lang="en-US" dirty="0" smtClean="0"/>
              <a:t> </a:t>
            </a:r>
            <a:r>
              <a:rPr lang="en-US" dirty="0"/>
              <a:t>rhyme in which the sounds are </a:t>
            </a:r>
            <a:r>
              <a:rPr lang="en-US" dirty="0" smtClean="0"/>
              <a:t>similar </a:t>
            </a:r>
            <a:r>
              <a:rPr lang="en-US" dirty="0"/>
              <a:t>but not </a:t>
            </a:r>
            <a:r>
              <a:rPr lang="en-US" dirty="0" smtClean="0"/>
              <a:t>exact, </a:t>
            </a:r>
            <a:r>
              <a:rPr lang="en-US" dirty="0"/>
              <a:t>often using consonance or </a:t>
            </a:r>
            <a:r>
              <a:rPr lang="en-US" dirty="0" smtClean="0"/>
              <a:t>assonance (sometimes called near rhyme, off rhyme, imperfect rhyme).</a:t>
            </a:r>
            <a:br>
              <a:rPr lang="en-US" dirty="0" smtClean="0"/>
            </a:br>
            <a:r>
              <a:rPr lang="en-US" dirty="0" smtClean="0">
                <a:latin typeface="Arial Narrow" panose="020B0606020202030204" pitchFamily="34" charset="0"/>
              </a:rPr>
              <a:t>EXAMPLE: </a:t>
            </a:r>
            <a:r>
              <a:rPr lang="en-US" i="1" dirty="0" smtClean="0">
                <a:latin typeface="Arial Narrow" panose="020B0606020202030204" pitchFamily="34" charset="0"/>
              </a:rPr>
              <a:t>I sat in the </a:t>
            </a:r>
            <a:r>
              <a:rPr lang="en-US" i="1" dirty="0" smtClean="0">
                <a:solidFill>
                  <a:srgbClr val="FF0000"/>
                </a:solidFill>
                <a:latin typeface="Arial Narrow" panose="020B0606020202030204" pitchFamily="34" charset="0"/>
              </a:rPr>
              <a:t>dark</a:t>
            </a:r>
            <a:r>
              <a:rPr lang="en-US" i="1" dirty="0" smtClean="0">
                <a:latin typeface="Arial Narrow" panose="020B0606020202030204" pitchFamily="34" charset="0"/>
              </a:rPr>
              <a:t>/nursing my broken </a:t>
            </a:r>
            <a:r>
              <a:rPr lang="en-US" i="1" dirty="0" smtClean="0">
                <a:solidFill>
                  <a:srgbClr val="FF0000"/>
                </a:solidFill>
                <a:latin typeface="Arial Narrow" panose="020B0606020202030204" pitchFamily="34" charset="0"/>
              </a:rPr>
              <a:t>heart</a:t>
            </a:r>
            <a:r>
              <a:rPr lang="en-US" i="1" dirty="0" smtClean="0">
                <a:latin typeface="Arial Narrow" panose="020B0606020202030204" pitchFamily="34" charset="0"/>
              </a:rPr>
              <a:t>.</a:t>
            </a:r>
          </a:p>
          <a:p>
            <a:pPr marL="342900" indent="-342900">
              <a:spcBef>
                <a:spcPct val="20000"/>
              </a:spcBef>
              <a:buFontTx/>
              <a:buChar char="•"/>
            </a:pPr>
            <a:endParaRPr lang="en-US" i="1" dirty="0"/>
          </a:p>
          <a:p>
            <a:pPr marL="342900" indent="-342900">
              <a:spcBef>
                <a:spcPct val="20000"/>
              </a:spcBef>
              <a:buFontTx/>
              <a:buChar char="•"/>
            </a:pPr>
            <a:endParaRPr lang="en-US" b="1" i="1" dirty="0" smtClean="0"/>
          </a:p>
        </p:txBody>
      </p:sp>
    </p:spTree>
    <p:extLst>
      <p:ext uri="{BB962C8B-B14F-4D97-AF65-F5344CB8AC3E}">
        <p14:creationId xmlns:p14="http://schemas.microsoft.com/office/powerpoint/2010/main" val="151296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to="" calcmode="lin" valueType="num">
                                      <p:cBhvr>
                                        <p:cTn id="7" dur="1" fill="hold"/>
                                        <p:tgtEl>
                                          <p:spTgt spid="921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221">
                                            <p:txEl>
                                              <p:pRg st="0" end="0"/>
                                            </p:txEl>
                                          </p:spTgt>
                                        </p:tgtEl>
                                        <p:attrNameLst>
                                          <p:attrName>style.visibility</p:attrName>
                                        </p:attrNameLst>
                                      </p:cBhvr>
                                      <p:to>
                                        <p:strVal val="visible"/>
                                      </p:to>
                                    </p:set>
                                    <p:anim to="" calcmode="lin" valueType="num">
                                      <p:cBhvr>
                                        <p:cTn id="12" dur="1" fill="hold"/>
                                        <p:tgtEl>
                                          <p:spTgt spid="922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221">
                                            <p:txEl>
                                              <p:pRg st="1" end="1"/>
                                            </p:txEl>
                                          </p:spTgt>
                                        </p:tgtEl>
                                        <p:attrNameLst>
                                          <p:attrName>style.visibility</p:attrName>
                                        </p:attrNameLst>
                                      </p:cBhvr>
                                      <p:to>
                                        <p:strVal val="visible"/>
                                      </p:to>
                                    </p:set>
                                    <p:anim to="" calcmode="lin" valueType="num">
                                      <p:cBhvr>
                                        <p:cTn id="17" dur="1" fill="hold"/>
                                        <p:tgtEl>
                                          <p:spTgt spid="922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218">
                                            <p:txEl>
                                              <p:pRg st="5" end="5"/>
                                            </p:txEl>
                                          </p:spTgt>
                                        </p:tgtEl>
                                        <p:attrNameLst>
                                          <p:attrName>style.visibility</p:attrName>
                                        </p:attrNameLst>
                                      </p:cBhvr>
                                      <p:to>
                                        <p:strVal val="visible"/>
                                      </p:to>
                                    </p:set>
                                    <p:anim to="" calcmode="lin" valueType="num">
                                      <p:cBhvr>
                                        <p:cTn id="22" dur="1" fill="hold"/>
                                        <p:tgtEl>
                                          <p:spTgt spid="9218">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9221">
                                            <p:txEl>
                                              <p:pRg st="3" end="3"/>
                                            </p:txEl>
                                          </p:spTgt>
                                        </p:tgtEl>
                                        <p:attrNameLst>
                                          <p:attrName>style.visibility</p:attrName>
                                        </p:attrNameLst>
                                      </p:cBhvr>
                                      <p:to>
                                        <p:strVal val="visible"/>
                                      </p:to>
                                    </p:set>
                                    <p:anim to="" calcmode="lin" valueType="num">
                                      <p:cBhvr>
                                        <p:cTn id="27" dur="1" fill="hold"/>
                                        <p:tgtEl>
                                          <p:spTgt spid="9221">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9218">
                                            <p:txEl>
                                              <p:pRg st="9" end="9"/>
                                            </p:txEl>
                                          </p:spTgt>
                                        </p:tgtEl>
                                        <p:attrNameLst>
                                          <p:attrName>style.visibility</p:attrName>
                                        </p:attrNameLst>
                                      </p:cBhvr>
                                      <p:to>
                                        <p:strVal val="visible"/>
                                      </p:to>
                                    </p:set>
                                    <p:anim to="" calcmode="lin" valueType="num">
                                      <p:cBhvr>
                                        <p:cTn id="32" dur="1" fill="hold"/>
                                        <p:tgtEl>
                                          <p:spTgt spid="9218">
                                            <p:txEl>
                                              <p:pRg st="9" end="9"/>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9221">
                                            <p:txEl>
                                              <p:pRg st="6" end="6"/>
                                            </p:txEl>
                                          </p:spTgt>
                                        </p:tgtEl>
                                        <p:attrNameLst>
                                          <p:attrName>style.visibility</p:attrName>
                                        </p:attrNameLst>
                                      </p:cBhvr>
                                      <p:to>
                                        <p:strVal val="visible"/>
                                      </p:to>
                                    </p:set>
                                    <p:anim to="" calcmode="lin" valueType="num">
                                      <p:cBhvr>
                                        <p:cTn id="37" dur="1" fill="hold"/>
                                        <p:tgtEl>
                                          <p:spTgt spid="922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81000" y="1377062"/>
            <a:ext cx="3505200" cy="5257800"/>
          </a:xfrm>
        </p:spPr>
        <p:txBody>
          <a:bodyPr>
            <a:normAutofit/>
          </a:bodyPr>
          <a:lstStyle/>
          <a:p>
            <a:pPr>
              <a:buFontTx/>
              <a:buNone/>
            </a:pPr>
            <a:r>
              <a:rPr lang="en-US" sz="2600" dirty="0">
                <a:cs typeface="Arial" charset="0"/>
              </a:rPr>
              <a:t>Alliteration</a:t>
            </a:r>
          </a:p>
          <a:p>
            <a:pPr>
              <a:buFontTx/>
              <a:buNone/>
            </a:pPr>
            <a:endParaRPr lang="en-US" sz="2600" dirty="0">
              <a:cs typeface="Arial" charset="0"/>
            </a:endParaRPr>
          </a:p>
          <a:p>
            <a:pPr>
              <a:buFontTx/>
              <a:buNone/>
            </a:pPr>
            <a:endParaRPr lang="en-US" sz="2600" dirty="0">
              <a:cs typeface="Arial" charset="0"/>
            </a:endParaRPr>
          </a:p>
          <a:p>
            <a:pPr>
              <a:buFontTx/>
              <a:buNone/>
            </a:pPr>
            <a:r>
              <a:rPr lang="en-US" sz="2600" dirty="0">
                <a:cs typeface="Arial" charset="0"/>
              </a:rPr>
              <a:t>Assonance</a:t>
            </a:r>
          </a:p>
          <a:p>
            <a:pPr>
              <a:buFontTx/>
              <a:buNone/>
            </a:pPr>
            <a:endParaRPr lang="en-US" sz="2600" dirty="0">
              <a:cs typeface="Arial" charset="0"/>
            </a:endParaRPr>
          </a:p>
          <a:p>
            <a:pPr>
              <a:buFontTx/>
              <a:buNone/>
            </a:pPr>
            <a:endParaRPr lang="en-US" sz="2600" dirty="0" smtClean="0">
              <a:cs typeface="Arial" charset="0"/>
            </a:endParaRPr>
          </a:p>
          <a:p>
            <a:pPr>
              <a:buFontTx/>
              <a:buNone/>
            </a:pPr>
            <a:endParaRPr lang="en-US" sz="1300" dirty="0">
              <a:cs typeface="Arial" charset="0"/>
            </a:endParaRPr>
          </a:p>
          <a:p>
            <a:pPr>
              <a:buFontTx/>
              <a:buNone/>
            </a:pPr>
            <a:endParaRPr lang="en-US" sz="1300" dirty="0" smtClean="0">
              <a:cs typeface="Arial" charset="0"/>
            </a:endParaRPr>
          </a:p>
          <a:p>
            <a:pPr>
              <a:buFontTx/>
              <a:buNone/>
            </a:pPr>
            <a:endParaRPr lang="en-US" sz="1300" dirty="0">
              <a:cs typeface="Arial" charset="0"/>
            </a:endParaRPr>
          </a:p>
          <a:p>
            <a:pPr>
              <a:buFontTx/>
              <a:buNone/>
            </a:pPr>
            <a:r>
              <a:rPr lang="en-US" sz="2600" dirty="0" smtClean="0">
                <a:cs typeface="Arial" charset="0"/>
              </a:rPr>
              <a:t>Consonance</a:t>
            </a:r>
            <a:endParaRPr lang="en-US" sz="2600" dirty="0"/>
          </a:p>
        </p:txBody>
      </p:sp>
      <p:sp>
        <p:nvSpPr>
          <p:cNvPr id="9219" name="Rectangle 3"/>
          <p:cNvSpPr>
            <a:spLocks noGrp="1" noChangeArrowheads="1"/>
          </p:cNvSpPr>
          <p:nvPr>
            <p:ph type="title"/>
          </p:nvPr>
        </p:nvSpPr>
        <p:spPr>
          <a:xfrm>
            <a:off x="0" y="0"/>
            <a:ext cx="9144000" cy="1417638"/>
          </a:xfrm>
          <a:noFill/>
          <a:ln/>
        </p:spPr>
        <p:txBody>
          <a:bodyPr/>
          <a:lstStyle/>
          <a:p>
            <a:r>
              <a:rPr lang="en-US" sz="7500" dirty="0" smtClean="0"/>
              <a:t>VOCABULARY</a:t>
            </a:r>
            <a:endParaRPr lang="en-US" sz="7500" b="1" dirty="0">
              <a:latin typeface="Fear" pitchFamily="2" charset="0"/>
            </a:endParaRPr>
          </a:p>
        </p:txBody>
      </p:sp>
      <p:sp>
        <p:nvSpPr>
          <p:cNvPr id="9220" name="Rectangle 4"/>
          <p:cNvSpPr>
            <a:spLocks noChangeArrowheads="1"/>
          </p:cNvSpPr>
          <p:nvPr/>
        </p:nvSpPr>
        <p:spPr bwMode="auto">
          <a:xfrm>
            <a:off x="3733800" y="1600200"/>
            <a:ext cx="5029200" cy="5257800"/>
          </a:xfrm>
          <a:prstGeom prst="rect">
            <a:avLst/>
          </a:prstGeom>
          <a:noFill/>
          <a:ln w="9525">
            <a:noFill/>
            <a:miter lim="800000"/>
            <a:headEnd/>
            <a:tailEnd/>
          </a:ln>
          <a:effectLst/>
        </p:spPr>
        <p:txBody>
          <a:bodyPr/>
          <a:lstStyle/>
          <a:p>
            <a:pPr marL="342900" indent="-342900">
              <a:spcBef>
                <a:spcPct val="20000"/>
              </a:spcBef>
            </a:pPr>
            <a:r>
              <a:rPr lang="en-US" sz="3000">
                <a:latin typeface="Another Typewriter" pitchFamily="1" charset="0"/>
              </a:rPr>
              <a:t>-</a:t>
            </a:r>
          </a:p>
        </p:txBody>
      </p:sp>
      <p:sp>
        <p:nvSpPr>
          <p:cNvPr id="9221" name="Rectangle 5"/>
          <p:cNvSpPr>
            <a:spLocks noChangeArrowheads="1"/>
          </p:cNvSpPr>
          <p:nvPr/>
        </p:nvSpPr>
        <p:spPr bwMode="auto">
          <a:xfrm>
            <a:off x="3733800" y="1295400"/>
            <a:ext cx="5410200" cy="4876800"/>
          </a:xfrm>
          <a:prstGeom prst="rect">
            <a:avLst/>
          </a:prstGeom>
          <a:noFill/>
          <a:ln w="9525">
            <a:noFill/>
            <a:miter lim="800000"/>
            <a:headEnd/>
            <a:tailEnd/>
          </a:ln>
          <a:effectLst/>
        </p:spPr>
        <p:txBody>
          <a:bodyPr/>
          <a:lstStyle/>
          <a:p>
            <a:pPr marL="342900" indent="-342900">
              <a:spcBef>
                <a:spcPct val="20000"/>
              </a:spcBef>
              <a:buFontTx/>
              <a:buChar char="•"/>
            </a:pPr>
            <a:r>
              <a:rPr lang="en-US" dirty="0">
                <a:cs typeface="Arial" charset="0"/>
              </a:rPr>
              <a:t>The repetition of consonant sounds, usually at the beginning of words.</a:t>
            </a:r>
            <a:br>
              <a:rPr lang="en-US" dirty="0">
                <a:cs typeface="Arial" charset="0"/>
              </a:rPr>
            </a:br>
            <a:r>
              <a:rPr lang="en-US" dirty="0">
                <a:cs typeface="Arial" charset="0"/>
              </a:rPr>
              <a:t>EXAMPLE: </a:t>
            </a:r>
            <a:r>
              <a:rPr lang="en-US" i="1" dirty="0">
                <a:cs typeface="Arial" charset="0"/>
              </a:rPr>
              <a:t>Rain running over roads</a:t>
            </a:r>
            <a:r>
              <a:rPr lang="en-US" dirty="0" smtClean="0">
                <a:cs typeface="Arial" charset="0"/>
              </a:rPr>
              <a:t>.</a:t>
            </a:r>
            <a:br>
              <a:rPr lang="en-US" dirty="0" smtClean="0">
                <a:cs typeface="Arial" charset="0"/>
              </a:rPr>
            </a:br>
            <a:r>
              <a:rPr lang="en-US" dirty="0">
                <a:cs typeface="Arial" charset="0"/>
              </a:rPr>
              <a:t/>
            </a:r>
            <a:br>
              <a:rPr lang="en-US" dirty="0">
                <a:cs typeface="Arial" charset="0"/>
              </a:rPr>
            </a:br>
            <a:endParaRPr lang="en-US" dirty="0">
              <a:cs typeface="Arial" charset="0"/>
            </a:endParaRPr>
          </a:p>
          <a:p>
            <a:pPr marL="342900" indent="-342900">
              <a:spcBef>
                <a:spcPct val="20000"/>
              </a:spcBef>
              <a:buFontTx/>
              <a:buChar char="•"/>
            </a:pPr>
            <a:r>
              <a:rPr lang="en-US" dirty="0">
                <a:cs typeface="Arial" charset="0"/>
              </a:rPr>
              <a:t>The repetition of vowel sounds, usually within </a:t>
            </a:r>
            <a:r>
              <a:rPr lang="en-US" dirty="0" smtClean="0">
                <a:cs typeface="Arial" charset="0"/>
              </a:rPr>
              <a:t>words, creating partial rhyme. It has a free and quiet element to it,</a:t>
            </a:r>
            <a:endParaRPr lang="en-US" dirty="0">
              <a:cs typeface="Arial" charset="0"/>
            </a:endParaRPr>
          </a:p>
          <a:p>
            <a:pPr marL="342900" indent="-342900">
              <a:spcBef>
                <a:spcPct val="20000"/>
              </a:spcBef>
            </a:pPr>
            <a:r>
              <a:rPr lang="en-US" dirty="0">
                <a:cs typeface="Arial" charset="0"/>
              </a:rPr>
              <a:t>	EXAMPLE: </a:t>
            </a:r>
            <a:r>
              <a:rPr lang="en-US" i="1" dirty="0">
                <a:cs typeface="Arial" charset="0"/>
              </a:rPr>
              <a:t>The glade, in a frail agony of </a:t>
            </a:r>
            <a:r>
              <a:rPr lang="en-US" i="1" dirty="0" smtClean="0">
                <a:cs typeface="Arial" charset="0"/>
              </a:rPr>
              <a:t>grace…Time out of mind…Slap Dash…</a:t>
            </a:r>
            <a:endParaRPr lang="en-US" i="1" dirty="0">
              <a:cs typeface="Arial" charset="0"/>
            </a:endParaRPr>
          </a:p>
          <a:p>
            <a:pPr marL="342900" indent="-342900">
              <a:spcBef>
                <a:spcPct val="20000"/>
              </a:spcBef>
            </a:pPr>
            <a:endParaRPr lang="en-US" i="1" dirty="0">
              <a:cs typeface="Arial" charset="0"/>
            </a:endParaRPr>
          </a:p>
          <a:p>
            <a:pPr marL="342900" indent="-342900">
              <a:spcBef>
                <a:spcPct val="20000"/>
              </a:spcBef>
              <a:buFontTx/>
              <a:buChar char="•"/>
            </a:pPr>
            <a:r>
              <a:rPr lang="en-US" dirty="0" smtClean="0">
                <a:cs typeface="Arial" charset="0"/>
              </a:rPr>
              <a:t>The repetition of consonant sounds. </a:t>
            </a:r>
            <a:br>
              <a:rPr lang="en-US" dirty="0" smtClean="0">
                <a:cs typeface="Arial" charset="0"/>
              </a:rPr>
            </a:br>
            <a:r>
              <a:rPr lang="en-US" dirty="0" smtClean="0">
                <a:cs typeface="Arial" charset="0"/>
              </a:rPr>
              <a:t>EXAMPLE: </a:t>
            </a:r>
            <a:r>
              <a:rPr lang="en-US" i="1" dirty="0" smtClean="0">
                <a:cs typeface="Arial" charset="0"/>
              </a:rPr>
              <a:t>First and last…Stroke of Luck…</a:t>
            </a:r>
            <a:endParaRPr lang="en-US" i="1" dirty="0">
              <a:cs typeface="Arial" charset="0"/>
            </a:endParaRPr>
          </a:p>
          <a:p>
            <a:pPr marL="342900" indent="-342900">
              <a:spcBef>
                <a:spcPct val="20000"/>
              </a:spcBef>
              <a:buFontTx/>
              <a:buChar char="•"/>
            </a:pPr>
            <a:endParaRPr lang="en-US" b="1" dirty="0">
              <a:solidFill>
                <a:schemeClr val="bg1"/>
              </a:solidFill>
            </a:endParaRPr>
          </a:p>
        </p:txBody>
      </p:sp>
      <p:sp>
        <p:nvSpPr>
          <p:cNvPr id="6" name="TextBox 5"/>
          <p:cNvSpPr txBox="1"/>
          <p:nvPr/>
        </p:nvSpPr>
        <p:spPr>
          <a:xfrm>
            <a:off x="0" y="6172200"/>
            <a:ext cx="9144000" cy="338554"/>
          </a:xfrm>
          <a:prstGeom prst="rect">
            <a:avLst/>
          </a:prstGeom>
          <a:noFill/>
        </p:spPr>
        <p:txBody>
          <a:bodyPr wrap="square" rtlCol="0">
            <a:spAutoFit/>
          </a:bodyPr>
          <a:lstStyle/>
          <a:p>
            <a:pPr algn="ctr"/>
            <a:r>
              <a:rPr lang="en-US" sz="1600" i="1" dirty="0" smtClean="0"/>
              <a:t>These are the trio of sound devices that lend music and pattern to poetry.</a:t>
            </a:r>
            <a:endParaRPr lang="en-US" sz="1600" i="1" dirty="0"/>
          </a:p>
        </p:txBody>
      </p:sp>
    </p:spTree>
    <p:extLst>
      <p:ext uri="{BB962C8B-B14F-4D97-AF65-F5344CB8AC3E}">
        <p14:creationId xmlns:p14="http://schemas.microsoft.com/office/powerpoint/2010/main" val="313551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to="" calcmode="lin" valueType="num">
                                      <p:cBhvr>
                                        <p:cTn id="7" dur="1" fill="hold"/>
                                        <p:tgtEl>
                                          <p:spTgt spid="921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221">
                                            <p:txEl>
                                              <p:pRg st="0" end="0"/>
                                            </p:txEl>
                                          </p:spTgt>
                                        </p:tgtEl>
                                        <p:attrNameLst>
                                          <p:attrName>style.visibility</p:attrName>
                                        </p:attrNameLst>
                                      </p:cBhvr>
                                      <p:to>
                                        <p:strVal val="visible"/>
                                      </p:to>
                                    </p:set>
                                    <p:anim to="" calcmode="lin" valueType="num">
                                      <p:cBhvr>
                                        <p:cTn id="12" dur="1" fill="hold"/>
                                        <p:tgtEl>
                                          <p:spTgt spid="922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anim to="" calcmode="lin" valueType="num">
                                      <p:cBhvr>
                                        <p:cTn id="17" dur="1" fill="hold"/>
                                        <p:tgtEl>
                                          <p:spTgt spid="9218">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221">
                                            <p:txEl>
                                              <p:pRg st="1" end="1"/>
                                            </p:txEl>
                                          </p:spTgt>
                                        </p:tgtEl>
                                        <p:attrNameLst>
                                          <p:attrName>style.visibility</p:attrName>
                                        </p:attrNameLst>
                                      </p:cBhvr>
                                      <p:to>
                                        <p:strVal val="visible"/>
                                      </p:to>
                                    </p:set>
                                    <p:anim to="" calcmode="lin" valueType="num">
                                      <p:cBhvr>
                                        <p:cTn id="22" dur="1" fill="hold"/>
                                        <p:tgtEl>
                                          <p:spTgt spid="9221">
                                            <p:txEl>
                                              <p:pRg st="1" end="1"/>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9221">
                                            <p:txEl>
                                              <p:pRg st="2" end="2"/>
                                            </p:txEl>
                                          </p:spTgt>
                                        </p:tgtEl>
                                        <p:attrNameLst>
                                          <p:attrName>style.visibility</p:attrName>
                                        </p:attrNameLst>
                                      </p:cBhvr>
                                      <p:to>
                                        <p:strVal val="visible"/>
                                      </p:to>
                                    </p:set>
                                    <p:anim to="" calcmode="lin" valueType="num">
                                      <p:cBhvr>
                                        <p:cTn id="25" dur="1" fill="hold"/>
                                        <p:tgtEl>
                                          <p:spTgt spid="9221">
                                            <p:txEl>
                                              <p:pRg st="2" end="2"/>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9218">
                                            <p:txEl>
                                              <p:pRg st="9" end="9"/>
                                            </p:txEl>
                                          </p:spTgt>
                                        </p:tgtEl>
                                        <p:attrNameLst>
                                          <p:attrName>style.visibility</p:attrName>
                                        </p:attrNameLst>
                                      </p:cBhvr>
                                      <p:to>
                                        <p:strVal val="visible"/>
                                      </p:to>
                                    </p:set>
                                    <p:anim to="" calcmode="lin" valueType="num">
                                      <p:cBhvr>
                                        <p:cTn id="30" dur="1" fill="hold"/>
                                        <p:tgtEl>
                                          <p:spTgt spid="9218">
                                            <p:txEl>
                                              <p:pRg st="9" end="9"/>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9221">
                                            <p:txEl>
                                              <p:pRg st="4" end="4"/>
                                            </p:txEl>
                                          </p:spTgt>
                                        </p:tgtEl>
                                        <p:attrNameLst>
                                          <p:attrName>style.visibility</p:attrName>
                                        </p:attrNameLst>
                                      </p:cBhvr>
                                      <p:to>
                                        <p:strVal val="visible"/>
                                      </p:to>
                                    </p:set>
                                    <p:anim to="" calcmode="lin" valueType="num">
                                      <p:cBhvr>
                                        <p:cTn id="35" dur="1" fill="hold"/>
                                        <p:tgtEl>
                                          <p:spTgt spid="9221">
                                            <p:txEl>
                                              <p:pRg st="4" end="4"/>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to="" calcmode="lin" valueType="num">
                                      <p:cBhvr>
                                        <p:cTn id="40"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7500" dirty="0"/>
              <a:t>Vocabulary</a:t>
            </a:r>
          </a:p>
        </p:txBody>
      </p:sp>
      <p:sp>
        <p:nvSpPr>
          <p:cNvPr id="3" name="Content Placeholder 2"/>
          <p:cNvSpPr>
            <a:spLocks noGrp="1"/>
          </p:cNvSpPr>
          <p:nvPr>
            <p:ph idx="1"/>
          </p:nvPr>
        </p:nvSpPr>
        <p:spPr>
          <a:xfrm>
            <a:off x="152400" y="1600200"/>
            <a:ext cx="3962400" cy="4525963"/>
          </a:xfrm>
        </p:spPr>
        <p:txBody>
          <a:bodyPr>
            <a:normAutofit/>
          </a:bodyPr>
          <a:lstStyle/>
          <a:p>
            <a:pPr>
              <a:buNone/>
            </a:pPr>
            <a:r>
              <a:rPr lang="en-US" sz="2600" dirty="0" smtClean="0"/>
              <a:t>Figurative Language</a:t>
            </a:r>
          </a:p>
          <a:p>
            <a:pPr>
              <a:buNone/>
            </a:pPr>
            <a:endParaRPr lang="en-US" sz="2600" dirty="0" smtClean="0"/>
          </a:p>
          <a:p>
            <a:pPr>
              <a:buNone/>
            </a:pPr>
            <a:endParaRPr lang="en-US" sz="2600" dirty="0" smtClean="0"/>
          </a:p>
          <a:p>
            <a:pPr>
              <a:buNone/>
            </a:pPr>
            <a:endParaRPr lang="en-US" sz="2600" dirty="0" smtClean="0"/>
          </a:p>
          <a:p>
            <a:pPr>
              <a:buNone/>
            </a:pPr>
            <a:r>
              <a:rPr lang="en-US" sz="2600" dirty="0" smtClean="0"/>
              <a:t>Simile</a:t>
            </a:r>
          </a:p>
          <a:p>
            <a:pPr>
              <a:buNone/>
            </a:pPr>
            <a:endParaRPr lang="en-US" dirty="0">
              <a:latin typeface="Teen Light" pitchFamily="2" charset="0"/>
            </a:endParaRPr>
          </a:p>
          <a:p>
            <a:pPr>
              <a:buNone/>
            </a:pPr>
            <a:endParaRPr lang="en-US" dirty="0" smtClean="0">
              <a:latin typeface="Teen Light" pitchFamily="2" charset="0"/>
            </a:endParaRPr>
          </a:p>
          <a:p>
            <a:pPr>
              <a:buNone/>
            </a:pPr>
            <a:endParaRPr lang="en-US" dirty="0"/>
          </a:p>
          <a:p>
            <a:pPr>
              <a:buNone/>
            </a:pPr>
            <a:endParaRPr lang="en-US" dirty="0"/>
          </a:p>
        </p:txBody>
      </p:sp>
      <p:sp>
        <p:nvSpPr>
          <p:cNvPr id="4" name="TextBox 3"/>
          <p:cNvSpPr txBox="1"/>
          <p:nvPr/>
        </p:nvSpPr>
        <p:spPr>
          <a:xfrm>
            <a:off x="4648200" y="1600200"/>
            <a:ext cx="4495800" cy="4524315"/>
          </a:xfrm>
          <a:prstGeom prst="rect">
            <a:avLst/>
          </a:prstGeom>
          <a:noFill/>
        </p:spPr>
        <p:txBody>
          <a:bodyPr wrap="square" rtlCol="0">
            <a:spAutoFit/>
          </a:bodyPr>
          <a:lstStyle/>
          <a:p>
            <a:pPr>
              <a:buFont typeface="Arial" pitchFamily="34" charset="0"/>
              <a:buChar char="•"/>
            </a:pPr>
            <a:r>
              <a:rPr lang="en-US" dirty="0" smtClean="0">
                <a:solidFill>
                  <a:srgbClr val="000000"/>
                </a:solidFill>
              </a:rPr>
              <a:t>a word or phrase that departs from everyday literal language for the sake of comparison, emphasis, clarity, or freshness.</a:t>
            </a: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r>
              <a:rPr lang="en-US" dirty="0" smtClean="0">
                <a:solidFill>
                  <a:srgbClr val="000000"/>
                </a:solidFill>
              </a:rPr>
              <a:t>a figure of speech comparing two unlike things using the words “like” or “as”.</a:t>
            </a:r>
            <a:endParaRPr lang="en-US" dirty="0"/>
          </a:p>
          <a:p>
            <a:endParaRPr lang="en-US" dirty="0" smtClean="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a:p>
        </p:txBody>
      </p:sp>
      <p:sp>
        <p:nvSpPr>
          <p:cNvPr id="7" name="TextBox 6"/>
          <p:cNvSpPr txBox="1"/>
          <p:nvPr/>
        </p:nvSpPr>
        <p:spPr>
          <a:xfrm>
            <a:off x="381000" y="4267200"/>
            <a:ext cx="7696200" cy="2369880"/>
          </a:xfrm>
          <a:prstGeom prst="rect">
            <a:avLst/>
          </a:prstGeom>
          <a:noFill/>
        </p:spPr>
        <p:txBody>
          <a:bodyPr wrap="square" rtlCol="0">
            <a:spAutoFit/>
          </a:bodyPr>
          <a:lstStyle/>
          <a:p>
            <a:endParaRPr lang="en-US" sz="2000" b="1" i="1" dirty="0" smtClean="0">
              <a:latin typeface="Arial Narrow" pitchFamily="34" charset="0"/>
            </a:endParaRPr>
          </a:p>
          <a:p>
            <a:r>
              <a:rPr lang="en-US" sz="2000" b="1" i="1" dirty="0" smtClean="0">
                <a:latin typeface="Arial Narrow" pitchFamily="34" charset="0"/>
              </a:rPr>
              <a:t>Poetry is like an onion.</a:t>
            </a:r>
            <a:endParaRPr lang="en-US" sz="2000" b="1" i="1" dirty="0">
              <a:latin typeface="Arial Narrow" pitchFamily="34" charset="0"/>
            </a:endParaRPr>
          </a:p>
          <a:p>
            <a:endParaRPr lang="en-US" dirty="0" smtClean="0"/>
          </a:p>
          <a:p>
            <a:endParaRPr lang="en-US" dirty="0" smtClean="0"/>
          </a:p>
          <a:p>
            <a:r>
              <a:rPr lang="en-US" dirty="0" smtClean="0">
                <a:latin typeface="Another Typewriter" pitchFamily="1" charset="0"/>
              </a:rPr>
              <a:t>		Mary’s beard was as rough as sagebrush.</a:t>
            </a:r>
          </a:p>
          <a:p>
            <a:endParaRPr lang="en-US" dirty="0"/>
          </a:p>
          <a:p>
            <a:endParaRPr lang="en-US" dirty="0" smtClean="0"/>
          </a:p>
          <a:p>
            <a:r>
              <a:rPr lang="en-US" b="1" dirty="0" smtClean="0">
                <a:latin typeface="Bradley Hand ITC" pitchFamily="66" charset="0"/>
              </a:rPr>
              <a:t>David </a:t>
            </a:r>
            <a:r>
              <a:rPr lang="en-US" b="1" dirty="0" err="1" smtClean="0">
                <a:latin typeface="Bradley Hand ITC" pitchFamily="66" charset="0"/>
              </a:rPr>
              <a:t>Hasselhoff</a:t>
            </a:r>
            <a:r>
              <a:rPr lang="en-US" b="1" dirty="0" smtClean="0">
                <a:latin typeface="Bradley Hand ITC" pitchFamily="66" charset="0"/>
              </a:rPr>
              <a:t> swims like a dolphin.</a:t>
            </a:r>
            <a:endParaRPr lang="en-US" b="1" dirty="0">
              <a:latin typeface="Bradley Hand ITC" pitchFamily="66" charset="0"/>
            </a:endParaRPr>
          </a:p>
        </p:txBody>
      </p:sp>
      <p:pic>
        <p:nvPicPr>
          <p:cNvPr id="8" name="Picture 7" descr="onion.jpg"/>
          <p:cNvPicPr>
            <a:picLocks noChangeAspect="1"/>
          </p:cNvPicPr>
          <p:nvPr/>
        </p:nvPicPr>
        <p:blipFill>
          <a:blip r:embed="rId2"/>
          <a:stretch>
            <a:fillRect/>
          </a:stretch>
        </p:blipFill>
        <p:spPr>
          <a:xfrm>
            <a:off x="2819400" y="3869284"/>
            <a:ext cx="990600" cy="1297547"/>
          </a:xfrm>
          <a:prstGeom prst="rect">
            <a:avLst/>
          </a:prstGeom>
        </p:spPr>
      </p:pic>
      <p:pic>
        <p:nvPicPr>
          <p:cNvPr id="9" name="Picture 8" descr="Picture1.jpg"/>
          <p:cNvPicPr>
            <a:picLocks noChangeAspect="1"/>
          </p:cNvPicPr>
          <p:nvPr/>
        </p:nvPicPr>
        <p:blipFill>
          <a:blip r:embed="rId3"/>
          <a:stretch>
            <a:fillRect/>
          </a:stretch>
        </p:blipFill>
        <p:spPr>
          <a:xfrm>
            <a:off x="7162800" y="4495800"/>
            <a:ext cx="1380126" cy="2114550"/>
          </a:xfrm>
          <a:prstGeom prst="rect">
            <a:avLst/>
          </a:prstGeom>
        </p:spPr>
      </p:pic>
      <p:pic>
        <p:nvPicPr>
          <p:cNvPr id="10" name="Picture 9" descr="Picture2.gif"/>
          <p:cNvPicPr>
            <a:picLocks noChangeAspect="1"/>
          </p:cNvPicPr>
          <p:nvPr/>
        </p:nvPicPr>
        <p:blipFill>
          <a:blip r:embed="rId4"/>
          <a:stretch>
            <a:fillRect/>
          </a:stretch>
        </p:blipFill>
        <p:spPr>
          <a:xfrm>
            <a:off x="4495800" y="5782013"/>
            <a:ext cx="1724025" cy="1075987"/>
          </a:xfrm>
          <a:prstGeom prst="rect">
            <a:avLst/>
          </a:prstGeom>
        </p:spPr>
      </p:pic>
    </p:spTree>
    <p:extLst>
      <p:ext uri="{BB962C8B-B14F-4D97-AF65-F5344CB8AC3E}">
        <p14:creationId xmlns:p14="http://schemas.microsoft.com/office/powerpoint/2010/main" val="7206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box(in)">
                                      <p:cBhvr>
                                        <p:cTn id="27" dur="500"/>
                                        <p:tgtEl>
                                          <p:spTgt spid="7">
                                            <p:txEl>
                                              <p:pRg st="1" end="1"/>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ox(in)">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 calcmode="lin" valueType="num">
                                      <p:cBhvr additive="base">
                                        <p:cTn id="3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5" presetClass="entr" presetSubtype="0" fill="hold" nodeType="click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animEffect transition="in" filter="fade">
                                      <p:cBhvr>
                                        <p:cTn id="45" dur="2000"/>
                                        <p:tgtEl>
                                          <p:spTgt spid="7">
                                            <p:txEl>
                                              <p:pRg st="7" end="7"/>
                                            </p:txEl>
                                          </p:spTgt>
                                        </p:tgtEl>
                                      </p:cBhvr>
                                    </p:animEffect>
                                    <p:anim calcmode="lin" valueType="num">
                                      <p:cBhvr>
                                        <p:cTn id="46" dur="2000" fill="hold"/>
                                        <p:tgtEl>
                                          <p:spTgt spid="7">
                                            <p:txEl>
                                              <p:pRg st="7" end="7"/>
                                            </p:txEl>
                                          </p:spTgt>
                                        </p:tgtEl>
                                        <p:attrNameLst>
                                          <p:attrName>style.rotation</p:attrName>
                                        </p:attrNameLst>
                                      </p:cBhvr>
                                      <p:tavLst>
                                        <p:tav tm="0">
                                          <p:val>
                                            <p:fltVal val="720"/>
                                          </p:val>
                                        </p:tav>
                                        <p:tav tm="100000">
                                          <p:val>
                                            <p:fltVal val="0"/>
                                          </p:val>
                                        </p:tav>
                                      </p:tavLst>
                                    </p:anim>
                                    <p:anim calcmode="lin" valueType="num">
                                      <p:cBhvr>
                                        <p:cTn id="47" dur="2000" fill="hold"/>
                                        <p:tgtEl>
                                          <p:spTgt spid="7">
                                            <p:txEl>
                                              <p:pRg st="7" end="7"/>
                                            </p:txEl>
                                          </p:spTgt>
                                        </p:tgtEl>
                                        <p:attrNameLst>
                                          <p:attrName>ppt_h</p:attrName>
                                        </p:attrNameLst>
                                      </p:cBhvr>
                                      <p:tavLst>
                                        <p:tav tm="0">
                                          <p:val>
                                            <p:fltVal val="0"/>
                                          </p:val>
                                        </p:tav>
                                        <p:tav tm="100000">
                                          <p:val>
                                            <p:strVal val="#ppt_h"/>
                                          </p:val>
                                        </p:tav>
                                      </p:tavLst>
                                    </p:anim>
                                    <p:anim calcmode="lin" valueType="num">
                                      <p:cBhvr>
                                        <p:cTn id="48" dur="2000" fill="hold"/>
                                        <p:tgtEl>
                                          <p:spTgt spid="7">
                                            <p:txEl>
                                              <p:pRg st="7" end="7"/>
                                            </p:txEl>
                                          </p:spTgt>
                                        </p:tgtEl>
                                        <p:attrNameLst>
                                          <p:attrName>ppt_w</p:attrName>
                                        </p:attrNameLst>
                                      </p:cBhvr>
                                      <p:tavLst>
                                        <p:tav tm="0">
                                          <p:val>
                                            <p:fltVal val="0"/>
                                          </p:val>
                                        </p:tav>
                                        <p:tav tm="100000">
                                          <p:val>
                                            <p:strVal val="#ppt_w"/>
                                          </p:val>
                                        </p:tav>
                                      </p:tavLst>
                                    </p:anim>
                                  </p:childTnLst>
                                </p:cTn>
                              </p:par>
                              <p:par>
                                <p:cTn id="49" presetID="35" presetClass="entr" presetSubtype="0"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2000"/>
                                        <p:tgtEl>
                                          <p:spTgt spid="10"/>
                                        </p:tgtEl>
                                      </p:cBhvr>
                                    </p:animEffect>
                                    <p:anim calcmode="lin" valueType="num">
                                      <p:cBhvr>
                                        <p:cTn id="52" dur="2000" fill="hold"/>
                                        <p:tgtEl>
                                          <p:spTgt spid="10"/>
                                        </p:tgtEl>
                                        <p:attrNameLst>
                                          <p:attrName>style.rotation</p:attrName>
                                        </p:attrNameLst>
                                      </p:cBhvr>
                                      <p:tavLst>
                                        <p:tav tm="0">
                                          <p:val>
                                            <p:fltVal val="720"/>
                                          </p:val>
                                        </p:tav>
                                        <p:tav tm="100000">
                                          <p:val>
                                            <p:fltVal val="0"/>
                                          </p:val>
                                        </p:tav>
                                      </p:tavLst>
                                    </p:anim>
                                    <p:anim calcmode="lin" valueType="num">
                                      <p:cBhvr>
                                        <p:cTn id="53" dur="2000" fill="hold"/>
                                        <p:tgtEl>
                                          <p:spTgt spid="10"/>
                                        </p:tgtEl>
                                        <p:attrNameLst>
                                          <p:attrName>ppt_h</p:attrName>
                                        </p:attrNameLst>
                                      </p:cBhvr>
                                      <p:tavLst>
                                        <p:tav tm="0">
                                          <p:val>
                                            <p:fltVal val="0"/>
                                          </p:val>
                                        </p:tav>
                                        <p:tav tm="100000">
                                          <p:val>
                                            <p:strVal val="#ppt_h"/>
                                          </p:val>
                                        </p:tav>
                                      </p:tavLst>
                                    </p:anim>
                                    <p:anim calcmode="lin" valueType="num">
                                      <p:cBhvr>
                                        <p:cTn id="54"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7" y="13855"/>
            <a:ext cx="8229600" cy="1143000"/>
          </a:xfrm>
        </p:spPr>
        <p:txBody>
          <a:bodyPr>
            <a:noAutofit/>
          </a:bodyPr>
          <a:lstStyle/>
          <a:p>
            <a:r>
              <a:rPr lang="en-US" sz="7500" dirty="0" smtClean="0"/>
              <a:t>Vocabulary</a:t>
            </a:r>
            <a:endParaRPr lang="en-US" sz="7500" dirty="0">
              <a:latin typeface="Baveuse" pitchFamily="2" charset="0"/>
            </a:endParaRPr>
          </a:p>
        </p:txBody>
      </p:sp>
      <p:sp>
        <p:nvSpPr>
          <p:cNvPr id="3" name="Content Placeholder 2"/>
          <p:cNvSpPr>
            <a:spLocks noGrp="1"/>
          </p:cNvSpPr>
          <p:nvPr>
            <p:ph idx="1"/>
          </p:nvPr>
        </p:nvSpPr>
        <p:spPr>
          <a:xfrm>
            <a:off x="457200" y="1600200"/>
            <a:ext cx="3352800" cy="4525963"/>
          </a:xfrm>
        </p:spPr>
        <p:txBody>
          <a:bodyPr>
            <a:normAutofit/>
          </a:bodyPr>
          <a:lstStyle/>
          <a:p>
            <a:pPr>
              <a:buNone/>
            </a:pPr>
            <a:r>
              <a:rPr lang="en-US" sz="2600" dirty="0" smtClean="0"/>
              <a:t>Metaphor</a:t>
            </a:r>
          </a:p>
          <a:p>
            <a:pPr>
              <a:buNone/>
            </a:pPr>
            <a:endParaRPr lang="en-US" sz="2600" dirty="0" smtClean="0"/>
          </a:p>
          <a:p>
            <a:pPr>
              <a:buNone/>
            </a:pPr>
            <a:endParaRPr lang="en-US" sz="2600" dirty="0"/>
          </a:p>
          <a:p>
            <a:pPr>
              <a:buNone/>
            </a:pPr>
            <a:endParaRPr lang="en-US" sz="2600" dirty="0" smtClean="0"/>
          </a:p>
          <a:p>
            <a:pPr>
              <a:buNone/>
            </a:pPr>
            <a:endParaRPr lang="en-US" sz="2600" dirty="0"/>
          </a:p>
          <a:p>
            <a:pPr>
              <a:buNone/>
            </a:pPr>
            <a:endParaRPr lang="en-US" sz="2600" dirty="0" smtClean="0"/>
          </a:p>
          <a:p>
            <a:pPr>
              <a:buNone/>
            </a:pPr>
            <a:endParaRPr lang="en-US" sz="2600" dirty="0" smtClean="0"/>
          </a:p>
          <a:p>
            <a:pPr>
              <a:buNone/>
            </a:pPr>
            <a:endParaRPr lang="en-US" sz="2600" dirty="0"/>
          </a:p>
          <a:p>
            <a:pPr>
              <a:buNone/>
            </a:pPr>
            <a:r>
              <a:rPr lang="en-US" sz="2600" dirty="0" smtClean="0"/>
              <a:t>Personification</a:t>
            </a:r>
          </a:p>
          <a:p>
            <a:pPr>
              <a:buNone/>
            </a:pPr>
            <a:endParaRPr lang="en-US" dirty="0"/>
          </a:p>
          <a:p>
            <a:pPr>
              <a:buNone/>
            </a:pPr>
            <a:endParaRPr lang="en-US" dirty="0"/>
          </a:p>
        </p:txBody>
      </p:sp>
      <p:sp>
        <p:nvSpPr>
          <p:cNvPr id="4" name="TextBox 3"/>
          <p:cNvSpPr txBox="1"/>
          <p:nvPr/>
        </p:nvSpPr>
        <p:spPr>
          <a:xfrm>
            <a:off x="3581400" y="1288494"/>
            <a:ext cx="5500255" cy="6463308"/>
          </a:xfrm>
          <a:prstGeom prst="rect">
            <a:avLst/>
          </a:prstGeom>
          <a:noFill/>
        </p:spPr>
        <p:txBody>
          <a:bodyPr wrap="square" rtlCol="0">
            <a:spAutoFit/>
          </a:bodyPr>
          <a:lstStyle/>
          <a:p>
            <a:pPr>
              <a:buFont typeface="Arial" pitchFamily="34" charset="0"/>
              <a:buChar char="•"/>
            </a:pPr>
            <a:r>
              <a:rPr lang="en-US" dirty="0">
                <a:solidFill>
                  <a:srgbClr val="000000"/>
                </a:solidFill>
              </a:rPr>
              <a:t>A figure of speech using implied comparison of seemingly unlike things or the substitution of one for the </a:t>
            </a:r>
            <a:r>
              <a:rPr lang="en-US" dirty="0" smtClean="0">
                <a:solidFill>
                  <a:srgbClr val="000000"/>
                </a:solidFill>
              </a:rPr>
              <a:t>other, suggesting </a:t>
            </a:r>
            <a:r>
              <a:rPr lang="en-US" dirty="0">
                <a:solidFill>
                  <a:srgbClr val="000000"/>
                </a:solidFill>
              </a:rPr>
              <a:t>some similarity. Metaphorical language makes writing more vivid, imaginative, thought provoking, </a:t>
            </a:r>
            <a:r>
              <a:rPr lang="en-US" dirty="0" smtClean="0">
                <a:solidFill>
                  <a:srgbClr val="000000"/>
                </a:solidFill>
              </a:rPr>
              <a:t>and meaningful</a:t>
            </a:r>
            <a:r>
              <a:rPr lang="en-US" dirty="0">
                <a:solidFill>
                  <a:srgbClr val="000000"/>
                </a:solidFill>
              </a:rPr>
              <a:t>.</a:t>
            </a:r>
          </a:p>
          <a:p>
            <a:pPr>
              <a:buFont typeface="Arial" pitchFamily="34" charset="0"/>
              <a:buChar char="•"/>
            </a:pPr>
            <a:endParaRPr lang="en-US" dirty="0" smtClean="0">
              <a:solidFill>
                <a:srgbClr val="000000"/>
              </a:solidFill>
            </a:endParaRPr>
          </a:p>
          <a:p>
            <a:pPr>
              <a:buFont typeface="Arial" pitchFamily="34" charset="0"/>
              <a:buChar char="•"/>
            </a:pPr>
            <a:endParaRPr lang="en-US" dirty="0">
              <a:solidFill>
                <a:srgbClr val="000000"/>
              </a:solidFill>
            </a:endParaRPr>
          </a:p>
          <a:p>
            <a:pPr>
              <a:buFont typeface="Arial" pitchFamily="34" charset="0"/>
              <a:buChar char="•"/>
            </a:pPr>
            <a:endParaRPr lang="en-US" dirty="0" smtClean="0">
              <a:solidFill>
                <a:srgbClr val="000000"/>
              </a:solidFill>
            </a:endParaRPr>
          </a:p>
          <a:p>
            <a:pPr>
              <a:buFont typeface="Arial" pitchFamily="34" charset="0"/>
              <a:buChar char="•"/>
            </a:pPr>
            <a:endParaRPr lang="en-US" dirty="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a:solidFill>
                <a:srgbClr val="000000"/>
              </a:solidFill>
            </a:endParaRPr>
          </a:p>
          <a:p>
            <a:pPr>
              <a:buFont typeface="Arial" pitchFamily="34" charset="0"/>
              <a:buChar char="•"/>
            </a:pPr>
            <a:r>
              <a:rPr lang="en-US" dirty="0">
                <a:solidFill>
                  <a:srgbClr val="000000"/>
                </a:solidFill>
              </a:rPr>
              <a:t>A figure of speech in which the author presents or describes concepts, animals, or inanimate objects </a:t>
            </a:r>
            <a:r>
              <a:rPr lang="en-US" dirty="0" smtClean="0">
                <a:solidFill>
                  <a:srgbClr val="000000"/>
                </a:solidFill>
              </a:rPr>
              <a:t>by endowing </a:t>
            </a:r>
            <a:r>
              <a:rPr lang="en-US" dirty="0">
                <a:solidFill>
                  <a:srgbClr val="000000"/>
                </a:solidFill>
              </a:rPr>
              <a:t>them with human attributes or </a:t>
            </a:r>
            <a:r>
              <a:rPr lang="en-US" dirty="0" smtClean="0">
                <a:solidFill>
                  <a:srgbClr val="000000"/>
                </a:solidFill>
              </a:rPr>
              <a:t>emotions; used </a:t>
            </a:r>
            <a:r>
              <a:rPr lang="en-US" dirty="0">
                <a:solidFill>
                  <a:srgbClr val="000000"/>
                </a:solidFill>
              </a:rPr>
              <a:t>to make these abstractions, animals, or </a:t>
            </a:r>
            <a:r>
              <a:rPr lang="en-US" dirty="0" smtClean="0">
                <a:solidFill>
                  <a:srgbClr val="000000"/>
                </a:solidFill>
              </a:rPr>
              <a:t>objects appear </a:t>
            </a:r>
            <a:r>
              <a:rPr lang="en-US" dirty="0">
                <a:solidFill>
                  <a:srgbClr val="000000"/>
                </a:solidFill>
              </a:rPr>
              <a:t>more vivid to the reader</a:t>
            </a:r>
            <a:r>
              <a:rPr lang="en-US" dirty="0"/>
              <a:t>.</a:t>
            </a:r>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a:p>
        </p:txBody>
      </p:sp>
      <p:sp>
        <p:nvSpPr>
          <p:cNvPr id="6" name="TextBox 5"/>
          <p:cNvSpPr txBox="1"/>
          <p:nvPr/>
        </p:nvSpPr>
        <p:spPr>
          <a:xfrm>
            <a:off x="0" y="3810000"/>
            <a:ext cx="5867400" cy="707886"/>
          </a:xfrm>
          <a:prstGeom prst="rect">
            <a:avLst/>
          </a:prstGeom>
          <a:noFill/>
        </p:spPr>
        <p:txBody>
          <a:bodyPr wrap="square" rtlCol="0">
            <a:spAutoFit/>
          </a:bodyPr>
          <a:lstStyle/>
          <a:p>
            <a:pPr algn="ctr"/>
            <a:r>
              <a:rPr lang="en-US" sz="2000" i="1" dirty="0">
                <a:latin typeface="Arial Narrow" panose="020B0606020202030204" pitchFamily="34" charset="0"/>
              </a:rPr>
              <a:t>She was a couch potato in the gravy boat of life, flopping </a:t>
            </a:r>
            <a:r>
              <a:rPr lang="en-US" sz="2000" i="1" dirty="0" smtClean="0">
                <a:latin typeface="Arial Narrow" panose="020B0606020202030204" pitchFamily="34" charset="0"/>
              </a:rPr>
              <a:t>dejectedly on </a:t>
            </a:r>
            <a:r>
              <a:rPr lang="en-US" sz="2000" i="1" dirty="0">
                <a:latin typeface="Arial Narrow" panose="020B0606020202030204" pitchFamily="34" charset="0"/>
              </a:rPr>
              <a:t>the sofa.</a:t>
            </a:r>
            <a:endParaRPr lang="en-US" sz="2000" dirty="0">
              <a:latin typeface="Arial Narrow" panose="020B0606020202030204" pitchFamily="34" charset="0"/>
            </a:endParaRPr>
          </a:p>
        </p:txBody>
      </p:sp>
      <p:pic>
        <p:nvPicPr>
          <p:cNvPr id="8" name="Picture 7" descr="couch-potato.jpg"/>
          <p:cNvPicPr>
            <a:picLocks noChangeAspect="1"/>
          </p:cNvPicPr>
          <p:nvPr/>
        </p:nvPicPr>
        <p:blipFill>
          <a:blip r:embed="rId2"/>
          <a:stretch>
            <a:fillRect/>
          </a:stretch>
        </p:blipFill>
        <p:spPr>
          <a:xfrm>
            <a:off x="6019800" y="3371068"/>
            <a:ext cx="1600200" cy="1524191"/>
          </a:xfrm>
          <a:prstGeom prst="rect">
            <a:avLst/>
          </a:prstGeom>
        </p:spPr>
      </p:pic>
      <p:pic>
        <p:nvPicPr>
          <p:cNvPr id="10" name="Picture 9" descr="63.gif"/>
          <p:cNvPicPr>
            <a:picLocks noChangeAspect="1"/>
          </p:cNvPicPr>
          <p:nvPr/>
        </p:nvPicPr>
        <p:blipFill>
          <a:blip r:embed="rId3"/>
          <a:stretch>
            <a:fillRect/>
          </a:stretch>
        </p:blipFill>
        <p:spPr>
          <a:xfrm>
            <a:off x="2743200" y="1624397"/>
            <a:ext cx="3886200" cy="404563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0336" y="429186"/>
            <a:ext cx="4451927" cy="5883761"/>
          </a:xfrm>
          <a:prstGeom prst="rect">
            <a:avLst/>
          </a:prstGeom>
        </p:spPr>
      </p:pic>
    </p:spTree>
    <p:extLst>
      <p:ext uri="{BB962C8B-B14F-4D97-AF65-F5344CB8AC3E}">
        <p14:creationId xmlns:p14="http://schemas.microsoft.com/office/powerpoint/2010/main" val="37854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amond(in)">
                                      <p:cBhvr>
                                        <p:cTn id="17" dur="2000"/>
                                        <p:tgtEl>
                                          <p:spTgt spid="6">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amond(in)">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1143000"/>
          </a:xfrm>
        </p:spPr>
        <p:txBody>
          <a:bodyPr>
            <a:noAutofit/>
          </a:bodyPr>
          <a:lstStyle/>
          <a:p>
            <a:r>
              <a:rPr lang="en-US" sz="7500" dirty="0"/>
              <a:t>Vocabulary</a:t>
            </a:r>
          </a:p>
        </p:txBody>
      </p:sp>
      <p:sp>
        <p:nvSpPr>
          <p:cNvPr id="3" name="Content Placeholder 2"/>
          <p:cNvSpPr>
            <a:spLocks noGrp="1"/>
          </p:cNvSpPr>
          <p:nvPr>
            <p:ph idx="1"/>
          </p:nvPr>
        </p:nvSpPr>
        <p:spPr>
          <a:xfrm>
            <a:off x="457200" y="1600200"/>
            <a:ext cx="2819400" cy="4525963"/>
          </a:xfrm>
        </p:spPr>
        <p:txBody>
          <a:bodyPr>
            <a:normAutofit/>
          </a:bodyPr>
          <a:lstStyle/>
          <a:p>
            <a:pPr>
              <a:buNone/>
            </a:pPr>
            <a:r>
              <a:rPr lang="en-US" sz="2600" dirty="0" smtClean="0"/>
              <a:t>Hyperbole</a:t>
            </a:r>
          </a:p>
          <a:p>
            <a:pPr>
              <a:buNone/>
            </a:pPr>
            <a:endParaRPr lang="en-US" sz="2600" dirty="0" smtClean="0"/>
          </a:p>
          <a:p>
            <a:pPr>
              <a:buNone/>
            </a:pPr>
            <a:endParaRPr lang="en-US" sz="2600" dirty="0"/>
          </a:p>
          <a:p>
            <a:pPr>
              <a:buNone/>
            </a:pPr>
            <a:endParaRPr lang="en-US" sz="2600" dirty="0" smtClean="0"/>
          </a:p>
          <a:p>
            <a:pPr>
              <a:buNone/>
            </a:pPr>
            <a:endParaRPr lang="en-US" sz="2600" dirty="0" smtClean="0"/>
          </a:p>
          <a:p>
            <a:pPr>
              <a:buNone/>
            </a:pPr>
            <a:endParaRPr lang="en-US" sz="2600" dirty="0"/>
          </a:p>
          <a:p>
            <a:pPr>
              <a:buNone/>
            </a:pPr>
            <a:endParaRPr lang="en-US" sz="2600" dirty="0" smtClean="0"/>
          </a:p>
          <a:p>
            <a:pPr>
              <a:buNone/>
            </a:pPr>
            <a:r>
              <a:rPr lang="en-US" sz="2600" dirty="0"/>
              <a:t>Imagery</a:t>
            </a:r>
          </a:p>
          <a:p>
            <a:pPr>
              <a:buNone/>
            </a:pPr>
            <a:endParaRPr lang="en-US" dirty="0"/>
          </a:p>
          <a:p>
            <a:pPr>
              <a:buNone/>
            </a:pPr>
            <a:endParaRPr lang="en-US" dirty="0"/>
          </a:p>
        </p:txBody>
      </p:sp>
      <p:sp>
        <p:nvSpPr>
          <p:cNvPr id="4" name="TextBox 3"/>
          <p:cNvSpPr txBox="1"/>
          <p:nvPr/>
        </p:nvSpPr>
        <p:spPr>
          <a:xfrm>
            <a:off x="4114800" y="1371600"/>
            <a:ext cx="4648200" cy="6186309"/>
          </a:xfrm>
          <a:prstGeom prst="rect">
            <a:avLst/>
          </a:prstGeom>
          <a:noFill/>
        </p:spPr>
        <p:txBody>
          <a:bodyPr wrap="square" rtlCol="0">
            <a:spAutoFit/>
          </a:bodyPr>
          <a:lstStyle/>
          <a:p>
            <a:pPr>
              <a:buFont typeface="Arial" pitchFamily="34" charset="0"/>
              <a:buChar char="•"/>
            </a:pPr>
            <a:r>
              <a:rPr lang="en-US" dirty="0">
                <a:solidFill>
                  <a:srgbClr val="000000"/>
                </a:solidFill>
              </a:rPr>
              <a:t>A</a:t>
            </a:r>
            <a:r>
              <a:rPr lang="en-US" dirty="0"/>
              <a:t> </a:t>
            </a:r>
            <a:r>
              <a:rPr lang="en-US" dirty="0">
                <a:solidFill>
                  <a:srgbClr val="000000"/>
                </a:solidFill>
              </a:rPr>
              <a:t>figure of speech using deliberate exaggeration or overstatement. (The literal Greek meaning is “overshoot.”)</a:t>
            </a:r>
          </a:p>
          <a:p>
            <a:r>
              <a:rPr lang="en-US" dirty="0">
                <a:solidFill>
                  <a:srgbClr val="000000"/>
                </a:solidFill>
              </a:rPr>
              <a:t>Hyperboles often have a comic effect; however, a serious effect is also possible. Often, hyperbole produces irony.</a:t>
            </a:r>
          </a:p>
          <a:p>
            <a:pPr>
              <a:buFont typeface="Arial" pitchFamily="34" charset="0"/>
              <a:buChar char="•"/>
            </a:pPr>
            <a:endParaRPr lang="en-US" dirty="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a:solidFill>
                <a:srgbClr val="000000"/>
              </a:solidFill>
            </a:endParaRPr>
          </a:p>
          <a:p>
            <a:pPr>
              <a:buFont typeface="Arial" pitchFamily="34" charset="0"/>
              <a:buChar char="•"/>
            </a:pPr>
            <a:r>
              <a:rPr lang="en-US" dirty="0">
                <a:solidFill>
                  <a:srgbClr val="000000"/>
                </a:solidFill>
              </a:rPr>
              <a:t>The sensory details or figurative language used to describe, arouse emotion, or represent abstractions. On a </a:t>
            </a:r>
            <a:r>
              <a:rPr lang="en-US" dirty="0" smtClean="0">
                <a:solidFill>
                  <a:srgbClr val="000000"/>
                </a:solidFill>
              </a:rPr>
              <a:t>physical level</a:t>
            </a:r>
            <a:r>
              <a:rPr lang="en-US" dirty="0">
                <a:solidFill>
                  <a:srgbClr val="000000"/>
                </a:solidFill>
              </a:rPr>
              <a:t>, imagery uses terms related to the five senses: visual, auditory, tactile, gustatory, and olfactory.</a:t>
            </a:r>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a:p>
        </p:txBody>
      </p:sp>
      <p:pic>
        <p:nvPicPr>
          <p:cNvPr id="11" name="Picture 10" descr="imagesCAM62PC3.jpg"/>
          <p:cNvPicPr>
            <a:picLocks noChangeAspect="1"/>
          </p:cNvPicPr>
          <p:nvPr/>
        </p:nvPicPr>
        <p:blipFill>
          <a:blip r:embed="rId2"/>
          <a:stretch>
            <a:fillRect/>
          </a:stretch>
        </p:blipFill>
        <p:spPr>
          <a:xfrm>
            <a:off x="685800" y="2317299"/>
            <a:ext cx="2133600" cy="2133600"/>
          </a:xfrm>
          <a:prstGeom prst="rect">
            <a:avLst/>
          </a:prstGeom>
        </p:spPr>
      </p:pic>
    </p:spTree>
    <p:extLst>
      <p:ext uri="{BB962C8B-B14F-4D97-AF65-F5344CB8AC3E}">
        <p14:creationId xmlns:p14="http://schemas.microsoft.com/office/powerpoint/2010/main" val="230517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to="" calcmode="lin" valueType="num">
                                      <p:cBhvr>
                                        <p:cTn id="15" dur="1" fill="hold"/>
                                        <p:tgtEl>
                                          <p:spTgt spid="4">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to="" calcmode="lin" valueType="num">
                                      <p:cBhvr>
                                        <p:cTn id="20" dur="1" fill="hold"/>
                                        <p:tgtEl>
                                          <p:spTgt spid="3">
                                            <p:txEl>
                                              <p:pRg st="7" end="7"/>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to="" calcmode="lin" valueType="num">
                                      <p:cBhvr>
                                        <p:cTn id="25" dur="1" fill="hold"/>
                                        <p:tgtEl>
                                          <p:spTgt spid="4">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7500" dirty="0" smtClean="0"/>
              <a:t>IMAGERY</a:t>
            </a:r>
            <a:endParaRPr lang="en-US" sz="7500" dirty="0"/>
          </a:p>
        </p:txBody>
      </p:sp>
      <p:sp>
        <p:nvSpPr>
          <p:cNvPr id="3" name="Subtitle 2"/>
          <p:cNvSpPr>
            <a:spLocks noGrp="1"/>
          </p:cNvSpPr>
          <p:nvPr>
            <p:ph type="subTitle" idx="1"/>
          </p:nvPr>
        </p:nvSpPr>
        <p:spPr>
          <a:xfrm>
            <a:off x="304800" y="1600200"/>
            <a:ext cx="8610600" cy="5029200"/>
          </a:xfrm>
        </p:spPr>
        <p:txBody>
          <a:bodyPr>
            <a:normAutofit/>
          </a:bodyPr>
          <a:lstStyle/>
          <a:p>
            <a:r>
              <a:rPr lang="en-US" sz="3500" dirty="0" smtClean="0">
                <a:solidFill>
                  <a:schemeClr val="tx1"/>
                </a:solidFill>
              </a:rPr>
              <a:t>The Power of Sensory Language</a:t>
            </a:r>
          </a:p>
          <a:p>
            <a:endParaRPr lang="en-US" sz="2300" dirty="0" smtClean="0"/>
          </a:p>
          <a:p>
            <a:r>
              <a:rPr lang="en-US" sz="2300" dirty="0" smtClean="0">
                <a:solidFill>
                  <a:schemeClr val="tx1"/>
                </a:solidFill>
              </a:rPr>
              <a:t>We will take time to gaze at each of the images on the slides that follow.</a:t>
            </a:r>
          </a:p>
          <a:p>
            <a:endParaRPr lang="en-US" sz="2300" dirty="0">
              <a:solidFill>
                <a:schemeClr val="tx1"/>
              </a:solidFill>
            </a:endParaRPr>
          </a:p>
          <a:p>
            <a:r>
              <a:rPr lang="en-US" sz="2300" dirty="0" smtClean="0">
                <a:solidFill>
                  <a:schemeClr val="tx1"/>
                </a:solidFill>
              </a:rPr>
              <a:t>Once you have a sense of the image, in 1-2 sentences, try to capture the essence of the picture using SENSORY LANGUAGE.</a:t>
            </a:r>
          </a:p>
          <a:p>
            <a:endParaRPr lang="en-US" sz="2300" dirty="0">
              <a:solidFill>
                <a:schemeClr val="tx1"/>
              </a:solidFill>
            </a:endParaRPr>
          </a:p>
          <a:p>
            <a:r>
              <a:rPr lang="en-US" sz="2300" dirty="0" smtClean="0">
                <a:solidFill>
                  <a:schemeClr val="tx1"/>
                </a:solidFill>
              </a:rPr>
              <a:t>Pretend I cannot see the image and use rich detail and vivid descriptions to make me feel as if I can see what you’re describing.</a:t>
            </a:r>
            <a:endParaRPr lang="en-US" sz="2300" dirty="0">
              <a:solidFill>
                <a:schemeClr val="tx1"/>
              </a:solidFill>
            </a:endParaRPr>
          </a:p>
        </p:txBody>
      </p:sp>
    </p:spTree>
    <p:extLst>
      <p:ext uri="{BB962C8B-B14F-4D97-AF65-F5344CB8AC3E}">
        <p14:creationId xmlns:p14="http://schemas.microsoft.com/office/powerpoint/2010/main" val="3286862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FIWBKCA1DHC41CACYUIM3CAFL8WWLCA102PQVCAC2D125CA92AXUDCARNI9JVCALPQUMVCA96E82WCAU8VB12CAB6XQNBCAX8BLADCAGRFMUYCA8VJIA8CAMIORF2CATZS3F7CAJYEAE9CAQVR60ZCAZBTJZZ.jpg"/>
          <p:cNvPicPr>
            <a:picLocks noGrp="1" noChangeAspect="1"/>
          </p:cNvPicPr>
          <p:nvPr>
            <p:ph idx="1"/>
          </p:nvPr>
        </p:nvPicPr>
        <p:blipFill>
          <a:blip r:embed="rId2"/>
          <a:stretch>
            <a:fillRect/>
          </a:stretch>
        </p:blipFill>
        <p:spPr>
          <a:xfrm>
            <a:off x="1325071" y="0"/>
            <a:ext cx="6646258" cy="6827520"/>
          </a:xfrm>
        </p:spPr>
      </p:pic>
    </p:spTree>
    <p:extLst>
      <p:ext uri="{BB962C8B-B14F-4D97-AF65-F5344CB8AC3E}">
        <p14:creationId xmlns:p14="http://schemas.microsoft.com/office/powerpoint/2010/main" val="16811584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FIWBKCA1DHC41CACYUIM3CAFL8WWLCA102PQVCAC2D125CA92AXUDCARNI9JVCALPQUMVCA96E82WCAU8VB12CAB6XQNBCAX8BLADCAGRFMUYCA8VJIA8CAMIORF2CATZS3F7CAJYEAE9CAQVR60ZCAZBTJZZ.jpg"/>
          <p:cNvPicPr>
            <a:picLocks noGrp="1" noChangeAspect="1"/>
          </p:cNvPicPr>
          <p:nvPr>
            <p:ph idx="1"/>
          </p:nvPr>
        </p:nvPicPr>
        <p:blipFill>
          <a:blip r:embed="rId2"/>
          <a:stretch>
            <a:fillRect/>
          </a:stretch>
        </p:blipFill>
        <p:spPr>
          <a:xfrm>
            <a:off x="1325071" y="60960"/>
            <a:ext cx="6646258" cy="6705599"/>
          </a:xfrm>
        </p:spPr>
      </p:pic>
    </p:spTree>
    <p:extLst>
      <p:ext uri="{BB962C8B-B14F-4D97-AF65-F5344CB8AC3E}">
        <p14:creationId xmlns:p14="http://schemas.microsoft.com/office/powerpoint/2010/main" val="8501364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cean-waves-free-screensaver.gif"/>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11224559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3300" b="1" u="sng" dirty="0" smtClean="0">
                <a:latin typeface="Pupcat" pitchFamily="2" charset="0"/>
              </a:rPr>
              <a:t>Week </a:t>
            </a:r>
            <a:r>
              <a:rPr lang="en-US" sz="3300" b="1" u="sng" dirty="0">
                <a:latin typeface="Pupcat" pitchFamily="2" charset="0"/>
              </a:rPr>
              <a:t>3</a:t>
            </a:r>
            <a:r>
              <a:rPr lang="en-US" sz="3300" b="1" u="sng" dirty="0" smtClean="0">
                <a:latin typeface="Pupcat" pitchFamily="2" charset="0"/>
              </a:rPr>
              <a:t>: The </a:t>
            </a:r>
            <a:r>
              <a:rPr lang="en-US" sz="3300" b="1" u="sng" dirty="0">
                <a:latin typeface="Pupcat" pitchFamily="2" charset="0"/>
              </a:rPr>
              <a:t>S</a:t>
            </a:r>
            <a:r>
              <a:rPr lang="en-US" sz="3300" b="1" u="sng" dirty="0" smtClean="0">
                <a:latin typeface="Pupcat" pitchFamily="2" charset="0"/>
              </a:rPr>
              <a:t>ubordinating Conjunction</a:t>
            </a:r>
            <a:endParaRPr lang="en-US" sz="3300" b="1" u="sng" dirty="0">
              <a:latin typeface="Pupcat" pitchFamily="2" charset="0"/>
            </a:endParaRPr>
          </a:p>
        </p:txBody>
      </p:sp>
      <p:sp>
        <p:nvSpPr>
          <p:cNvPr id="3" name="Content Placeholder 2"/>
          <p:cNvSpPr>
            <a:spLocks noGrp="1"/>
          </p:cNvSpPr>
          <p:nvPr>
            <p:ph sz="half" idx="1"/>
          </p:nvPr>
        </p:nvSpPr>
        <p:spPr>
          <a:xfrm>
            <a:off x="0" y="762000"/>
            <a:ext cx="9144000" cy="6096000"/>
          </a:xfrm>
        </p:spPr>
        <p:txBody>
          <a:bodyPr>
            <a:normAutofit/>
          </a:bodyPr>
          <a:lstStyle/>
          <a:p>
            <a:pPr marL="0" indent="0">
              <a:buNone/>
            </a:pPr>
            <a:r>
              <a:rPr lang="en-US" dirty="0" smtClean="0">
                <a:latin typeface="Pupcat" pitchFamily="2" charset="0"/>
              </a:rPr>
              <a:t>The </a:t>
            </a:r>
            <a:r>
              <a:rPr lang="en-US" b="1" dirty="0" smtClean="0">
                <a:latin typeface="Pupcat" pitchFamily="2" charset="0"/>
              </a:rPr>
              <a:t>subordinating conjunction </a:t>
            </a:r>
            <a:r>
              <a:rPr lang="en-US" dirty="0" smtClean="0">
                <a:latin typeface="Pupcat" pitchFamily="2" charset="0"/>
              </a:rPr>
              <a:t>joins larger groups of words within sentences. It begins adverb clauses (groups of words that answer the questions </a:t>
            </a:r>
            <a:r>
              <a:rPr lang="en-US" i="1" dirty="0" smtClean="0">
                <a:latin typeface="Pupcat" pitchFamily="2" charset="0"/>
              </a:rPr>
              <a:t>When? How? To What extent?</a:t>
            </a:r>
            <a:r>
              <a:rPr lang="en-US" dirty="0" smtClean="0">
                <a:latin typeface="Pupcat" pitchFamily="2" charset="0"/>
              </a:rPr>
              <a:t>). The subordinating conjunction can also be used to combine the ideas found in several sentences. Here are the subordinating conjunctions, followed by sample sentences.</a:t>
            </a:r>
          </a:p>
          <a:p>
            <a:pPr marL="0" indent="0">
              <a:buNone/>
            </a:pPr>
            <a:endParaRPr lang="en-US" sz="2500" dirty="0">
              <a:latin typeface="Pupcat" pitchFamily="2" charset="0"/>
            </a:endParaRPr>
          </a:p>
          <a:p>
            <a:pPr marL="0" indent="0">
              <a:buNone/>
            </a:pPr>
            <a:endParaRPr lang="en-US" sz="2500" dirty="0" smtClean="0">
              <a:latin typeface="Pupcat" pitchFamily="2" charset="0"/>
            </a:endParaRPr>
          </a:p>
          <a:p>
            <a:pPr marL="0" indent="0">
              <a:buNone/>
            </a:pPr>
            <a:endParaRPr lang="en-US" sz="2500" dirty="0">
              <a:latin typeface="Pupcat" pitchFamily="2" charset="0"/>
            </a:endParaRPr>
          </a:p>
          <a:p>
            <a:pPr marL="0" indent="0">
              <a:buNone/>
            </a:pPr>
            <a:endParaRPr lang="en-US" sz="2500" dirty="0" smtClean="0">
              <a:latin typeface="Pupcat" pitchFamily="2" charset="0"/>
            </a:endParaRPr>
          </a:p>
          <a:p>
            <a:pPr marL="0" indent="0">
              <a:buNone/>
            </a:pPr>
            <a:endParaRPr lang="en-US" sz="2500" dirty="0">
              <a:latin typeface="Pupcat" pitchFamily="2" charset="0"/>
            </a:endParaRPr>
          </a:p>
          <a:p>
            <a:pPr marL="0" indent="0">
              <a:buNone/>
            </a:pPr>
            <a:endParaRPr lang="en-US" sz="2400" dirty="0" smtClean="0">
              <a:latin typeface="Pupcat" pitchFamily="2" charset="0"/>
            </a:endParaRPr>
          </a:p>
          <a:p>
            <a:pPr marL="0" indent="0">
              <a:buNone/>
            </a:pPr>
            <a:endParaRPr lang="en-US" sz="2500" dirty="0" smtClean="0">
              <a:latin typeface="Pupcat" pitchFamily="2" charset="0"/>
            </a:endParaRPr>
          </a:p>
          <a:p>
            <a:pPr marL="0" indent="0">
              <a:buNone/>
            </a:pPr>
            <a:endParaRPr lang="en-US" sz="2500" dirty="0" smtClean="0">
              <a:latin typeface="Pupca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27595044"/>
              </p:ext>
            </p:extLst>
          </p:nvPr>
        </p:nvGraphicFramePr>
        <p:xfrm>
          <a:off x="152400" y="3429000"/>
          <a:ext cx="5951918" cy="1854200"/>
        </p:xfrm>
        <a:graphic>
          <a:graphicData uri="http://schemas.openxmlformats.org/drawingml/2006/table">
            <a:tbl>
              <a:tblPr firstRow="1" bandRow="1">
                <a:tableStyleId>{0505E3EF-67EA-436B-97B2-0124C06EBD24}</a:tableStyleId>
              </a:tblPr>
              <a:tblGrid>
                <a:gridCol w="1419479"/>
                <a:gridCol w="1203642"/>
                <a:gridCol w="1427353"/>
                <a:gridCol w="1009460"/>
                <a:gridCol w="891984"/>
              </a:tblGrid>
              <a:tr h="370840">
                <a:tc>
                  <a:txBody>
                    <a:bodyPr/>
                    <a:lstStyle/>
                    <a:p>
                      <a:pPr algn="ctr"/>
                      <a:r>
                        <a:rPr lang="en-US" dirty="0" smtClean="0"/>
                        <a:t>after</a:t>
                      </a:r>
                      <a:endParaRPr lang="en-US" dirty="0"/>
                    </a:p>
                  </a:txBody>
                  <a:tcPr/>
                </a:tc>
                <a:tc>
                  <a:txBody>
                    <a:bodyPr/>
                    <a:lstStyle/>
                    <a:p>
                      <a:pPr algn="ctr"/>
                      <a:r>
                        <a:rPr lang="en-US" dirty="0" smtClean="0"/>
                        <a:t>although</a:t>
                      </a:r>
                      <a:endParaRPr lang="en-US" dirty="0"/>
                    </a:p>
                  </a:txBody>
                  <a:tcPr/>
                </a:tc>
                <a:tc>
                  <a:txBody>
                    <a:bodyPr/>
                    <a:lstStyle/>
                    <a:p>
                      <a:pPr algn="ctr"/>
                      <a:r>
                        <a:rPr lang="en-US" dirty="0" smtClean="0"/>
                        <a:t>as</a:t>
                      </a:r>
                      <a:endParaRPr lang="en-US" dirty="0"/>
                    </a:p>
                  </a:txBody>
                  <a:tcPr/>
                </a:tc>
                <a:tc>
                  <a:txBody>
                    <a:bodyPr/>
                    <a:lstStyle/>
                    <a:p>
                      <a:pPr algn="ctr"/>
                      <a:r>
                        <a:rPr lang="en-US" dirty="0" smtClean="0"/>
                        <a:t>as far as</a:t>
                      </a:r>
                      <a:endParaRPr lang="en-US" dirty="0"/>
                    </a:p>
                  </a:txBody>
                  <a:tcPr/>
                </a:tc>
                <a:tc>
                  <a:txBody>
                    <a:bodyPr/>
                    <a:lstStyle/>
                    <a:p>
                      <a:pPr algn="ctr"/>
                      <a:r>
                        <a:rPr lang="en-US" dirty="0" smtClean="0"/>
                        <a:t>as if</a:t>
                      </a:r>
                      <a:endParaRPr lang="en-US" dirty="0"/>
                    </a:p>
                  </a:txBody>
                  <a:tcPr/>
                </a:tc>
              </a:tr>
              <a:tr h="370840">
                <a:tc>
                  <a:txBody>
                    <a:bodyPr/>
                    <a:lstStyle/>
                    <a:p>
                      <a:pPr algn="ctr"/>
                      <a:r>
                        <a:rPr lang="en-US" b="1" dirty="0" smtClean="0"/>
                        <a:t>as long as</a:t>
                      </a:r>
                      <a:endParaRPr lang="en-US" b="1" dirty="0"/>
                    </a:p>
                  </a:txBody>
                  <a:tcPr/>
                </a:tc>
                <a:tc>
                  <a:txBody>
                    <a:bodyPr/>
                    <a:lstStyle/>
                    <a:p>
                      <a:pPr algn="ctr"/>
                      <a:r>
                        <a:rPr lang="en-US" b="1" dirty="0" smtClean="0"/>
                        <a:t>as soon as</a:t>
                      </a:r>
                      <a:endParaRPr lang="en-US" b="1" dirty="0"/>
                    </a:p>
                  </a:txBody>
                  <a:tcPr/>
                </a:tc>
                <a:tc>
                  <a:txBody>
                    <a:bodyPr/>
                    <a:lstStyle/>
                    <a:p>
                      <a:pPr algn="ctr"/>
                      <a:r>
                        <a:rPr lang="en-US" b="1" dirty="0" smtClean="0"/>
                        <a:t>as though</a:t>
                      </a:r>
                      <a:endParaRPr lang="en-US" b="1" dirty="0"/>
                    </a:p>
                  </a:txBody>
                  <a:tcPr/>
                </a:tc>
                <a:tc>
                  <a:txBody>
                    <a:bodyPr/>
                    <a:lstStyle/>
                    <a:p>
                      <a:pPr algn="ctr"/>
                      <a:r>
                        <a:rPr lang="en-US" b="1" dirty="0" smtClean="0"/>
                        <a:t>because</a:t>
                      </a:r>
                      <a:endParaRPr lang="en-US" b="1" dirty="0"/>
                    </a:p>
                  </a:txBody>
                  <a:tcPr/>
                </a:tc>
                <a:tc>
                  <a:txBody>
                    <a:bodyPr/>
                    <a:lstStyle/>
                    <a:p>
                      <a:pPr algn="ctr"/>
                      <a:r>
                        <a:rPr lang="en-US" b="1" dirty="0" smtClean="0"/>
                        <a:t>before</a:t>
                      </a:r>
                      <a:endParaRPr lang="en-US" b="1" dirty="0"/>
                    </a:p>
                  </a:txBody>
                  <a:tcPr/>
                </a:tc>
              </a:tr>
              <a:tr h="370840">
                <a:tc>
                  <a:txBody>
                    <a:bodyPr/>
                    <a:lstStyle/>
                    <a:p>
                      <a:pPr algn="ctr"/>
                      <a:r>
                        <a:rPr lang="en-US" b="1" dirty="0" smtClean="0"/>
                        <a:t>even though</a:t>
                      </a:r>
                      <a:endParaRPr lang="en-US" b="1" dirty="0"/>
                    </a:p>
                  </a:txBody>
                  <a:tcPr/>
                </a:tc>
                <a:tc>
                  <a:txBody>
                    <a:bodyPr/>
                    <a:lstStyle/>
                    <a:p>
                      <a:pPr algn="ctr"/>
                      <a:r>
                        <a:rPr lang="en-US" b="1" dirty="0" smtClean="0"/>
                        <a:t>if</a:t>
                      </a:r>
                      <a:endParaRPr lang="en-US" b="1" dirty="0"/>
                    </a:p>
                  </a:txBody>
                  <a:tcPr/>
                </a:tc>
                <a:tc>
                  <a:txBody>
                    <a:bodyPr/>
                    <a:lstStyle/>
                    <a:p>
                      <a:pPr algn="ctr"/>
                      <a:r>
                        <a:rPr lang="en-US" b="1" dirty="0" smtClean="0"/>
                        <a:t>in order that</a:t>
                      </a:r>
                      <a:endParaRPr lang="en-US" b="1" dirty="0"/>
                    </a:p>
                  </a:txBody>
                  <a:tcPr/>
                </a:tc>
                <a:tc>
                  <a:txBody>
                    <a:bodyPr/>
                    <a:lstStyle/>
                    <a:p>
                      <a:pPr algn="ctr"/>
                      <a:r>
                        <a:rPr lang="en-US" b="1" dirty="0" smtClean="0"/>
                        <a:t>since</a:t>
                      </a:r>
                      <a:endParaRPr lang="en-US" b="1" dirty="0"/>
                    </a:p>
                  </a:txBody>
                  <a:tcPr/>
                </a:tc>
                <a:tc>
                  <a:txBody>
                    <a:bodyPr/>
                    <a:lstStyle/>
                    <a:p>
                      <a:pPr algn="ctr"/>
                      <a:r>
                        <a:rPr lang="en-US" b="1" dirty="0" smtClean="0"/>
                        <a:t>so that</a:t>
                      </a:r>
                      <a:endParaRPr lang="en-US" b="1" dirty="0"/>
                    </a:p>
                  </a:txBody>
                  <a:tcPr/>
                </a:tc>
              </a:tr>
              <a:tr h="370840">
                <a:tc>
                  <a:txBody>
                    <a:bodyPr/>
                    <a:lstStyle/>
                    <a:p>
                      <a:pPr algn="ctr"/>
                      <a:r>
                        <a:rPr lang="en-US" b="1" dirty="0" smtClean="0"/>
                        <a:t>than</a:t>
                      </a:r>
                      <a:endParaRPr lang="en-US" b="1" dirty="0"/>
                    </a:p>
                  </a:txBody>
                  <a:tcPr/>
                </a:tc>
                <a:tc>
                  <a:txBody>
                    <a:bodyPr/>
                    <a:lstStyle/>
                    <a:p>
                      <a:pPr algn="ctr"/>
                      <a:r>
                        <a:rPr lang="en-US" b="1" dirty="0" smtClean="0"/>
                        <a:t>though</a:t>
                      </a:r>
                      <a:endParaRPr lang="en-US" b="1" dirty="0"/>
                    </a:p>
                  </a:txBody>
                  <a:tcPr/>
                </a:tc>
                <a:tc>
                  <a:txBody>
                    <a:bodyPr/>
                    <a:lstStyle/>
                    <a:p>
                      <a:pPr algn="ctr"/>
                      <a:r>
                        <a:rPr lang="en-US" b="1" dirty="0" smtClean="0"/>
                        <a:t>unless</a:t>
                      </a:r>
                      <a:endParaRPr lang="en-US" b="1" dirty="0"/>
                    </a:p>
                  </a:txBody>
                  <a:tcPr/>
                </a:tc>
                <a:tc>
                  <a:txBody>
                    <a:bodyPr/>
                    <a:lstStyle/>
                    <a:p>
                      <a:pPr algn="ctr"/>
                      <a:r>
                        <a:rPr lang="en-US" b="1" dirty="0" smtClean="0"/>
                        <a:t>until</a:t>
                      </a:r>
                      <a:endParaRPr lang="en-US" b="1" dirty="0"/>
                    </a:p>
                  </a:txBody>
                  <a:tcPr/>
                </a:tc>
                <a:tc>
                  <a:txBody>
                    <a:bodyPr/>
                    <a:lstStyle/>
                    <a:p>
                      <a:pPr algn="ctr"/>
                      <a:r>
                        <a:rPr lang="en-US" b="1" dirty="0" smtClean="0"/>
                        <a:t>when</a:t>
                      </a:r>
                      <a:endParaRPr lang="en-US" b="1" dirty="0"/>
                    </a:p>
                  </a:txBody>
                  <a:tcPr/>
                </a:tc>
              </a:tr>
              <a:tr h="370840">
                <a:tc>
                  <a:txBody>
                    <a:bodyPr/>
                    <a:lstStyle/>
                    <a:p>
                      <a:pPr algn="ctr"/>
                      <a:r>
                        <a:rPr lang="en-US" b="1" dirty="0" smtClean="0"/>
                        <a:t>whenever</a:t>
                      </a:r>
                      <a:endParaRPr lang="en-US" b="1" dirty="0"/>
                    </a:p>
                  </a:txBody>
                  <a:tcPr/>
                </a:tc>
                <a:tc>
                  <a:txBody>
                    <a:bodyPr/>
                    <a:lstStyle/>
                    <a:p>
                      <a:pPr algn="ctr"/>
                      <a:r>
                        <a:rPr lang="en-US" b="1" dirty="0" smtClean="0"/>
                        <a:t>where</a:t>
                      </a:r>
                      <a:endParaRPr lang="en-US" b="1" dirty="0"/>
                    </a:p>
                  </a:txBody>
                  <a:tcPr/>
                </a:tc>
                <a:tc>
                  <a:txBody>
                    <a:bodyPr/>
                    <a:lstStyle/>
                    <a:p>
                      <a:pPr algn="ctr"/>
                      <a:r>
                        <a:rPr lang="en-US" b="1" dirty="0" smtClean="0"/>
                        <a:t>wherever</a:t>
                      </a:r>
                      <a:endParaRPr lang="en-US" b="1" dirty="0"/>
                    </a:p>
                  </a:txBody>
                  <a:tcPr/>
                </a:tc>
                <a:tc>
                  <a:txBody>
                    <a:bodyPr/>
                    <a:lstStyle/>
                    <a:p>
                      <a:pPr algn="ctr"/>
                      <a:r>
                        <a:rPr lang="en-US" b="1" dirty="0" smtClean="0"/>
                        <a:t>while</a:t>
                      </a:r>
                      <a:endParaRPr lang="en-US" b="1" dirty="0"/>
                    </a:p>
                  </a:txBody>
                  <a:tcPr/>
                </a:tc>
                <a:tc>
                  <a:txBody>
                    <a:bodyPr/>
                    <a:lstStyle/>
                    <a:p>
                      <a:pPr algn="ctr"/>
                      <a:endParaRPr lang="en-US" b="1" dirty="0"/>
                    </a:p>
                  </a:txBody>
                  <a:tcPr/>
                </a:tc>
              </a:tr>
            </a:tbl>
          </a:graphicData>
        </a:graphic>
      </p:graphicFrame>
      <p:sp>
        <p:nvSpPr>
          <p:cNvPr id="5" name="TextBox 4"/>
          <p:cNvSpPr txBox="1"/>
          <p:nvPr/>
        </p:nvSpPr>
        <p:spPr>
          <a:xfrm>
            <a:off x="6096000" y="3200400"/>
            <a:ext cx="2590800" cy="2169825"/>
          </a:xfrm>
          <a:prstGeom prst="rect">
            <a:avLst/>
          </a:prstGeom>
          <a:noFill/>
        </p:spPr>
        <p:txBody>
          <a:bodyPr wrap="square" rtlCol="0">
            <a:spAutoFit/>
          </a:bodyPr>
          <a:lstStyle/>
          <a:p>
            <a:pPr marL="342900" indent="-342900">
              <a:buFont typeface="+mj-lt"/>
              <a:buAutoNum type="arabicPeriod"/>
            </a:pPr>
            <a:r>
              <a:rPr lang="en-US" sz="2700" i="1" dirty="0">
                <a:solidFill>
                  <a:prstClr val="black"/>
                </a:solidFill>
                <a:latin typeface="Pupcat" pitchFamily="2" charset="0"/>
              </a:rPr>
              <a:t>Because </a:t>
            </a:r>
            <a:r>
              <a:rPr lang="en-US" sz="2700" dirty="0">
                <a:solidFill>
                  <a:prstClr val="black"/>
                </a:solidFill>
                <a:latin typeface="Pupcat" pitchFamily="2" charset="0"/>
              </a:rPr>
              <a:t>Grandma was upset, she asked to be left by herself</a:t>
            </a:r>
            <a:r>
              <a:rPr lang="en-US" sz="2700" dirty="0" smtClean="0">
                <a:solidFill>
                  <a:prstClr val="black"/>
                </a:solidFill>
                <a:latin typeface="Pupcat" pitchFamily="2" charset="0"/>
              </a:rPr>
              <a:t>.</a:t>
            </a:r>
            <a:endParaRPr lang="en-US" sz="2700" dirty="0">
              <a:solidFill>
                <a:prstClr val="black"/>
              </a:solidFill>
              <a:latin typeface="Pupcat" pitchFamily="2" charset="0"/>
            </a:endParaRPr>
          </a:p>
        </p:txBody>
      </p:sp>
      <p:sp>
        <p:nvSpPr>
          <p:cNvPr id="6" name="TextBox 5"/>
          <p:cNvSpPr txBox="1"/>
          <p:nvPr/>
        </p:nvSpPr>
        <p:spPr>
          <a:xfrm>
            <a:off x="0" y="5334000"/>
            <a:ext cx="9144000" cy="1615827"/>
          </a:xfrm>
          <a:prstGeom prst="rect">
            <a:avLst/>
          </a:prstGeom>
          <a:noFill/>
        </p:spPr>
        <p:txBody>
          <a:bodyPr wrap="square" rtlCol="0">
            <a:spAutoFit/>
          </a:bodyPr>
          <a:lstStyle/>
          <a:p>
            <a:pPr marL="514350" indent="-514350">
              <a:buFont typeface="+mj-lt"/>
              <a:buAutoNum type="arabicPeriod" startAt="2"/>
            </a:pPr>
            <a:r>
              <a:rPr lang="en-US" sz="2700" i="1" dirty="0">
                <a:solidFill>
                  <a:prstClr val="black"/>
                </a:solidFill>
                <a:latin typeface="Pupcat" pitchFamily="2" charset="0"/>
              </a:rPr>
              <a:t>After</a:t>
            </a:r>
            <a:r>
              <a:rPr lang="en-US" sz="2700" dirty="0">
                <a:solidFill>
                  <a:prstClr val="black"/>
                </a:solidFill>
                <a:latin typeface="Pupcat" pitchFamily="2" charset="0"/>
              </a:rPr>
              <a:t> </a:t>
            </a:r>
            <a:r>
              <a:rPr lang="en-US" sz="2700" dirty="0" smtClean="0">
                <a:solidFill>
                  <a:prstClr val="black"/>
                </a:solidFill>
                <a:latin typeface="Pupcat" pitchFamily="2" charset="0"/>
              </a:rPr>
              <a:t> Andy </a:t>
            </a:r>
            <a:r>
              <a:rPr lang="en-US" sz="2700" dirty="0">
                <a:solidFill>
                  <a:prstClr val="black"/>
                </a:solidFill>
                <a:latin typeface="Pupcat" pitchFamily="2" charset="0"/>
              </a:rPr>
              <a:t>parked his new car, his sister asked for a ride.</a:t>
            </a:r>
          </a:p>
          <a:p>
            <a:pPr marL="514350" indent="-514350">
              <a:buFont typeface="+mj-lt"/>
              <a:buAutoNum type="arabicPeriod" startAt="2"/>
            </a:pPr>
            <a:r>
              <a:rPr lang="en-US" sz="2700" dirty="0">
                <a:solidFill>
                  <a:prstClr val="black"/>
                </a:solidFill>
                <a:latin typeface="Pupcat" pitchFamily="2" charset="0"/>
              </a:rPr>
              <a:t>The driver stopped </a:t>
            </a:r>
            <a:r>
              <a:rPr lang="en-US" sz="2700" dirty="0" smtClean="0">
                <a:solidFill>
                  <a:prstClr val="black"/>
                </a:solidFill>
                <a:latin typeface="Pupcat" pitchFamily="2" charset="0"/>
              </a:rPr>
              <a:t>her </a:t>
            </a:r>
            <a:r>
              <a:rPr lang="en-US" sz="2700" dirty="0">
                <a:solidFill>
                  <a:prstClr val="black"/>
                </a:solidFill>
                <a:latin typeface="Pupcat" pitchFamily="2" charset="0"/>
              </a:rPr>
              <a:t>vehicle </a:t>
            </a:r>
            <a:r>
              <a:rPr lang="en-US" sz="2700" i="1" dirty="0">
                <a:solidFill>
                  <a:prstClr val="black"/>
                </a:solidFill>
                <a:latin typeface="Pupcat" pitchFamily="2" charset="0"/>
              </a:rPr>
              <a:t>where</a:t>
            </a:r>
            <a:r>
              <a:rPr lang="en-US" sz="2700" dirty="0">
                <a:solidFill>
                  <a:prstClr val="black"/>
                </a:solidFill>
                <a:latin typeface="Pupcat" pitchFamily="2" charset="0"/>
              </a:rPr>
              <a:t> </a:t>
            </a:r>
            <a:r>
              <a:rPr lang="en-US" sz="2700" dirty="0" smtClean="0">
                <a:solidFill>
                  <a:prstClr val="black"/>
                </a:solidFill>
                <a:latin typeface="Pupcat" pitchFamily="2" charset="0"/>
              </a:rPr>
              <a:t> the </a:t>
            </a:r>
            <a:r>
              <a:rPr lang="en-US" sz="2700" dirty="0">
                <a:solidFill>
                  <a:prstClr val="black"/>
                </a:solidFill>
                <a:latin typeface="Pupcat" pitchFamily="2" charset="0"/>
              </a:rPr>
              <a:t>passengers were standing.</a:t>
            </a:r>
          </a:p>
          <a:p>
            <a:pPr marL="514350" indent="-514350">
              <a:buFont typeface="+mj-lt"/>
              <a:buAutoNum type="arabicPeriod" startAt="2"/>
            </a:pPr>
            <a:r>
              <a:rPr lang="en-US" sz="2700" dirty="0">
                <a:solidFill>
                  <a:prstClr val="black"/>
                </a:solidFill>
                <a:latin typeface="Pupcat" pitchFamily="2" charset="0"/>
              </a:rPr>
              <a:t>Our goalie, Caroline, looked as </a:t>
            </a:r>
            <a:r>
              <a:rPr lang="en-US" sz="2700" i="1" dirty="0">
                <a:solidFill>
                  <a:prstClr val="black"/>
                </a:solidFill>
                <a:latin typeface="Pupcat" pitchFamily="2" charset="0"/>
              </a:rPr>
              <a:t>if</a:t>
            </a:r>
            <a:r>
              <a:rPr lang="en-US" sz="2700" dirty="0">
                <a:solidFill>
                  <a:prstClr val="black"/>
                </a:solidFill>
                <a:latin typeface="Pupcat" pitchFamily="2" charset="0"/>
              </a:rPr>
              <a:t> she could block any shot.</a:t>
            </a:r>
          </a:p>
          <a:p>
            <a:endParaRPr lang="en-US" dirty="0">
              <a:solidFill>
                <a:prstClr val="black"/>
              </a:solidFill>
            </a:endParaRPr>
          </a:p>
        </p:txBody>
      </p:sp>
    </p:spTree>
    <p:extLst>
      <p:ext uri="{BB962C8B-B14F-4D97-AF65-F5344CB8AC3E}">
        <p14:creationId xmlns:p14="http://schemas.microsoft.com/office/powerpoint/2010/main" val="64435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eat_depression_photograph.gif"/>
          <p:cNvPicPr>
            <a:picLocks noGrp="1" noChangeAspect="1"/>
          </p:cNvPicPr>
          <p:nvPr>
            <p:ph idx="1"/>
          </p:nvPr>
        </p:nvPicPr>
        <p:blipFill>
          <a:blip r:embed="rId2"/>
          <a:stretch>
            <a:fillRect/>
          </a:stretch>
        </p:blipFill>
        <p:spPr>
          <a:xfrm>
            <a:off x="1828800" y="0"/>
            <a:ext cx="5257800" cy="6828311"/>
          </a:xfrm>
          <a:prstGeom prst="rect">
            <a:avLst/>
          </a:prstGeom>
        </p:spPr>
      </p:pic>
    </p:spTree>
    <p:extLst>
      <p:ext uri="{BB962C8B-B14F-4D97-AF65-F5344CB8AC3E}">
        <p14:creationId xmlns:p14="http://schemas.microsoft.com/office/powerpoint/2010/main" val="31446998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by%20feet%20heart_iStock_000004117726XSmall.jpg"/>
          <p:cNvPicPr>
            <a:picLocks noGrp="1" noChangeAspect="1"/>
          </p:cNvPicPr>
          <p:nvPr>
            <p:ph idx="1"/>
          </p:nvPr>
        </p:nvPicPr>
        <p:blipFill>
          <a:blip r:embed="rId2"/>
          <a:stretch>
            <a:fillRect/>
          </a:stretch>
        </p:blipFill>
        <p:spPr>
          <a:xfrm>
            <a:off x="-1" y="609600"/>
            <a:ext cx="9167989" cy="5562600"/>
          </a:xfrm>
        </p:spPr>
      </p:pic>
    </p:spTree>
    <p:extLst>
      <p:ext uri="{BB962C8B-B14F-4D97-AF65-F5344CB8AC3E}">
        <p14:creationId xmlns:p14="http://schemas.microsoft.com/office/powerpoint/2010/main" val="46858816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a:t>Vocabulary</a:t>
            </a:r>
          </a:p>
        </p:txBody>
      </p:sp>
      <p:sp>
        <p:nvSpPr>
          <p:cNvPr id="24579" name="Rectangle 3"/>
          <p:cNvSpPr>
            <a:spLocks noGrp="1" noChangeArrowheads="1"/>
          </p:cNvSpPr>
          <p:nvPr>
            <p:ph type="body" idx="1"/>
          </p:nvPr>
        </p:nvSpPr>
        <p:spPr>
          <a:xfrm>
            <a:off x="457200" y="1371600"/>
            <a:ext cx="2895600" cy="5486400"/>
          </a:xfrm>
        </p:spPr>
        <p:txBody>
          <a:bodyPr>
            <a:normAutofit/>
          </a:bodyPr>
          <a:lstStyle/>
          <a:p>
            <a:pPr>
              <a:buNone/>
            </a:pPr>
            <a:r>
              <a:rPr lang="en-US" sz="2600" dirty="0" smtClean="0"/>
              <a:t>Symbolism</a:t>
            </a:r>
          </a:p>
          <a:p>
            <a:pPr>
              <a:buNone/>
            </a:pPr>
            <a:endParaRPr lang="en-US" b="1" dirty="0">
              <a:latin typeface="Minya Nouvelle" pitchFamily="2" charset="0"/>
            </a:endParaRPr>
          </a:p>
          <a:p>
            <a:pPr>
              <a:buNone/>
            </a:pPr>
            <a:endParaRPr lang="en-US" b="1" dirty="0" smtClean="0">
              <a:latin typeface="Minya Nouvelle" pitchFamily="2" charset="0"/>
            </a:endParaRPr>
          </a:p>
          <a:p>
            <a:pPr>
              <a:buNone/>
            </a:pPr>
            <a:endParaRPr lang="en-US" b="1" dirty="0" smtClean="0">
              <a:latin typeface="Pupcat" pitchFamily="2" charset="0"/>
            </a:endParaRPr>
          </a:p>
          <a:p>
            <a:pPr>
              <a:buNone/>
            </a:pPr>
            <a:endParaRPr lang="en-US" b="1" dirty="0" smtClean="0">
              <a:latin typeface="Pupcat" pitchFamily="2" charset="0"/>
            </a:endParaRPr>
          </a:p>
          <a:p>
            <a:pPr>
              <a:buNone/>
            </a:pPr>
            <a:endParaRPr lang="en-US" b="1" dirty="0">
              <a:latin typeface="Minya Nouvelle" pitchFamily="2" charset="0"/>
            </a:endParaRPr>
          </a:p>
          <a:p>
            <a:pPr>
              <a:buNone/>
            </a:pPr>
            <a:endParaRPr lang="en-US" b="1" dirty="0">
              <a:latin typeface="Minya Nouvelle" pitchFamily="2" charset="0"/>
            </a:endParaRPr>
          </a:p>
          <a:p>
            <a:endParaRPr lang="en-US" b="1" dirty="0">
              <a:latin typeface="Minya Nouvelle" pitchFamily="2" charset="0"/>
            </a:endParaRPr>
          </a:p>
          <a:p>
            <a:endParaRPr lang="en-US" b="1" dirty="0">
              <a:latin typeface="Minya Nouvelle" pitchFamily="2" charset="0"/>
            </a:endParaRPr>
          </a:p>
          <a:p>
            <a:pPr>
              <a:buFontTx/>
              <a:buNone/>
            </a:pPr>
            <a:endParaRPr lang="en-US" b="1" dirty="0">
              <a:latin typeface="Minya Nouvelle" pitchFamily="2" charset="0"/>
            </a:endParaRPr>
          </a:p>
          <a:p>
            <a:pPr>
              <a:buNone/>
            </a:pPr>
            <a:endParaRPr lang="en-US" b="1" dirty="0" smtClean="0">
              <a:latin typeface="Minya Nouvelle" pitchFamily="2" charset="0"/>
            </a:endParaRPr>
          </a:p>
          <a:p>
            <a:pPr>
              <a:buNone/>
            </a:pPr>
            <a:endParaRPr lang="en-US" b="1" dirty="0" smtClean="0">
              <a:latin typeface="Minya Nouvelle" pitchFamily="2" charset="0"/>
            </a:endParaRPr>
          </a:p>
          <a:p>
            <a:pPr>
              <a:buNone/>
            </a:pPr>
            <a:endParaRPr lang="en-US" b="1" dirty="0">
              <a:latin typeface="Minya Nouvelle" pitchFamily="2" charset="0"/>
            </a:endParaRPr>
          </a:p>
          <a:p>
            <a:pPr>
              <a:buNone/>
            </a:pPr>
            <a:endParaRPr lang="en-US" dirty="0" smtClean="0"/>
          </a:p>
        </p:txBody>
      </p:sp>
      <p:sp>
        <p:nvSpPr>
          <p:cNvPr id="24580" name="Rectangle 4"/>
          <p:cNvSpPr>
            <a:spLocks noChangeArrowheads="1"/>
          </p:cNvSpPr>
          <p:nvPr/>
        </p:nvSpPr>
        <p:spPr bwMode="auto">
          <a:xfrm>
            <a:off x="3962400" y="1447800"/>
            <a:ext cx="5181600" cy="5410200"/>
          </a:xfrm>
          <a:prstGeom prst="rect">
            <a:avLst/>
          </a:prstGeom>
          <a:noFill/>
          <a:ln w="9525">
            <a:noFill/>
            <a:miter lim="800000"/>
            <a:headEnd/>
            <a:tailEnd/>
          </a:ln>
        </p:spPr>
        <p:txBody>
          <a:bodyPr/>
          <a:lstStyle/>
          <a:p>
            <a:pPr marL="342900" indent="-342900">
              <a:spcBef>
                <a:spcPct val="20000"/>
              </a:spcBef>
              <a:buSzPct val="85000"/>
              <a:buFont typeface="Arial" pitchFamily="34" charset="0"/>
              <a:buChar char="•"/>
            </a:pPr>
            <a:endParaRPr lang="en-US" sz="3000" dirty="0">
              <a:latin typeface="Minya Nouvelle" pitchFamily="2" charset="0"/>
            </a:endParaRPr>
          </a:p>
        </p:txBody>
      </p:sp>
      <p:sp>
        <p:nvSpPr>
          <p:cNvPr id="5" name="Rectangle 4"/>
          <p:cNvSpPr>
            <a:spLocks noChangeArrowheads="1"/>
          </p:cNvSpPr>
          <p:nvPr/>
        </p:nvSpPr>
        <p:spPr bwMode="auto">
          <a:xfrm>
            <a:off x="3962400" y="1295400"/>
            <a:ext cx="5181600" cy="5562600"/>
          </a:xfrm>
          <a:prstGeom prst="rect">
            <a:avLst/>
          </a:prstGeom>
          <a:noFill/>
          <a:ln w="9525">
            <a:noFill/>
            <a:miter lim="800000"/>
            <a:headEnd/>
            <a:tailEnd/>
          </a:ln>
        </p:spPr>
        <p:txBody>
          <a:bodyPr/>
          <a:lstStyle/>
          <a:p>
            <a:pPr marL="342900" indent="-342900">
              <a:spcBef>
                <a:spcPct val="20000"/>
              </a:spcBef>
              <a:buSzPct val="85000"/>
              <a:buFont typeface="Arial" pitchFamily="34" charset="0"/>
              <a:buChar char="•"/>
            </a:pPr>
            <a:r>
              <a:rPr lang="en-US" sz="2000" dirty="0" smtClean="0"/>
              <a:t>A character, an action, a setting, or an object representing something else</a:t>
            </a:r>
          </a:p>
          <a:p>
            <a:pPr>
              <a:spcBef>
                <a:spcPct val="20000"/>
              </a:spcBef>
              <a:buSzPct val="85000"/>
            </a:pPr>
            <a:endParaRPr lang="en-US" sz="2400" dirty="0" smtClean="0">
              <a:latin typeface="Pupcat" pitchFamily="2" charset="0"/>
            </a:endParaRPr>
          </a:p>
          <a:p>
            <a:pPr marL="342900" indent="-342900">
              <a:spcBef>
                <a:spcPct val="20000"/>
              </a:spcBef>
              <a:buSzPct val="85000"/>
              <a:buFont typeface="Arial" pitchFamily="34" charset="0"/>
              <a:buChar char="•"/>
            </a:pPr>
            <a:endParaRPr lang="en-US" sz="2400" dirty="0">
              <a:latin typeface="Pupcat" pitchFamily="2" charset="0"/>
            </a:endParaRPr>
          </a:p>
        </p:txBody>
      </p:sp>
    </p:spTree>
    <p:extLst>
      <p:ext uri="{BB962C8B-B14F-4D97-AF65-F5344CB8AC3E}">
        <p14:creationId xmlns:p14="http://schemas.microsoft.com/office/powerpoint/2010/main" val="111232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500" dirty="0" smtClean="0"/>
              <a:t>Symbolism Practice </a:t>
            </a:r>
          </a:p>
        </p:txBody>
      </p:sp>
      <p:sp>
        <p:nvSpPr>
          <p:cNvPr id="3" name="Content Placeholder 2"/>
          <p:cNvSpPr>
            <a:spLocks noGrp="1"/>
          </p:cNvSpPr>
          <p:nvPr>
            <p:ph idx="1"/>
          </p:nvPr>
        </p:nvSpPr>
        <p:spPr>
          <a:xfrm>
            <a:off x="228600" y="1219200"/>
            <a:ext cx="8686800" cy="7859970"/>
          </a:xfrm>
        </p:spPr>
        <p:txBody>
          <a:bodyPr wrap="square">
            <a:noAutofit/>
          </a:bodyPr>
          <a:lstStyle/>
          <a:p>
            <a:pPr marL="0" indent="0">
              <a:spcBef>
                <a:spcPts val="0"/>
              </a:spcBef>
            </a:pPr>
            <a:r>
              <a:rPr lang="en-US" sz="2600" dirty="0" smtClean="0"/>
              <a:t>It is incredibly important to consider the qualities and associations of a symbol within a poem, while at the same time learning to differentiate between what IS and is </a:t>
            </a:r>
            <a:r>
              <a:rPr lang="en-US" sz="2600" i="1" dirty="0" smtClean="0"/>
              <a:t>NOT</a:t>
            </a:r>
            <a:r>
              <a:rPr lang="en-US" sz="2600" dirty="0" smtClean="0"/>
              <a:t> a symbol.</a:t>
            </a:r>
          </a:p>
          <a:p>
            <a:pPr marL="0" indent="0">
              <a:spcBef>
                <a:spcPts val="0"/>
              </a:spcBef>
            </a:pPr>
            <a:r>
              <a:rPr lang="en-US" sz="2600" dirty="0" smtClean="0"/>
              <a:t>Take, for instance, an apple. You </a:t>
            </a:r>
            <a:r>
              <a:rPr lang="en-US" sz="2600" i="1" dirty="0" smtClean="0"/>
              <a:t>should</a:t>
            </a:r>
            <a:r>
              <a:rPr lang="en-US" sz="2600" dirty="0" smtClean="0"/>
              <a:t> be able to make associations like:</a:t>
            </a:r>
          </a:p>
          <a:p>
            <a:pPr marL="400050" lvl="1" indent="0">
              <a:spcBef>
                <a:spcPts val="0"/>
              </a:spcBef>
            </a:pPr>
            <a:r>
              <a:rPr lang="en-US" sz="2600" dirty="0" smtClean="0"/>
              <a:t>“Adam and Eve: loss of innocence or gaining of knowledge.” Or… </a:t>
            </a:r>
          </a:p>
          <a:p>
            <a:pPr marL="400050" lvl="1" indent="0">
              <a:spcBef>
                <a:spcPts val="0"/>
              </a:spcBef>
            </a:pPr>
            <a:r>
              <a:rPr lang="en-US" sz="2600" dirty="0" smtClean="0"/>
              <a:t>“Sir Isaac Newton and gravity.” Or…</a:t>
            </a:r>
          </a:p>
          <a:p>
            <a:pPr marL="400050" lvl="1" indent="0">
              <a:spcBef>
                <a:spcPts val="0"/>
              </a:spcBef>
            </a:pPr>
            <a:r>
              <a:rPr lang="en-US" sz="2600" dirty="0" smtClean="0"/>
              <a:t>“Snow White: temptation and danger.” </a:t>
            </a:r>
          </a:p>
        </p:txBody>
      </p:sp>
    </p:spTree>
    <p:extLst>
      <p:ext uri="{BB962C8B-B14F-4D97-AF65-F5344CB8AC3E}">
        <p14:creationId xmlns:p14="http://schemas.microsoft.com/office/powerpoint/2010/main" val="51712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500" dirty="0"/>
              <a:t>Symbolism Practice </a:t>
            </a:r>
          </a:p>
        </p:txBody>
      </p:sp>
      <p:sp>
        <p:nvSpPr>
          <p:cNvPr id="3" name="Content Placeholder 2"/>
          <p:cNvSpPr>
            <a:spLocks noGrp="1"/>
          </p:cNvSpPr>
          <p:nvPr>
            <p:ph idx="1"/>
          </p:nvPr>
        </p:nvSpPr>
        <p:spPr>
          <a:xfrm>
            <a:off x="152400" y="1143000"/>
            <a:ext cx="8686800" cy="7936170"/>
          </a:xfrm>
        </p:spPr>
        <p:txBody>
          <a:bodyPr wrap="square">
            <a:noAutofit/>
          </a:bodyPr>
          <a:lstStyle/>
          <a:p>
            <a:pPr marL="0" indent="0">
              <a:spcBef>
                <a:spcPts val="0"/>
              </a:spcBef>
            </a:pPr>
            <a:r>
              <a:rPr lang="en-US" sz="2500" dirty="0" smtClean="0"/>
              <a:t>One apple probably cannot signify </a:t>
            </a:r>
            <a:r>
              <a:rPr lang="en-US" sz="2500" u="sng" dirty="0" smtClean="0"/>
              <a:t>all</a:t>
            </a:r>
            <a:r>
              <a:rPr lang="en-US" sz="2500" dirty="0" smtClean="0"/>
              <a:t> of these things, but along with the context surrounding it, you may get closer to an understanding of its symbolic value:</a:t>
            </a:r>
          </a:p>
          <a:p>
            <a:pPr marL="0" indent="0">
              <a:spcBef>
                <a:spcPts val="0"/>
              </a:spcBef>
              <a:buNone/>
            </a:pPr>
            <a:r>
              <a:rPr lang="en-US" sz="2500" dirty="0" smtClean="0"/>
              <a:t>		</a:t>
            </a:r>
            <a:br>
              <a:rPr lang="en-US" sz="2500" dirty="0" smtClean="0"/>
            </a:br>
            <a:r>
              <a:rPr lang="en-US" sz="2500" dirty="0" smtClean="0"/>
              <a:t>		</a:t>
            </a:r>
            <a:r>
              <a:rPr lang="en-US" sz="2500" i="1" dirty="0" smtClean="0"/>
              <a:t>I took the apple from her hand</a:t>
            </a:r>
            <a:br>
              <a:rPr lang="en-US" sz="2500" i="1" dirty="0" smtClean="0"/>
            </a:br>
            <a:r>
              <a:rPr lang="en-US" sz="2500" i="1" dirty="0" smtClean="0"/>
              <a:t>  		And ate it, feeling almost guilty</a:t>
            </a:r>
            <a:br>
              <a:rPr lang="en-US" sz="2500" i="1" dirty="0" smtClean="0"/>
            </a:br>
            <a:r>
              <a:rPr lang="en-US" sz="2500" i="1" dirty="0" smtClean="0"/>
              <a:t>  		As the juice dripped down my chin. </a:t>
            </a:r>
          </a:p>
          <a:p>
            <a:pPr marL="0" indent="0">
              <a:spcBef>
                <a:spcPts val="0"/>
              </a:spcBef>
              <a:buNone/>
            </a:pPr>
            <a:endParaRPr lang="en-US" sz="2500" dirty="0" smtClean="0"/>
          </a:p>
          <a:p>
            <a:pPr marL="0" indent="0">
              <a:spcBef>
                <a:spcPts val="0"/>
              </a:spcBef>
            </a:pPr>
            <a:r>
              <a:rPr lang="en-US" sz="2500" dirty="0" smtClean="0"/>
              <a:t>It’s probably safe to eliminate Isaac Newton here; We seem to be pretty firmly in Eden. The next step is to examine that symbol for some of its other qualities and use them to begin to formulate an interpretation.</a:t>
            </a:r>
          </a:p>
          <a:p>
            <a:pPr marL="0" indent="0">
              <a:spcBef>
                <a:spcPts val="0"/>
              </a:spcBef>
            </a:pPr>
            <a:endParaRPr lang="en-US" sz="2400" dirty="0" smtClean="0">
              <a:latin typeface="Pupcat" pitchFamily="2" charset="0"/>
            </a:endParaRPr>
          </a:p>
          <a:p>
            <a:pPr marL="0" indent="0">
              <a:spcBef>
                <a:spcPts val="0"/>
              </a:spcBef>
              <a:buNone/>
            </a:pPr>
            <a:endParaRPr lang="en-US" sz="2400" dirty="0">
              <a:latin typeface="Pupcat" pitchFamily="2" charset="0"/>
            </a:endParaRPr>
          </a:p>
        </p:txBody>
      </p:sp>
    </p:spTree>
    <p:extLst>
      <p:ext uri="{BB962C8B-B14F-4D97-AF65-F5344CB8AC3E}">
        <p14:creationId xmlns:p14="http://schemas.microsoft.com/office/powerpoint/2010/main" val="231644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500" dirty="0" smtClean="0"/>
              <a:t>Symbolism Practice </a:t>
            </a:r>
          </a:p>
        </p:txBody>
      </p:sp>
      <p:sp>
        <p:nvSpPr>
          <p:cNvPr id="3" name="Content Placeholder 2"/>
          <p:cNvSpPr>
            <a:spLocks noGrp="1"/>
          </p:cNvSpPr>
          <p:nvPr>
            <p:ph idx="1"/>
          </p:nvPr>
        </p:nvSpPr>
        <p:spPr>
          <a:xfrm>
            <a:off x="228600" y="1143000"/>
            <a:ext cx="8686800" cy="7936170"/>
          </a:xfrm>
        </p:spPr>
        <p:txBody>
          <a:bodyPr wrap="square">
            <a:noAutofit/>
          </a:bodyPr>
          <a:lstStyle/>
          <a:p>
            <a:pPr marL="0" indent="0">
              <a:spcBef>
                <a:spcPts val="0"/>
              </a:spcBef>
            </a:pPr>
            <a:r>
              <a:rPr lang="en-US" sz="2500" dirty="0" smtClean="0"/>
              <a:t>Consider all of the symbolic possibilities for the following words:</a:t>
            </a:r>
          </a:p>
          <a:p>
            <a:pPr marL="400050" lvl="1" indent="0">
              <a:spcBef>
                <a:spcPts val="0"/>
              </a:spcBef>
            </a:pPr>
            <a:r>
              <a:rPr lang="en-US" sz="2500" dirty="0" smtClean="0"/>
              <a:t>A blind man</a:t>
            </a:r>
          </a:p>
          <a:p>
            <a:pPr marL="400050" lvl="1" indent="0">
              <a:spcBef>
                <a:spcPts val="0"/>
              </a:spcBef>
            </a:pPr>
            <a:r>
              <a:rPr lang="en-US" sz="2500" dirty="0" smtClean="0"/>
              <a:t>A dove</a:t>
            </a:r>
          </a:p>
          <a:p>
            <a:pPr marL="400050" lvl="1" indent="0">
              <a:spcBef>
                <a:spcPts val="0"/>
              </a:spcBef>
            </a:pPr>
            <a:r>
              <a:rPr lang="en-US" sz="2500" dirty="0" smtClean="0"/>
              <a:t>A river</a:t>
            </a:r>
          </a:p>
          <a:p>
            <a:pPr marL="400050" lvl="1" indent="0">
              <a:spcBef>
                <a:spcPts val="0"/>
              </a:spcBef>
            </a:pPr>
            <a:r>
              <a:rPr lang="en-US" sz="2500" dirty="0" smtClean="0"/>
              <a:t>The stars</a:t>
            </a:r>
          </a:p>
          <a:p>
            <a:pPr marL="400050" lvl="1" indent="0">
              <a:spcBef>
                <a:spcPts val="0"/>
              </a:spcBef>
            </a:pPr>
            <a:r>
              <a:rPr lang="en-US" sz="2500" dirty="0" smtClean="0"/>
              <a:t>Lightning</a:t>
            </a:r>
          </a:p>
          <a:p>
            <a:pPr marL="400050" lvl="1" indent="0">
              <a:spcBef>
                <a:spcPts val="0"/>
              </a:spcBef>
            </a:pPr>
            <a:r>
              <a:rPr lang="en-US" sz="2500" dirty="0" smtClean="0"/>
              <a:t>A mountain</a:t>
            </a:r>
          </a:p>
          <a:p>
            <a:pPr marL="0" indent="0">
              <a:spcBef>
                <a:spcPts val="0"/>
              </a:spcBef>
            </a:pPr>
            <a:r>
              <a:rPr lang="en-US" sz="2500" dirty="0" smtClean="0"/>
              <a:t>Think not only about their inherent qualities, but also any cultural implications or associations.</a:t>
            </a:r>
          </a:p>
          <a:p>
            <a:pPr marL="0" indent="0">
              <a:spcBef>
                <a:spcPts val="0"/>
              </a:spcBef>
            </a:pPr>
            <a:r>
              <a:rPr lang="en-US" sz="2500" dirty="0" smtClean="0"/>
              <a:t>How might each term be used symbolically in a poem? Write 1-2 possibilities for each of the words listed.</a:t>
            </a:r>
            <a:r>
              <a:rPr lang="en-US" sz="2400" dirty="0" smtClean="0"/>
              <a:t/>
            </a:r>
            <a:br>
              <a:rPr lang="en-US" sz="2400" dirty="0" smtClean="0"/>
            </a:br>
            <a:endParaRPr lang="en-US" sz="2400" dirty="0" smtClean="0">
              <a:latin typeface="Pupcat" pitchFamily="2" charset="0"/>
            </a:endParaRPr>
          </a:p>
          <a:p>
            <a:pPr marL="0" indent="0">
              <a:spcBef>
                <a:spcPts val="0"/>
              </a:spcBef>
              <a:buNone/>
            </a:pPr>
            <a:endParaRPr lang="en-US" sz="2400" dirty="0">
              <a:latin typeface="Pupcat" pitchFamily="2" charset="0"/>
            </a:endParaRPr>
          </a:p>
        </p:txBody>
      </p:sp>
    </p:spTree>
    <p:extLst>
      <p:ext uri="{BB962C8B-B14F-4D97-AF65-F5344CB8AC3E}">
        <p14:creationId xmlns:p14="http://schemas.microsoft.com/office/powerpoint/2010/main" val="340106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smtClean="0"/>
              <a:t>Wise Words</a:t>
            </a:r>
          </a:p>
        </p:txBody>
      </p:sp>
      <p:sp>
        <p:nvSpPr>
          <p:cNvPr id="7" name="Rectangle 6"/>
          <p:cNvSpPr/>
          <p:nvPr/>
        </p:nvSpPr>
        <p:spPr>
          <a:xfrm>
            <a:off x="0" y="1444109"/>
            <a:ext cx="9144000" cy="5109091"/>
          </a:xfrm>
          <a:prstGeom prst="rect">
            <a:avLst/>
          </a:prstGeom>
        </p:spPr>
        <p:txBody>
          <a:bodyPr wrap="square">
            <a:spAutoFit/>
          </a:bodyPr>
          <a:lstStyle/>
          <a:p>
            <a:pPr algn="ctr"/>
            <a:r>
              <a:rPr lang="en-US" sz="2000" dirty="0" smtClean="0"/>
              <a:t>“A poem may appear to mean very different things to different readers, and all of these meanings may be different from what the author thought he meant. For instance, the author may have been writing some peculiar personal experience, which he saw quite unrelated to anything outside; yet for the reader the poem may become the expression of a general situation, as well as of some private experience of his own. The reader's interpretation may differ from the author's and be equally valid-- it may even be better. There may be much more in a poem than the author was aware of. The different interpretations may all be partial formulations of one thing; the ambiguities may be due to the fact that the poem means more, not less, than ordinary speech can communicate.”</a:t>
            </a:r>
          </a:p>
          <a:p>
            <a:pPr algn="ctr"/>
            <a:endParaRPr lang="en-US" sz="2300" dirty="0" smtClean="0"/>
          </a:p>
          <a:p>
            <a:pPr algn="ctr"/>
            <a:r>
              <a:rPr lang="en-US" sz="2300" dirty="0" smtClean="0"/>
              <a:t>- T.S. Eliot</a:t>
            </a:r>
            <a:endParaRPr lang="en-US" sz="2300" dirty="0"/>
          </a:p>
        </p:txBody>
      </p:sp>
    </p:spTree>
    <p:extLst>
      <p:ext uri="{BB962C8B-B14F-4D97-AF65-F5344CB8AC3E}">
        <p14:creationId xmlns:p14="http://schemas.microsoft.com/office/powerpoint/2010/main" val="545905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smtClean="0"/>
              <a:t>Wise Words</a:t>
            </a:r>
          </a:p>
        </p:txBody>
      </p:sp>
      <p:sp>
        <p:nvSpPr>
          <p:cNvPr id="7" name="Rectangle 6"/>
          <p:cNvSpPr/>
          <p:nvPr/>
        </p:nvSpPr>
        <p:spPr>
          <a:xfrm>
            <a:off x="0" y="1444109"/>
            <a:ext cx="9144000" cy="446276"/>
          </a:xfrm>
          <a:prstGeom prst="rect">
            <a:avLst/>
          </a:prstGeom>
        </p:spPr>
        <p:txBody>
          <a:bodyPr wrap="square">
            <a:spAutoFit/>
          </a:bodyPr>
          <a:lstStyle/>
          <a:p>
            <a:pPr algn="ctr"/>
            <a:r>
              <a:rPr lang="en-US" sz="2300" dirty="0" smtClean="0"/>
              <a:t>“Forgotten” by </a:t>
            </a:r>
            <a:r>
              <a:rPr lang="en-US" sz="2300" dirty="0" err="1" smtClean="0"/>
              <a:t>Kioni</a:t>
            </a:r>
            <a:r>
              <a:rPr lang="en-US" sz="2300" dirty="0" smtClean="0"/>
              <a:t> “Popcorn” Marshall, 12 years old</a:t>
            </a:r>
            <a:endParaRPr lang="en-US" sz="2300" dirty="0"/>
          </a:p>
        </p:txBody>
      </p:sp>
      <p:pic>
        <p:nvPicPr>
          <p:cNvPr id="2" name="AlFHpERClww"/>
          <p:cNvPicPr>
            <a:picLocks noRot="1" noChangeAspect="1"/>
          </p:cNvPicPr>
          <p:nvPr>
            <a:videoFile r:link="rId1"/>
          </p:nvPr>
        </p:nvPicPr>
        <p:blipFill>
          <a:blip r:embed="rId4"/>
          <a:stretch>
            <a:fillRect/>
          </a:stretch>
        </p:blipFill>
        <p:spPr>
          <a:xfrm>
            <a:off x="325966" y="1879499"/>
            <a:ext cx="8492067" cy="4776787"/>
          </a:xfrm>
          <a:prstGeom prst="rect">
            <a:avLst/>
          </a:prstGeom>
        </p:spPr>
      </p:pic>
    </p:spTree>
    <p:extLst>
      <p:ext uri="{BB962C8B-B14F-4D97-AF65-F5344CB8AC3E}">
        <p14:creationId xmlns:p14="http://schemas.microsoft.com/office/powerpoint/2010/main" val="25389368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cTn>
                <p:tgtEl>
                  <p:spTgt spid="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smtClean="0"/>
              <a:t>Class Discussion</a:t>
            </a:r>
          </a:p>
        </p:txBody>
      </p:sp>
      <p:sp>
        <p:nvSpPr>
          <p:cNvPr id="7" name="Rectangle 6"/>
          <p:cNvSpPr/>
          <p:nvPr/>
        </p:nvSpPr>
        <p:spPr>
          <a:xfrm>
            <a:off x="0" y="1444109"/>
            <a:ext cx="9144000" cy="5047536"/>
          </a:xfrm>
          <a:prstGeom prst="rect">
            <a:avLst/>
          </a:prstGeom>
        </p:spPr>
        <p:txBody>
          <a:bodyPr wrap="square">
            <a:spAutoFit/>
          </a:bodyPr>
          <a:lstStyle/>
          <a:p>
            <a:r>
              <a:rPr lang="en-US" sz="2300" dirty="0" smtClean="0">
                <a:solidFill>
                  <a:srgbClr val="FF0000"/>
                </a:solidFill>
              </a:rPr>
              <a:t>With your shoulder partner:</a:t>
            </a:r>
            <a:endParaRPr lang="en-US" sz="2300" dirty="0">
              <a:solidFill>
                <a:srgbClr val="FF0000"/>
              </a:solidFill>
            </a:endParaRPr>
          </a:p>
          <a:p>
            <a:pPr marL="457200" indent="-457200">
              <a:buAutoNum type="arabicPeriod"/>
            </a:pPr>
            <a:r>
              <a:rPr lang="en-US" sz="2300" dirty="0" smtClean="0"/>
              <a:t>Discuss your experience of poetry. Are you terrified of it? Do you like it? Do you WRITE it?</a:t>
            </a:r>
          </a:p>
          <a:p>
            <a:pPr marL="457200" indent="-457200">
              <a:buAutoNum type="arabicPeriod"/>
            </a:pPr>
            <a:r>
              <a:rPr lang="en-US" sz="2300" dirty="0" smtClean="0"/>
              <a:t>Discuss T.S. Eliot’s quote. What makes poetry SO STINKING COOL??? </a:t>
            </a:r>
          </a:p>
          <a:p>
            <a:pPr marL="457200" indent="-457200">
              <a:buAutoNum type="arabicPeriod"/>
            </a:pPr>
            <a:endParaRPr lang="en-US" sz="2300" dirty="0"/>
          </a:p>
          <a:p>
            <a:r>
              <a:rPr lang="en-US" sz="2300" dirty="0" smtClean="0">
                <a:solidFill>
                  <a:srgbClr val="FF0000"/>
                </a:solidFill>
              </a:rPr>
              <a:t>In your table groups:</a:t>
            </a:r>
          </a:p>
          <a:p>
            <a:pPr marL="457200" indent="-457200">
              <a:buAutoNum type="arabicPeriod"/>
            </a:pPr>
            <a:r>
              <a:rPr lang="en-US" sz="2300" dirty="0" smtClean="0"/>
              <a:t>Share </a:t>
            </a:r>
            <a:r>
              <a:rPr lang="en-US" sz="2300" i="1" dirty="0" smtClean="0"/>
              <a:t>your shoulder partner’s answers </a:t>
            </a:r>
            <a:r>
              <a:rPr lang="en-US" sz="2300" dirty="0" smtClean="0"/>
              <a:t>to the questions above.</a:t>
            </a:r>
          </a:p>
          <a:p>
            <a:pPr marL="457200" indent="-457200">
              <a:buAutoNum type="arabicPeriod"/>
            </a:pPr>
            <a:r>
              <a:rPr lang="en-US" sz="2300" dirty="0" smtClean="0"/>
              <a:t>Discuss each other’s responses as a table group.</a:t>
            </a:r>
            <a:endParaRPr lang="en-US" sz="2300" dirty="0"/>
          </a:p>
          <a:p>
            <a:pPr marL="457200" indent="-457200">
              <a:buAutoNum type="arabicPeriod"/>
            </a:pPr>
            <a:endParaRPr lang="en-US" sz="2300" dirty="0"/>
          </a:p>
          <a:p>
            <a:r>
              <a:rPr lang="en-US" sz="2300" dirty="0" smtClean="0">
                <a:solidFill>
                  <a:srgbClr val="FF0000"/>
                </a:solidFill>
              </a:rPr>
              <a:t>As a class:</a:t>
            </a:r>
          </a:p>
          <a:p>
            <a:r>
              <a:rPr lang="en-US" sz="2300" dirty="0" smtClean="0"/>
              <a:t>1. What interesting thoughts came out of your table group’s discussion about poetry?</a:t>
            </a:r>
          </a:p>
        </p:txBody>
      </p:sp>
    </p:spTree>
    <p:extLst>
      <p:ext uri="{BB962C8B-B14F-4D97-AF65-F5344CB8AC3E}">
        <p14:creationId xmlns:p14="http://schemas.microsoft.com/office/powerpoint/2010/main" val="281964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a:t>Vocabulary</a:t>
            </a:r>
          </a:p>
        </p:txBody>
      </p:sp>
      <p:sp>
        <p:nvSpPr>
          <p:cNvPr id="24579" name="Rectangle 3"/>
          <p:cNvSpPr>
            <a:spLocks noGrp="1" noChangeArrowheads="1"/>
          </p:cNvSpPr>
          <p:nvPr>
            <p:ph type="body" idx="1"/>
          </p:nvPr>
        </p:nvSpPr>
        <p:spPr>
          <a:xfrm>
            <a:off x="533400" y="1676400"/>
            <a:ext cx="2743200" cy="5181600"/>
          </a:xfrm>
        </p:spPr>
        <p:txBody>
          <a:bodyPr>
            <a:normAutofit/>
          </a:bodyPr>
          <a:lstStyle/>
          <a:p>
            <a:pPr>
              <a:buNone/>
            </a:pPr>
            <a:r>
              <a:rPr lang="en-US" sz="2600" dirty="0" smtClean="0"/>
              <a:t>Poetry</a:t>
            </a:r>
            <a:endParaRPr lang="en-US" sz="2600" dirty="0"/>
          </a:p>
          <a:p>
            <a:endParaRPr lang="en-US" b="1" dirty="0">
              <a:latin typeface="Minya Nouvelle" pitchFamily="2" charset="0"/>
            </a:endParaRPr>
          </a:p>
          <a:p>
            <a:endParaRPr lang="en-US" b="1" dirty="0">
              <a:latin typeface="Minya Nouvelle" pitchFamily="2" charset="0"/>
            </a:endParaRPr>
          </a:p>
          <a:p>
            <a:pPr>
              <a:buFontTx/>
              <a:buNone/>
            </a:pPr>
            <a:endParaRPr lang="en-US" b="1" dirty="0">
              <a:latin typeface="Minya Nouvelle" pitchFamily="2" charset="0"/>
            </a:endParaRPr>
          </a:p>
          <a:p>
            <a:pPr>
              <a:buNone/>
            </a:pPr>
            <a:endParaRPr lang="en-US" b="1" dirty="0" smtClean="0">
              <a:latin typeface="Minya Nouvelle" pitchFamily="2" charset="0"/>
            </a:endParaRPr>
          </a:p>
          <a:p>
            <a:pPr>
              <a:buNone/>
            </a:pPr>
            <a:endParaRPr lang="en-US" b="1" dirty="0" smtClean="0">
              <a:latin typeface="Minya Nouvelle" pitchFamily="2" charset="0"/>
            </a:endParaRPr>
          </a:p>
          <a:p>
            <a:pPr>
              <a:buNone/>
            </a:pPr>
            <a:endParaRPr lang="en-US" dirty="0" smtClean="0"/>
          </a:p>
        </p:txBody>
      </p:sp>
      <p:sp>
        <p:nvSpPr>
          <p:cNvPr id="24580" name="Rectangle 4"/>
          <p:cNvSpPr>
            <a:spLocks noChangeArrowheads="1"/>
          </p:cNvSpPr>
          <p:nvPr/>
        </p:nvSpPr>
        <p:spPr bwMode="auto">
          <a:xfrm>
            <a:off x="3124200" y="1676400"/>
            <a:ext cx="5791200" cy="2057400"/>
          </a:xfrm>
          <a:prstGeom prst="rect">
            <a:avLst/>
          </a:prstGeom>
          <a:noFill/>
          <a:ln w="9525">
            <a:noFill/>
            <a:miter lim="800000"/>
            <a:headEnd/>
            <a:tailEnd/>
          </a:ln>
        </p:spPr>
        <p:txBody>
          <a:bodyPr/>
          <a:lstStyle/>
          <a:p>
            <a:pPr marL="342900" indent="-342900">
              <a:spcBef>
                <a:spcPct val="20000"/>
              </a:spcBef>
              <a:buSzPct val="85000"/>
              <a:buFont typeface="Arial" pitchFamily="34" charset="0"/>
              <a:buChar char="•"/>
            </a:pPr>
            <a:r>
              <a:rPr lang="en-US" sz="2000" dirty="0" smtClean="0"/>
              <a:t>A literary form that combines the precise meanings of words with their emotional associations, sounds, and rhythms.</a:t>
            </a:r>
          </a:p>
          <a:p>
            <a:pPr marL="800100" lvl="1" indent="-342900">
              <a:spcBef>
                <a:spcPct val="20000"/>
              </a:spcBef>
              <a:buSzPct val="85000"/>
              <a:buFont typeface="Arial" pitchFamily="34" charset="0"/>
              <a:buChar char="•"/>
            </a:pPr>
            <a:r>
              <a:rPr lang="en-US" sz="2000" dirty="0" smtClean="0"/>
              <a:t>Usually consists of the use of figurative language and sound devices</a:t>
            </a:r>
            <a:endParaRPr lang="en-US" sz="2000" dirty="0"/>
          </a:p>
        </p:txBody>
      </p:sp>
      <p:sp>
        <p:nvSpPr>
          <p:cNvPr id="5" name="Rectangle 4"/>
          <p:cNvSpPr/>
          <p:nvPr/>
        </p:nvSpPr>
        <p:spPr>
          <a:xfrm>
            <a:off x="304800" y="5334000"/>
            <a:ext cx="8458200" cy="830997"/>
          </a:xfrm>
          <a:prstGeom prst="rect">
            <a:avLst/>
          </a:prstGeom>
        </p:spPr>
        <p:txBody>
          <a:bodyPr wrap="square">
            <a:spAutoFit/>
          </a:bodyPr>
          <a:lstStyle/>
          <a:p>
            <a:pPr algn="ctr"/>
            <a:r>
              <a:rPr lang="en-US" sz="2400" dirty="0" smtClean="0">
                <a:latin typeface="Pupcat" pitchFamily="2" charset="0"/>
              </a:rPr>
              <a:t>"Poetry lifts the veil from the hidden beauty of the world, and makes familiar objects be as if they were not familiar.” - Percy </a:t>
            </a:r>
            <a:r>
              <a:rPr lang="en-US" sz="2400" dirty="0" err="1" smtClean="0">
                <a:latin typeface="Pupcat" pitchFamily="2" charset="0"/>
              </a:rPr>
              <a:t>Bysshe</a:t>
            </a:r>
            <a:r>
              <a:rPr lang="en-US" sz="2400" dirty="0" smtClean="0">
                <a:latin typeface="Pupcat" pitchFamily="2" charset="0"/>
              </a:rPr>
              <a:t> Shelley</a:t>
            </a:r>
            <a:endParaRPr lang="en-US" sz="2400" dirty="0"/>
          </a:p>
        </p:txBody>
      </p:sp>
      <p:sp>
        <p:nvSpPr>
          <p:cNvPr id="6" name="Rectangle 5"/>
          <p:cNvSpPr/>
          <p:nvPr/>
        </p:nvSpPr>
        <p:spPr>
          <a:xfrm>
            <a:off x="0" y="6257835"/>
            <a:ext cx="9144000" cy="461665"/>
          </a:xfrm>
          <a:prstGeom prst="rect">
            <a:avLst/>
          </a:prstGeom>
        </p:spPr>
        <p:txBody>
          <a:bodyPr wrap="square">
            <a:spAutoFit/>
          </a:bodyPr>
          <a:lstStyle/>
          <a:p>
            <a:pPr algn="ctr"/>
            <a:r>
              <a:rPr lang="en-US" sz="2400" i="1" dirty="0" smtClean="0">
                <a:latin typeface="Pupcat" pitchFamily="2" charset="0"/>
              </a:rPr>
              <a:t>"</a:t>
            </a:r>
            <a:r>
              <a:rPr lang="en-US" sz="2400" dirty="0" smtClean="0">
                <a:latin typeface="Pupcat" pitchFamily="2" charset="0"/>
              </a:rPr>
              <a:t>Poetry is a speaking picture..." - Sir Philip Sidney</a:t>
            </a:r>
          </a:p>
        </p:txBody>
      </p:sp>
    </p:spTree>
    <p:extLst>
      <p:ext uri="{BB962C8B-B14F-4D97-AF65-F5344CB8AC3E}">
        <p14:creationId xmlns:p14="http://schemas.microsoft.com/office/powerpoint/2010/main" val="126750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4580">
                                            <p:txEl>
                                              <p:pRg st="0" end="0"/>
                                            </p:txEl>
                                          </p:spTgt>
                                        </p:tgtEl>
                                        <p:attrNameLst>
                                          <p:attrName>style.visibility</p:attrName>
                                        </p:attrNameLst>
                                      </p:cBhvr>
                                      <p:to>
                                        <p:strVal val="visible"/>
                                      </p:to>
                                    </p:set>
                                    <p:anim to="" calcmode="lin" valueType="num">
                                      <p:cBhvr>
                                        <p:cTn id="10" dur="1" fill="hold"/>
                                        <p:tgtEl>
                                          <p:spTgt spid="24580">
                                            <p:txEl>
                                              <p:pRg st="0" end="0"/>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4580">
                                            <p:txEl>
                                              <p:pRg st="1" end="1"/>
                                            </p:txEl>
                                          </p:spTgt>
                                        </p:tgtEl>
                                        <p:attrNameLst>
                                          <p:attrName>style.visibility</p:attrName>
                                        </p:attrNameLst>
                                      </p:cBhvr>
                                      <p:to>
                                        <p:strVal val="visible"/>
                                      </p:to>
                                    </p:set>
                                    <p:anim to="" calcmode="lin" valueType="num">
                                      <p:cBhvr>
                                        <p:cTn id="13" dur="1" fill="hold"/>
                                        <p:tgtEl>
                                          <p:spTgt spid="24580">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smtClean="0"/>
              <a:t>Vocabulary</a:t>
            </a:r>
          </a:p>
        </p:txBody>
      </p:sp>
      <p:sp>
        <p:nvSpPr>
          <p:cNvPr id="24579" name="Rectangle 3"/>
          <p:cNvSpPr>
            <a:spLocks noGrp="1" noChangeArrowheads="1"/>
          </p:cNvSpPr>
          <p:nvPr>
            <p:ph type="body" idx="1"/>
          </p:nvPr>
        </p:nvSpPr>
        <p:spPr>
          <a:xfrm>
            <a:off x="457200" y="1371600"/>
            <a:ext cx="2895600" cy="5486400"/>
          </a:xfrm>
        </p:spPr>
        <p:txBody>
          <a:bodyPr>
            <a:normAutofit/>
          </a:bodyPr>
          <a:lstStyle/>
          <a:p>
            <a:pPr>
              <a:buNone/>
            </a:pPr>
            <a:r>
              <a:rPr lang="en-US" sz="2600" dirty="0"/>
              <a:t>Theme</a:t>
            </a:r>
          </a:p>
          <a:p>
            <a:pPr>
              <a:buNone/>
            </a:pPr>
            <a:endParaRPr lang="en-US" sz="2600" dirty="0"/>
          </a:p>
          <a:p>
            <a:pPr>
              <a:buNone/>
            </a:pPr>
            <a:endParaRPr lang="en-US" sz="2600" dirty="0"/>
          </a:p>
          <a:p>
            <a:pPr>
              <a:buNone/>
            </a:pPr>
            <a:endParaRPr lang="en-US" sz="2600" dirty="0"/>
          </a:p>
          <a:p>
            <a:pPr>
              <a:buNone/>
            </a:pPr>
            <a:r>
              <a:rPr lang="en-US" sz="2600" dirty="0"/>
              <a:t>Speaker</a:t>
            </a:r>
          </a:p>
          <a:p>
            <a:pPr>
              <a:buNone/>
            </a:pPr>
            <a:endParaRPr lang="en-US" sz="2600" dirty="0"/>
          </a:p>
          <a:p>
            <a:pPr>
              <a:buNone/>
            </a:pPr>
            <a:endParaRPr lang="en-US" sz="2600" dirty="0" smtClean="0"/>
          </a:p>
          <a:p>
            <a:pPr>
              <a:buNone/>
            </a:pPr>
            <a:endParaRPr lang="en-US" sz="2600" dirty="0"/>
          </a:p>
          <a:p>
            <a:pPr>
              <a:buNone/>
            </a:pPr>
            <a:r>
              <a:rPr lang="en-US" sz="2600" dirty="0"/>
              <a:t>Stanza</a:t>
            </a:r>
          </a:p>
          <a:p>
            <a:pPr>
              <a:buNone/>
            </a:pPr>
            <a:endParaRPr lang="en-US" b="1" dirty="0" smtClean="0">
              <a:latin typeface="Pupcat" pitchFamily="2" charset="0"/>
            </a:endParaRPr>
          </a:p>
          <a:p>
            <a:pPr>
              <a:buNone/>
            </a:pPr>
            <a:endParaRPr lang="en-US" b="1" dirty="0" smtClean="0">
              <a:latin typeface="Pupcat" pitchFamily="2" charset="0"/>
            </a:endParaRPr>
          </a:p>
          <a:p>
            <a:pPr>
              <a:buNone/>
            </a:pPr>
            <a:endParaRPr lang="en-US" b="1" dirty="0">
              <a:latin typeface="Minya Nouvelle" pitchFamily="2" charset="0"/>
            </a:endParaRPr>
          </a:p>
          <a:p>
            <a:pPr>
              <a:buNone/>
            </a:pPr>
            <a:endParaRPr lang="en-US" b="1" dirty="0">
              <a:latin typeface="Minya Nouvelle" pitchFamily="2" charset="0"/>
            </a:endParaRPr>
          </a:p>
          <a:p>
            <a:endParaRPr lang="en-US" b="1" dirty="0">
              <a:latin typeface="Minya Nouvelle" pitchFamily="2" charset="0"/>
            </a:endParaRPr>
          </a:p>
          <a:p>
            <a:endParaRPr lang="en-US" b="1" dirty="0">
              <a:latin typeface="Minya Nouvelle" pitchFamily="2" charset="0"/>
            </a:endParaRPr>
          </a:p>
          <a:p>
            <a:pPr>
              <a:buFontTx/>
              <a:buNone/>
            </a:pPr>
            <a:endParaRPr lang="en-US" b="1" dirty="0">
              <a:latin typeface="Minya Nouvelle" pitchFamily="2" charset="0"/>
            </a:endParaRPr>
          </a:p>
          <a:p>
            <a:pPr>
              <a:buNone/>
            </a:pPr>
            <a:endParaRPr lang="en-US" b="1" dirty="0" smtClean="0">
              <a:latin typeface="Minya Nouvelle" pitchFamily="2" charset="0"/>
            </a:endParaRPr>
          </a:p>
          <a:p>
            <a:pPr>
              <a:buNone/>
            </a:pPr>
            <a:endParaRPr lang="en-US" b="1" dirty="0" smtClean="0">
              <a:latin typeface="Minya Nouvelle" pitchFamily="2" charset="0"/>
            </a:endParaRPr>
          </a:p>
          <a:p>
            <a:pPr>
              <a:buNone/>
            </a:pPr>
            <a:endParaRPr lang="en-US" b="1" dirty="0">
              <a:latin typeface="Minya Nouvelle" pitchFamily="2" charset="0"/>
            </a:endParaRPr>
          </a:p>
          <a:p>
            <a:pPr>
              <a:buNone/>
            </a:pPr>
            <a:endParaRPr lang="en-US" dirty="0" smtClean="0"/>
          </a:p>
        </p:txBody>
      </p:sp>
      <p:sp>
        <p:nvSpPr>
          <p:cNvPr id="24580" name="Rectangle 4"/>
          <p:cNvSpPr>
            <a:spLocks noChangeArrowheads="1"/>
          </p:cNvSpPr>
          <p:nvPr/>
        </p:nvSpPr>
        <p:spPr bwMode="auto">
          <a:xfrm>
            <a:off x="3962400" y="1447800"/>
            <a:ext cx="5181600" cy="5410200"/>
          </a:xfrm>
          <a:prstGeom prst="rect">
            <a:avLst/>
          </a:prstGeom>
          <a:noFill/>
          <a:ln w="9525">
            <a:noFill/>
            <a:miter lim="800000"/>
            <a:headEnd/>
            <a:tailEnd/>
          </a:ln>
        </p:spPr>
        <p:txBody>
          <a:bodyPr/>
          <a:lstStyle/>
          <a:p>
            <a:pPr marL="342900" indent="-342900">
              <a:spcBef>
                <a:spcPct val="20000"/>
              </a:spcBef>
              <a:buSzPct val="85000"/>
              <a:buFont typeface="Arial" pitchFamily="34" charset="0"/>
              <a:buChar char="•"/>
            </a:pPr>
            <a:endParaRPr lang="en-US" sz="3000" dirty="0">
              <a:latin typeface="Minya Nouvelle" pitchFamily="2" charset="0"/>
            </a:endParaRPr>
          </a:p>
        </p:txBody>
      </p:sp>
      <p:sp>
        <p:nvSpPr>
          <p:cNvPr id="5" name="Rectangle 4"/>
          <p:cNvSpPr>
            <a:spLocks noChangeArrowheads="1"/>
          </p:cNvSpPr>
          <p:nvPr/>
        </p:nvSpPr>
        <p:spPr bwMode="auto">
          <a:xfrm>
            <a:off x="3962400" y="1295400"/>
            <a:ext cx="5181600" cy="5562600"/>
          </a:xfrm>
          <a:prstGeom prst="rect">
            <a:avLst/>
          </a:prstGeom>
          <a:noFill/>
          <a:ln w="9525">
            <a:noFill/>
            <a:miter lim="800000"/>
            <a:headEnd/>
            <a:tailEnd/>
          </a:ln>
        </p:spPr>
        <p:txBody>
          <a:bodyPr/>
          <a:lstStyle/>
          <a:p>
            <a:pPr marL="342900" indent="-342900">
              <a:spcBef>
                <a:spcPct val="20000"/>
              </a:spcBef>
              <a:buSzPct val="85000"/>
              <a:buFont typeface="Arial" pitchFamily="34" charset="0"/>
              <a:buChar char="•"/>
            </a:pPr>
            <a:r>
              <a:rPr lang="en-US" sz="2000" dirty="0"/>
              <a:t>The central message or insight into life revealed through the work. In a poem, the theme is usually found in the poem’s main “shift.”</a:t>
            </a:r>
          </a:p>
          <a:p>
            <a:pPr marL="342900" indent="-342900">
              <a:spcBef>
                <a:spcPct val="20000"/>
              </a:spcBef>
              <a:buSzPct val="85000"/>
            </a:pPr>
            <a:endParaRPr lang="en-US" sz="2000" dirty="0"/>
          </a:p>
          <a:p>
            <a:pPr marL="342900" indent="-342900">
              <a:spcBef>
                <a:spcPct val="20000"/>
              </a:spcBef>
              <a:buSzPct val="85000"/>
              <a:buFont typeface="Arial" pitchFamily="34" charset="0"/>
              <a:buChar char="•"/>
            </a:pPr>
            <a:r>
              <a:rPr lang="en-US" sz="2000" dirty="0"/>
              <a:t>the created narrative voice of the poem; the person the reader is supposed to imagine is talking (not necessarily the poet).</a:t>
            </a:r>
          </a:p>
          <a:p>
            <a:pPr marL="342900" indent="-342900">
              <a:spcBef>
                <a:spcPct val="20000"/>
              </a:spcBef>
              <a:buSzPct val="85000"/>
              <a:buFont typeface="Arial" pitchFamily="34" charset="0"/>
              <a:buChar char="•"/>
            </a:pPr>
            <a:endParaRPr lang="en-US" sz="2000" dirty="0"/>
          </a:p>
          <a:p>
            <a:pPr marL="342900" indent="-342900">
              <a:spcBef>
                <a:spcPct val="20000"/>
              </a:spcBef>
              <a:buSzPct val="85000"/>
              <a:buFont typeface="Arial" pitchFamily="34" charset="0"/>
              <a:buChar char="•"/>
            </a:pPr>
            <a:endParaRPr lang="en-US" sz="2000" dirty="0"/>
          </a:p>
          <a:p>
            <a:pPr marL="342900" indent="-342900">
              <a:spcBef>
                <a:spcPct val="20000"/>
              </a:spcBef>
              <a:buSzPct val="85000"/>
              <a:buFont typeface="Arial" pitchFamily="34" charset="0"/>
              <a:buChar char="•"/>
            </a:pPr>
            <a:r>
              <a:rPr lang="en-US" sz="2000" dirty="0"/>
              <a:t>A formal division of lines in a poem. Stanzas are often separated by a line.</a:t>
            </a:r>
          </a:p>
          <a:p>
            <a:pPr marL="342900" indent="-342900">
              <a:spcBef>
                <a:spcPct val="20000"/>
              </a:spcBef>
              <a:buSzPct val="85000"/>
              <a:buFont typeface="Arial" pitchFamily="34" charset="0"/>
              <a:buChar char="•"/>
            </a:pPr>
            <a:endParaRPr lang="en-US" sz="2400" dirty="0" smtClean="0">
              <a:latin typeface="Pupcat" pitchFamily="2" charset="0"/>
            </a:endParaRPr>
          </a:p>
          <a:p>
            <a:pPr marL="342900" indent="-342900">
              <a:spcBef>
                <a:spcPct val="20000"/>
              </a:spcBef>
              <a:buSzPct val="85000"/>
              <a:buFont typeface="Arial" pitchFamily="34" charset="0"/>
              <a:buChar char="•"/>
            </a:pPr>
            <a:endParaRPr lang="en-US" sz="2400" dirty="0" smtClean="0">
              <a:latin typeface="Pupcat" pitchFamily="2" charset="0"/>
            </a:endParaRPr>
          </a:p>
          <a:p>
            <a:pPr marL="342900" indent="-342900">
              <a:spcBef>
                <a:spcPct val="20000"/>
              </a:spcBef>
              <a:buSzPct val="85000"/>
              <a:buFont typeface="Arial" pitchFamily="34" charset="0"/>
              <a:buChar char="•"/>
            </a:pPr>
            <a:endParaRPr lang="en-US" sz="2400" dirty="0">
              <a:latin typeface="Pupcat" pitchFamily="2" charset="0"/>
            </a:endParaRPr>
          </a:p>
        </p:txBody>
      </p:sp>
    </p:spTree>
    <p:extLst>
      <p:ext uri="{BB962C8B-B14F-4D97-AF65-F5344CB8AC3E}">
        <p14:creationId xmlns:p14="http://schemas.microsoft.com/office/powerpoint/2010/main" val="400280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4579">
                                            <p:txEl>
                                              <p:pRg st="4" end="4"/>
                                            </p:txEl>
                                          </p:spTgt>
                                        </p:tgtEl>
                                        <p:attrNameLst>
                                          <p:attrName>style.visibility</p:attrName>
                                        </p:attrNameLst>
                                      </p:cBhvr>
                                      <p:to>
                                        <p:strVal val="visible"/>
                                      </p:to>
                                    </p:set>
                                    <p:anim to="" calcmode="lin" valueType="num">
                                      <p:cBhvr>
                                        <p:cTn id="12" dur="1" fill="hold"/>
                                        <p:tgtEl>
                                          <p:spTgt spid="24579">
                                            <p:txEl>
                                              <p:pRg st="4" end="4"/>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4579">
                                            <p:txEl>
                                              <p:pRg st="8" end="8"/>
                                            </p:txEl>
                                          </p:spTgt>
                                        </p:tgtEl>
                                        <p:attrNameLst>
                                          <p:attrName>style.visibility</p:attrName>
                                        </p:attrNameLst>
                                      </p:cBhvr>
                                      <p:to>
                                        <p:strVal val="visible"/>
                                      </p:to>
                                    </p:set>
                                    <p:anim to="" calcmode="lin" valueType="num">
                                      <p:cBhvr>
                                        <p:cTn id="17" dur="1" fill="hold"/>
                                        <p:tgtEl>
                                          <p:spTgt spid="24579">
                                            <p:txEl>
                                              <p:pRg st="8" end="8"/>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to="" calcmode="lin" valueType="num">
                                      <p:cBhvr>
                                        <p:cTn id="27" dur="1" fill="hold"/>
                                        <p:tgtEl>
                                          <p:spTgt spid="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smtClean="0"/>
              <a:t>Vocabulary</a:t>
            </a:r>
          </a:p>
        </p:txBody>
      </p:sp>
      <p:sp>
        <p:nvSpPr>
          <p:cNvPr id="24579" name="Rectangle 3"/>
          <p:cNvSpPr>
            <a:spLocks noGrp="1" noChangeArrowheads="1"/>
          </p:cNvSpPr>
          <p:nvPr>
            <p:ph type="body" idx="1"/>
          </p:nvPr>
        </p:nvSpPr>
        <p:spPr>
          <a:xfrm>
            <a:off x="381000" y="1676400"/>
            <a:ext cx="2971800" cy="5181600"/>
          </a:xfrm>
        </p:spPr>
        <p:txBody>
          <a:bodyPr>
            <a:normAutofit/>
          </a:bodyPr>
          <a:lstStyle/>
          <a:p>
            <a:pPr>
              <a:buNone/>
            </a:pPr>
            <a:r>
              <a:rPr lang="en-US" sz="2600" dirty="0" smtClean="0"/>
              <a:t>Denotation</a:t>
            </a:r>
          </a:p>
          <a:p>
            <a:pPr>
              <a:buNone/>
            </a:pPr>
            <a:endParaRPr lang="en-US" sz="2600" dirty="0" smtClean="0"/>
          </a:p>
          <a:p>
            <a:pPr>
              <a:buNone/>
            </a:pPr>
            <a:endParaRPr lang="en-US" sz="2600" dirty="0" smtClean="0"/>
          </a:p>
          <a:p>
            <a:pPr>
              <a:buNone/>
            </a:pPr>
            <a:r>
              <a:rPr lang="en-US" sz="2600" dirty="0" smtClean="0"/>
              <a:t>Connotation</a:t>
            </a:r>
          </a:p>
          <a:p>
            <a:pPr>
              <a:buNone/>
            </a:pPr>
            <a:endParaRPr lang="en-US" b="1" dirty="0" smtClean="0">
              <a:latin typeface="Pupcat" pitchFamily="2" charset="0"/>
            </a:endParaRPr>
          </a:p>
          <a:p>
            <a:pPr>
              <a:buNone/>
            </a:pPr>
            <a:endParaRPr lang="en-US" b="1" dirty="0" smtClean="0">
              <a:latin typeface="Pupcat" pitchFamily="2" charset="0"/>
            </a:endParaRPr>
          </a:p>
          <a:p>
            <a:pPr>
              <a:buNone/>
            </a:pPr>
            <a:endParaRPr lang="en-US" b="1" dirty="0">
              <a:latin typeface="Pupcat" pitchFamily="2" charset="0"/>
            </a:endParaRPr>
          </a:p>
          <a:p>
            <a:endParaRPr lang="en-US" dirty="0" smtClean="0"/>
          </a:p>
        </p:txBody>
      </p:sp>
      <p:sp>
        <p:nvSpPr>
          <p:cNvPr id="24580" name="Rectangle 4"/>
          <p:cNvSpPr>
            <a:spLocks noChangeArrowheads="1"/>
          </p:cNvSpPr>
          <p:nvPr/>
        </p:nvSpPr>
        <p:spPr bwMode="auto">
          <a:xfrm>
            <a:off x="3962400" y="1600200"/>
            <a:ext cx="5181600" cy="5257800"/>
          </a:xfrm>
          <a:prstGeom prst="rect">
            <a:avLst/>
          </a:prstGeom>
          <a:noFill/>
          <a:ln w="9525">
            <a:noFill/>
            <a:miter lim="800000"/>
            <a:headEnd/>
            <a:tailEnd/>
          </a:ln>
        </p:spPr>
        <p:txBody>
          <a:bodyPr/>
          <a:lstStyle/>
          <a:p>
            <a:pPr marL="342900" indent="-342900">
              <a:spcBef>
                <a:spcPct val="20000"/>
              </a:spcBef>
              <a:buSzPct val="85000"/>
              <a:buFont typeface="Arial" pitchFamily="34" charset="0"/>
              <a:buChar char="•"/>
            </a:pPr>
            <a:r>
              <a:rPr lang="en-US" sz="2000" dirty="0" smtClean="0"/>
              <a:t>The strict dictionary definition of a word</a:t>
            </a:r>
          </a:p>
          <a:p>
            <a:pPr marL="342900" indent="-342900">
              <a:spcBef>
                <a:spcPct val="20000"/>
              </a:spcBef>
              <a:buSzPct val="85000"/>
              <a:buFont typeface="Arial" pitchFamily="34" charset="0"/>
              <a:buChar char="•"/>
            </a:pPr>
            <a:endParaRPr lang="en-US" sz="2000" dirty="0" smtClean="0"/>
          </a:p>
          <a:p>
            <a:pPr marL="342900" indent="-342900">
              <a:spcBef>
                <a:spcPct val="20000"/>
              </a:spcBef>
              <a:buSzPct val="85000"/>
              <a:buFont typeface="Arial" pitchFamily="34" charset="0"/>
              <a:buChar char="•"/>
            </a:pPr>
            <a:endParaRPr lang="en-US" sz="2000" dirty="0" smtClean="0"/>
          </a:p>
          <a:p>
            <a:pPr marL="342900" indent="-342900">
              <a:spcBef>
                <a:spcPct val="20000"/>
              </a:spcBef>
              <a:buSzPct val="85000"/>
              <a:buFont typeface="Arial" pitchFamily="34" charset="0"/>
              <a:buChar char="•"/>
            </a:pPr>
            <a:endParaRPr lang="en-US" sz="2000" dirty="0" smtClean="0"/>
          </a:p>
          <a:p>
            <a:pPr marL="342900" indent="-342900">
              <a:spcBef>
                <a:spcPct val="20000"/>
              </a:spcBef>
              <a:buSzPct val="85000"/>
              <a:buFont typeface="Arial" pitchFamily="34" charset="0"/>
              <a:buChar char="•"/>
            </a:pPr>
            <a:r>
              <a:rPr lang="en-US" sz="2000" dirty="0"/>
              <a:t>T</a:t>
            </a:r>
            <a:r>
              <a:rPr lang="en-US" sz="2000" dirty="0" smtClean="0"/>
              <a:t>he emotions, thoughts and ideas associated with and evoked by a word. </a:t>
            </a:r>
          </a:p>
          <a:p>
            <a:pPr marL="342900" indent="-342900">
              <a:spcBef>
                <a:spcPct val="20000"/>
              </a:spcBef>
              <a:buSzPct val="85000"/>
              <a:buFont typeface="Arial" pitchFamily="34" charset="0"/>
              <a:buChar char="•"/>
            </a:pPr>
            <a:endParaRPr lang="en-US" sz="2400" dirty="0" smtClean="0">
              <a:latin typeface="Pupcat" pitchFamily="2" charset="0"/>
            </a:endParaRPr>
          </a:p>
          <a:p>
            <a:pPr marL="342900" indent="-342900">
              <a:spcBef>
                <a:spcPct val="20000"/>
              </a:spcBef>
              <a:buSzPct val="85000"/>
            </a:pPr>
            <a:endParaRPr lang="en-US" sz="2400" dirty="0">
              <a:latin typeface="Minya Nouvelle" pitchFamily="2" charset="0"/>
            </a:endParaRPr>
          </a:p>
          <a:p>
            <a:pPr marL="342900" indent="-342900" eaLnBrk="0" hangingPunct="0">
              <a:spcBef>
                <a:spcPct val="20000"/>
              </a:spcBef>
              <a:buSzPct val="85000"/>
              <a:buFontTx/>
              <a:buBlip>
                <a:blip r:embed="rId2"/>
              </a:buBlip>
            </a:pPr>
            <a:endParaRPr lang="en-US" sz="3200" dirty="0">
              <a:latin typeface="Arial" charset="0"/>
            </a:endParaRPr>
          </a:p>
        </p:txBody>
      </p:sp>
    </p:spTree>
    <p:extLst>
      <p:ext uri="{BB962C8B-B14F-4D97-AF65-F5344CB8AC3E}">
        <p14:creationId xmlns:p14="http://schemas.microsoft.com/office/powerpoint/2010/main" val="191496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4579">
                                            <p:txEl>
                                              <p:pRg st="3" end="3"/>
                                            </p:txEl>
                                          </p:spTgt>
                                        </p:tgtEl>
                                        <p:attrNameLst>
                                          <p:attrName>style.visibility</p:attrName>
                                        </p:attrNameLst>
                                      </p:cBhvr>
                                      <p:to>
                                        <p:strVal val="visible"/>
                                      </p:to>
                                    </p:set>
                                    <p:anim to="" calcmode="lin" valueType="num">
                                      <p:cBhvr>
                                        <p:cTn id="12" dur="1" fill="hold"/>
                                        <p:tgtEl>
                                          <p:spTgt spid="24579">
                                            <p:txEl>
                                              <p:pRg st="3" end="3"/>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4580">
                                            <p:txEl>
                                              <p:pRg st="0" end="0"/>
                                            </p:txEl>
                                          </p:spTgt>
                                        </p:tgtEl>
                                        <p:attrNameLst>
                                          <p:attrName>style.visibility</p:attrName>
                                        </p:attrNameLst>
                                      </p:cBhvr>
                                      <p:to>
                                        <p:strVal val="visible"/>
                                      </p:to>
                                    </p:set>
                                    <p:anim to="" calcmode="lin" valueType="num">
                                      <p:cBhvr>
                                        <p:cTn id="17" dur="1" fill="hold"/>
                                        <p:tgtEl>
                                          <p:spTgt spid="2458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noAutofit/>
          </a:bodyPr>
          <a:lstStyle/>
          <a:p>
            <a:r>
              <a:rPr lang="en-US" sz="7500" dirty="0"/>
              <a:t>Vocabulary</a:t>
            </a:r>
          </a:p>
        </p:txBody>
      </p:sp>
      <p:sp>
        <p:nvSpPr>
          <p:cNvPr id="24579" name="Rectangle 3"/>
          <p:cNvSpPr>
            <a:spLocks noGrp="1" noChangeArrowheads="1"/>
          </p:cNvSpPr>
          <p:nvPr>
            <p:ph type="body" idx="1"/>
          </p:nvPr>
        </p:nvSpPr>
        <p:spPr>
          <a:xfrm>
            <a:off x="304800" y="1371600"/>
            <a:ext cx="2971800" cy="5181600"/>
          </a:xfrm>
        </p:spPr>
        <p:txBody>
          <a:bodyPr>
            <a:normAutofit/>
          </a:bodyPr>
          <a:lstStyle/>
          <a:p>
            <a:pPr>
              <a:buNone/>
            </a:pPr>
            <a:r>
              <a:rPr lang="en-US" sz="2600" dirty="0" smtClean="0"/>
              <a:t>Prose</a:t>
            </a:r>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a:p>
          <a:p>
            <a:pPr>
              <a:buNone/>
            </a:pPr>
            <a:endParaRPr lang="en-US" sz="2600" dirty="0" smtClean="0"/>
          </a:p>
          <a:p>
            <a:pPr>
              <a:buNone/>
            </a:pPr>
            <a:r>
              <a:rPr lang="en-US" sz="2600" dirty="0" smtClean="0"/>
              <a:t>Narrative Poem</a:t>
            </a:r>
            <a:endParaRPr lang="en-US" sz="2600" dirty="0"/>
          </a:p>
          <a:p>
            <a:endParaRPr lang="en-US" b="1" dirty="0">
              <a:latin typeface="Minya Nouvelle" pitchFamily="2" charset="0"/>
            </a:endParaRPr>
          </a:p>
          <a:p>
            <a:endParaRPr lang="en-US" b="1" dirty="0">
              <a:latin typeface="Minya Nouvelle" pitchFamily="2" charset="0"/>
            </a:endParaRPr>
          </a:p>
          <a:p>
            <a:pPr>
              <a:buFontTx/>
              <a:buNone/>
            </a:pPr>
            <a:endParaRPr lang="en-US" b="1" dirty="0">
              <a:latin typeface="Minya Nouvelle" pitchFamily="2" charset="0"/>
            </a:endParaRPr>
          </a:p>
          <a:p>
            <a:pPr>
              <a:buNone/>
            </a:pPr>
            <a:endParaRPr lang="en-US" b="1" dirty="0" smtClean="0">
              <a:latin typeface="Minya Nouvelle" pitchFamily="2" charset="0"/>
            </a:endParaRPr>
          </a:p>
          <a:p>
            <a:pPr>
              <a:buNone/>
            </a:pPr>
            <a:endParaRPr lang="en-US" b="1" dirty="0" smtClean="0">
              <a:latin typeface="Minya Nouvelle" pitchFamily="2" charset="0"/>
            </a:endParaRPr>
          </a:p>
          <a:p>
            <a:pPr>
              <a:buNone/>
            </a:pPr>
            <a:endParaRPr lang="en-US" b="1" dirty="0">
              <a:latin typeface="Minya Nouvelle" pitchFamily="2" charset="0"/>
            </a:endParaRPr>
          </a:p>
          <a:p>
            <a:pPr>
              <a:buNone/>
            </a:pPr>
            <a:endParaRPr lang="en-US" dirty="0" smtClean="0"/>
          </a:p>
        </p:txBody>
      </p:sp>
      <p:sp>
        <p:nvSpPr>
          <p:cNvPr id="24580" name="Rectangle 4"/>
          <p:cNvSpPr>
            <a:spLocks noChangeArrowheads="1"/>
          </p:cNvSpPr>
          <p:nvPr/>
        </p:nvSpPr>
        <p:spPr bwMode="auto">
          <a:xfrm>
            <a:off x="3962400" y="1371600"/>
            <a:ext cx="5181600" cy="5486400"/>
          </a:xfrm>
          <a:prstGeom prst="rect">
            <a:avLst/>
          </a:prstGeom>
          <a:noFill/>
          <a:ln w="9525">
            <a:noFill/>
            <a:miter lim="800000"/>
            <a:headEnd/>
            <a:tailEnd/>
          </a:ln>
        </p:spPr>
        <p:txBody>
          <a:bodyPr/>
          <a:lstStyle/>
          <a:p>
            <a:pPr marL="342900" indent="-342900">
              <a:spcBef>
                <a:spcPct val="20000"/>
              </a:spcBef>
              <a:buSzPct val="85000"/>
              <a:buFont typeface="Arial" pitchFamily="34" charset="0"/>
              <a:buChar char="•"/>
            </a:pPr>
            <a:r>
              <a:rPr lang="en-US" sz="2000" dirty="0" smtClean="0"/>
              <a:t>The ordinary form of written language. </a:t>
            </a:r>
          </a:p>
          <a:p>
            <a:pPr marL="800100" lvl="1" indent="-342900">
              <a:spcBef>
                <a:spcPct val="20000"/>
              </a:spcBef>
              <a:buSzPct val="85000"/>
              <a:buFont typeface="Arial" pitchFamily="34" charset="0"/>
              <a:buChar char="•"/>
            </a:pPr>
            <a:r>
              <a:rPr lang="en-US" sz="2000" dirty="0" smtClean="0"/>
              <a:t>Most writing that is not poetry, drama, or song is considered prose.</a:t>
            </a:r>
          </a:p>
          <a:p>
            <a:pPr marL="800100" lvl="1" indent="-342900">
              <a:spcBef>
                <a:spcPct val="20000"/>
              </a:spcBef>
              <a:buSzPct val="85000"/>
              <a:buFont typeface="Arial" pitchFamily="34" charset="0"/>
              <a:buChar char="•"/>
            </a:pPr>
            <a:r>
              <a:rPr lang="en-US" sz="2000" dirty="0" smtClean="0"/>
              <a:t>Established in sentence-paragraph format </a:t>
            </a:r>
          </a:p>
          <a:p>
            <a:pPr marL="800100" lvl="1" indent="-342900">
              <a:spcBef>
                <a:spcPct val="20000"/>
              </a:spcBef>
              <a:buSzPct val="85000"/>
              <a:buFont typeface="Arial" pitchFamily="34" charset="0"/>
              <a:buChar char="•"/>
            </a:pPr>
            <a:r>
              <a:rPr lang="en-US" sz="2000" dirty="0" smtClean="0"/>
              <a:t>Prose is one of the major genres of literature and occurs in two forms; fiction and nonfiction.</a:t>
            </a:r>
          </a:p>
          <a:p>
            <a:pPr marL="800100" lvl="1" indent="-342900">
              <a:spcBef>
                <a:spcPct val="20000"/>
              </a:spcBef>
              <a:buSzPct val="85000"/>
              <a:buFont typeface="Arial" pitchFamily="34" charset="0"/>
              <a:buChar char="•"/>
            </a:pPr>
            <a:endParaRPr lang="en-US" sz="2000" dirty="0" smtClean="0"/>
          </a:p>
          <a:p>
            <a:pPr marL="800100" lvl="1" indent="-342900">
              <a:spcBef>
                <a:spcPct val="20000"/>
              </a:spcBef>
              <a:buSzPct val="85000"/>
            </a:pPr>
            <a:endParaRPr lang="en-US" sz="2000" dirty="0" smtClean="0"/>
          </a:p>
          <a:p>
            <a:pPr marL="342900" indent="-342900">
              <a:spcBef>
                <a:spcPct val="20000"/>
              </a:spcBef>
              <a:buSzPct val="85000"/>
              <a:buFont typeface="Arial" pitchFamily="34" charset="0"/>
              <a:buChar char="•"/>
            </a:pPr>
            <a:r>
              <a:rPr lang="en-US" sz="2000" dirty="0" smtClean="0"/>
              <a:t>A poem that tells a story</a:t>
            </a:r>
            <a:endParaRPr lang="en-US" sz="2000" dirty="0"/>
          </a:p>
        </p:txBody>
      </p:sp>
    </p:spTree>
    <p:extLst>
      <p:ext uri="{BB962C8B-B14F-4D97-AF65-F5344CB8AC3E}">
        <p14:creationId xmlns:p14="http://schemas.microsoft.com/office/powerpoint/2010/main" val="127118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4579">
                                            <p:txEl>
                                              <p:pRg st="9" end="9"/>
                                            </p:txEl>
                                          </p:spTgt>
                                        </p:tgtEl>
                                        <p:attrNameLst>
                                          <p:attrName>style.visibility</p:attrName>
                                        </p:attrNameLst>
                                      </p:cBhvr>
                                      <p:to>
                                        <p:strVal val="visible"/>
                                      </p:to>
                                    </p:set>
                                    <p:anim to="" calcmode="lin" valueType="num">
                                      <p:cBhvr>
                                        <p:cTn id="12" dur="1" fill="hold"/>
                                        <p:tgtEl>
                                          <p:spTgt spid="24579">
                                            <p:txEl>
                                              <p:pRg st="9" end="9"/>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4580">
                                            <p:txEl>
                                              <p:pRg st="0" end="0"/>
                                            </p:txEl>
                                          </p:spTgt>
                                        </p:tgtEl>
                                        <p:attrNameLst>
                                          <p:attrName>style.visibility</p:attrName>
                                        </p:attrNameLst>
                                      </p:cBhvr>
                                      <p:to>
                                        <p:strVal val="visible"/>
                                      </p:to>
                                    </p:set>
                                    <p:anim to="" calcmode="lin" valueType="num">
                                      <p:cBhvr>
                                        <p:cTn id="17" dur="1" fill="hold"/>
                                        <p:tgtEl>
                                          <p:spTgt spid="24580">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4580">
                                            <p:txEl>
                                              <p:pRg st="1" end="1"/>
                                            </p:txEl>
                                          </p:spTgt>
                                        </p:tgtEl>
                                        <p:attrNameLst>
                                          <p:attrName>style.visibility</p:attrName>
                                        </p:attrNameLst>
                                      </p:cBhvr>
                                      <p:to>
                                        <p:strVal val="visible"/>
                                      </p:to>
                                    </p:set>
                                    <p:anim to="" calcmode="lin" valueType="num">
                                      <p:cBhvr>
                                        <p:cTn id="22" dur="1" fill="hold"/>
                                        <p:tgtEl>
                                          <p:spTgt spid="24580">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4580">
                                            <p:txEl>
                                              <p:pRg st="2" end="2"/>
                                            </p:txEl>
                                          </p:spTgt>
                                        </p:tgtEl>
                                        <p:attrNameLst>
                                          <p:attrName>style.visibility</p:attrName>
                                        </p:attrNameLst>
                                      </p:cBhvr>
                                      <p:to>
                                        <p:strVal val="visible"/>
                                      </p:to>
                                    </p:set>
                                    <p:anim to="" calcmode="lin" valueType="num">
                                      <p:cBhvr>
                                        <p:cTn id="27" dur="1" fill="hold"/>
                                        <p:tgtEl>
                                          <p:spTgt spid="24580">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24580">
                                            <p:txEl>
                                              <p:pRg st="3" end="3"/>
                                            </p:txEl>
                                          </p:spTgt>
                                        </p:tgtEl>
                                        <p:attrNameLst>
                                          <p:attrName>style.visibility</p:attrName>
                                        </p:attrNameLst>
                                      </p:cBhvr>
                                      <p:to>
                                        <p:strVal val="visible"/>
                                      </p:to>
                                    </p:set>
                                    <p:anim to="" calcmode="lin" valueType="num">
                                      <p:cBhvr>
                                        <p:cTn id="32" dur="1" fill="hold"/>
                                        <p:tgtEl>
                                          <p:spTgt spid="24580">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24580">
                                            <p:txEl>
                                              <p:pRg st="6" end="6"/>
                                            </p:txEl>
                                          </p:spTgt>
                                        </p:tgtEl>
                                        <p:attrNameLst>
                                          <p:attrName>style.visibility</p:attrName>
                                        </p:attrNameLst>
                                      </p:cBhvr>
                                      <p:to>
                                        <p:strVal val="visible"/>
                                      </p:to>
                                    </p:set>
                                    <p:anim to="" calcmode="lin" valueType="num">
                                      <p:cBhvr>
                                        <p:cTn id="37" dur="1" fill="hold"/>
                                        <p:tgtEl>
                                          <p:spTgt spid="24580">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etry Unit">
      <a:majorFont>
        <a:latin typeface="Little Snorlax"/>
        <a:ea typeface=""/>
        <a:cs typeface=""/>
      </a:majorFont>
      <a:minorFont>
        <a:latin typeface="Architects Daughte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1271</Words>
  <Application>Microsoft Office PowerPoint</Application>
  <PresentationFormat>On-screen Show (4:3)</PresentationFormat>
  <Paragraphs>291</Paragraphs>
  <Slides>25</Slides>
  <Notes>1</Notes>
  <HiddenSlides>0</HiddenSlides>
  <MMClips>1</MMClips>
  <ScaleCrop>false</ScaleCrop>
  <HeadingPairs>
    <vt:vector size="4" baseType="variant">
      <vt:variant>
        <vt:lpstr>Theme</vt:lpstr>
      </vt:variant>
      <vt:variant>
        <vt:i4>5</vt:i4>
      </vt:variant>
      <vt:variant>
        <vt:lpstr>Slide Titles</vt:lpstr>
      </vt:variant>
      <vt:variant>
        <vt:i4>25</vt:i4>
      </vt:variant>
    </vt:vector>
  </HeadingPairs>
  <TitlesOfParts>
    <vt:vector size="30" baseType="lpstr">
      <vt:lpstr>Office Theme</vt:lpstr>
      <vt:lpstr>1_Office Theme</vt:lpstr>
      <vt:lpstr>2_Office Theme</vt:lpstr>
      <vt:lpstr>3_Office Theme</vt:lpstr>
      <vt:lpstr>4_Office Theme</vt:lpstr>
      <vt:lpstr>POETRY UNIT</vt:lpstr>
      <vt:lpstr>Week 3: The Subordinating Conjunction</vt:lpstr>
      <vt:lpstr>Wise Words</vt:lpstr>
      <vt:lpstr>Wise Words</vt:lpstr>
      <vt:lpstr>Class Discussion</vt:lpstr>
      <vt:lpstr>Vocabulary</vt:lpstr>
      <vt:lpstr>Vocabulary</vt:lpstr>
      <vt:lpstr>Vocabulary</vt:lpstr>
      <vt:lpstr>Vocabulary</vt:lpstr>
      <vt:lpstr>VOCABULARY</vt:lpstr>
      <vt:lpstr>VOCABULARY</vt:lpstr>
      <vt:lpstr>VOCABULARY</vt:lpstr>
      <vt:lpstr>Vocabulary</vt:lpstr>
      <vt:lpstr>Vocabulary</vt:lpstr>
      <vt:lpstr>Vocabulary</vt:lpstr>
      <vt:lpstr>IMAGERY</vt:lpstr>
      <vt:lpstr>PowerPoint Presentation</vt:lpstr>
      <vt:lpstr>PowerPoint Presentation</vt:lpstr>
      <vt:lpstr>PowerPoint Presentation</vt:lpstr>
      <vt:lpstr>PowerPoint Presentation</vt:lpstr>
      <vt:lpstr>PowerPoint Presentation</vt:lpstr>
      <vt:lpstr>Vocabulary</vt:lpstr>
      <vt:lpstr>Symbolism Practice </vt:lpstr>
      <vt:lpstr>Symbolism Practice </vt:lpstr>
      <vt:lpstr>Symbolism Practice </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UNIT</dc:title>
  <dc:creator>Guadalupe Dargavel</dc:creator>
  <cp:lastModifiedBy>Guadalupe Dargavel</cp:lastModifiedBy>
  <cp:revision>15</cp:revision>
  <dcterms:created xsi:type="dcterms:W3CDTF">2015-01-22T18:50:45Z</dcterms:created>
  <dcterms:modified xsi:type="dcterms:W3CDTF">2015-01-28T19:54:04Z</dcterms:modified>
</cp:coreProperties>
</file>