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75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69" r:id="rId18"/>
    <p:sldId id="270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5E409"/>
    <a:srgbClr val="FFFF00"/>
    <a:srgbClr val="E7E2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812126-5D2B-47F6-B75B-7B08B7B59A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67291-D1FD-471F-A072-EED095573E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A519A-7BBD-475A-B1FA-E0345C00A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D26D-0728-4C24-83DD-EC9839D19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C0C38-F99A-4856-80B3-4FC9D6807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1F8ED-E27F-40FD-86D0-6856F33E3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86336-DBFD-4495-BE3F-B37BEDF24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04CF5-16BF-4AC9-A31C-6AB040EB7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12215-7DBA-43FA-A141-2049A2DCA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ECE81-3EAF-47A7-95A8-FD6DFEB08A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786F4-889B-4922-ACFC-4C306C8F9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515ABC3-F5D5-4439-BD7F-2DCE38BBD44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76200">
                  <a:solidFill>
                    <a:srgbClr val="FFCC00"/>
                  </a:solidFill>
                  <a:round/>
                  <a:headEnd/>
                  <a:tailEnd/>
                </a:ln>
                <a:latin typeface="Impact"/>
              </a:rPr>
              <a:t>PERCEPTION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803650" cy="4033838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4419600" cy="32004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en-US" sz="4000" dirty="0"/>
          </a:p>
          <a:p>
            <a:pPr algn="ctr">
              <a:buFontTx/>
              <a:buNone/>
            </a:pPr>
            <a:r>
              <a:rPr lang="en-US" sz="4000" dirty="0" smtClean="0"/>
              <a:t>Which side of the cube is blue?</a:t>
            </a:r>
            <a:endParaRPr lang="en-US" sz="4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Fli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3562646" cy="2819400"/>
          </a:xfrm>
          <a:prstGeom prst="rect">
            <a:avLst/>
          </a:prstGeom>
          <a:noFill/>
        </p:spPr>
      </p:pic>
      <p:pic>
        <p:nvPicPr>
          <p:cNvPr id="30725" name="Picture 5" descr="Fli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038600"/>
            <a:ext cx="3563083" cy="2819400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2514600" cy="6400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r>
              <a:rPr lang="en-US" sz="2800" dirty="0" smtClean="0"/>
              <a:t>A </a:t>
            </a:r>
            <a:r>
              <a:rPr lang="en-US" sz="2800" dirty="0" err="1" smtClean="0"/>
              <a:t>ginormous</a:t>
            </a:r>
            <a:endParaRPr lang="en-US" sz="2800" dirty="0" smtClean="0"/>
          </a:p>
          <a:p>
            <a:pPr algn="ctr">
              <a:buFontTx/>
              <a:buNone/>
            </a:pPr>
            <a:r>
              <a:rPr lang="en-US" sz="2800" dirty="0" smtClean="0"/>
              <a:t>bird with</a:t>
            </a:r>
          </a:p>
          <a:p>
            <a:pPr algn="ctr">
              <a:buFontTx/>
              <a:buNone/>
            </a:pPr>
            <a:r>
              <a:rPr lang="en-US" sz="2800" dirty="0" smtClean="0"/>
              <a:t>food </a:t>
            </a:r>
            <a:r>
              <a:rPr lang="en-US" sz="2800" dirty="0"/>
              <a:t>in </a:t>
            </a:r>
            <a:r>
              <a:rPr lang="en-US" sz="2800" dirty="0" smtClean="0"/>
              <a:t>its</a:t>
            </a:r>
          </a:p>
          <a:p>
            <a:pPr algn="ctr">
              <a:buFontTx/>
              <a:buNone/>
            </a:pPr>
            <a:r>
              <a:rPr lang="en-US" sz="2800" dirty="0" smtClean="0"/>
              <a:t>mouth</a:t>
            </a:r>
            <a:r>
              <a:rPr lang="en-US" sz="2800" dirty="0"/>
              <a:t>.</a:t>
            </a:r>
          </a:p>
          <a:p>
            <a:pPr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r>
              <a:rPr lang="en-US" sz="2800" dirty="0" smtClean="0"/>
              <a:t>That </a:t>
            </a:r>
            <a:r>
              <a:rPr lang="en-US" sz="2800" dirty="0"/>
              <a:t>is, </a:t>
            </a:r>
            <a:r>
              <a:rPr lang="en-US" sz="2800" dirty="0" smtClean="0"/>
              <a:t>until</a:t>
            </a:r>
          </a:p>
          <a:p>
            <a:pPr algn="ctr">
              <a:buFontTx/>
              <a:buNone/>
            </a:pPr>
            <a:r>
              <a:rPr lang="en-US" sz="2800" dirty="0" smtClean="0"/>
              <a:t>you </a:t>
            </a:r>
            <a:r>
              <a:rPr lang="en-US" sz="2800" dirty="0"/>
              <a:t>flip </a:t>
            </a:r>
            <a:r>
              <a:rPr lang="en-US" sz="2800" dirty="0" smtClean="0"/>
              <a:t>it</a:t>
            </a:r>
          </a:p>
          <a:p>
            <a:pPr algn="ctr">
              <a:buFontTx/>
              <a:buNone/>
            </a:pPr>
            <a:r>
              <a:rPr lang="en-US" sz="2800" dirty="0" smtClean="0"/>
              <a:t>upside </a:t>
            </a:r>
            <a:r>
              <a:rPr lang="en-US" sz="2800" dirty="0"/>
              <a:t>down..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629400" y="1219200"/>
            <a:ext cx="2514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Suddenly it’s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longer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bird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but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some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person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boat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by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an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island looking at a giant fish…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0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0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07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Li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4929188" cy="4433888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572000" cy="838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Which line is longer???</a:t>
            </a:r>
          </a:p>
          <a:p>
            <a:pPr>
              <a:buFontTx/>
              <a:buNone/>
            </a:pPr>
            <a:r>
              <a:rPr lang="en-US" dirty="0"/>
              <a:t>                                       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52578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Are you sure???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Tallest Sold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781800" cy="4238625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219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Are these soldiers lined up </a:t>
            </a:r>
          </a:p>
          <a:p>
            <a:pPr algn="ctr">
              <a:buFontTx/>
              <a:buNone/>
            </a:pPr>
            <a:r>
              <a:rPr lang="en-US" dirty="0"/>
              <a:t>from shortest to tallest?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990600"/>
          </a:xfrm>
        </p:spPr>
        <p:txBody>
          <a:bodyPr/>
          <a:lstStyle/>
          <a:p>
            <a:pPr algn="ctr"/>
            <a:r>
              <a:rPr lang="en-US" sz="3500" b="1" i="1" dirty="0">
                <a:latin typeface="Segoe UI Light" pitchFamily="34" charset="0"/>
              </a:rPr>
              <a:t>And now some eye tricks…</a:t>
            </a:r>
          </a:p>
        </p:txBody>
      </p:sp>
      <p:pic>
        <p:nvPicPr>
          <p:cNvPr id="33796" name="Picture 4" descr="Lightbu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013075" cy="4953000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52800" y="2133600"/>
            <a:ext cx="5791200" cy="47244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Stare at the center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of this </a:t>
            </a:r>
            <a:r>
              <a:rPr lang="en-US" dirty="0" smtClean="0"/>
              <a:t>light bulb </a:t>
            </a:r>
            <a:endParaRPr lang="en-US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for 30 seconds.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When </a:t>
            </a:r>
            <a:r>
              <a:rPr lang="en-US" dirty="0" smtClean="0"/>
              <a:t>I instruct you to, </a:t>
            </a:r>
            <a:r>
              <a:rPr lang="en-US" dirty="0"/>
              <a:t>look at a blank </a:t>
            </a:r>
            <a:r>
              <a:rPr lang="en-US" dirty="0" smtClean="0"/>
              <a:t>wall or the whiteboard.</a:t>
            </a:r>
            <a:endParaRPr lang="en-US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Did you see </a:t>
            </a:r>
            <a:r>
              <a:rPr lang="en-US" dirty="0" smtClean="0"/>
              <a:t>it glowing?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OPTICAL ILLUSIONS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ge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6805613" cy="66294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moving cir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772400" cy="5692942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algn="ctr">
              <a:defRPr/>
            </a:pPr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Bringing it home…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6553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 smtClean="0"/>
              <a:t>Don’t be</a:t>
            </a:r>
            <a:r>
              <a:rPr lang="en-US" sz="2800" dirty="0"/>
              <a:t> </a:t>
            </a:r>
            <a:r>
              <a:rPr lang="en-US" sz="2800" dirty="0" smtClean="0"/>
              <a:t>so </a:t>
            </a:r>
            <a:r>
              <a:rPr lang="en-US" sz="2800" dirty="0" smtClean="0"/>
              <a:t>quick to perceive what you </a:t>
            </a:r>
            <a:r>
              <a:rPr lang="en-US" sz="2800" i="1" dirty="0" smtClean="0"/>
              <a:t>think</a:t>
            </a:r>
            <a:r>
              <a:rPr lang="en-US" sz="2800" dirty="0" smtClean="0"/>
              <a:t> you already</a:t>
            </a:r>
          </a:p>
          <a:p>
            <a:pPr algn="ctr">
              <a:buFontTx/>
              <a:buNone/>
            </a:pPr>
            <a:r>
              <a:rPr lang="en-US" sz="2800" dirty="0" smtClean="0"/>
              <a:t>know in the </a:t>
            </a:r>
            <a:r>
              <a:rPr lang="en-US" sz="2800" dirty="0"/>
              <a:t>same old way </a:t>
            </a:r>
            <a:r>
              <a:rPr lang="en-US" sz="2800" dirty="0" smtClean="0"/>
              <a:t>you always have.</a:t>
            </a:r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r>
              <a:rPr lang="en-US" sz="2800" dirty="0" smtClean="0"/>
              <a:t>Allow yourself to experience </a:t>
            </a:r>
            <a:r>
              <a:rPr lang="en-US" sz="2800" dirty="0" smtClean="0"/>
              <a:t>this class </a:t>
            </a:r>
            <a:r>
              <a:rPr lang="en-US" sz="2800" dirty="0" smtClean="0"/>
              <a:t>from a </a:t>
            </a:r>
            <a:r>
              <a:rPr lang="en-US" sz="2800" dirty="0" smtClean="0"/>
              <a:t>new perspective</a:t>
            </a:r>
            <a:r>
              <a:rPr lang="en-US" sz="2800" dirty="0" smtClean="0"/>
              <a:t>, and be careful to honor and respect your classmates’ perceptions, because they WILL differ! </a:t>
            </a:r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r>
              <a:rPr lang="en-US" sz="2800" dirty="0" smtClean="0"/>
              <a:t>And always, ALWAYS, feel free to change your mind as it stretches and grows to make room for competing thoughts.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The </a:t>
            </a:r>
            <a:r>
              <a:rPr lang="en-US" b="1" kern="1200" dirty="0" smtClean="0">
                <a:solidFill>
                  <a:srgbClr val="FFC000"/>
                </a:solidFill>
                <a:latin typeface="Segoe Print" pitchFamily="2" charset="0"/>
              </a:rPr>
              <a:t>Dargavel </a:t>
            </a:r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Den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My hope is that this class will become a place of</a:t>
            </a:r>
          </a:p>
          <a:p>
            <a:pPr algn="ctr">
              <a:buFontTx/>
              <a:buNone/>
            </a:pPr>
            <a:r>
              <a:rPr lang="en-US" dirty="0" smtClean="0"/>
              <a:t>discovery for each of you.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place where you will</a:t>
            </a:r>
          </a:p>
          <a:p>
            <a:pPr algn="ctr">
              <a:buFontTx/>
              <a:buNone/>
            </a:pPr>
            <a:r>
              <a:rPr lang="en-US" dirty="0" smtClean="0"/>
              <a:t>be challenged to think in ways you’ve never</a:t>
            </a:r>
          </a:p>
          <a:p>
            <a:pPr algn="ctr">
              <a:buFontTx/>
              <a:buNone/>
            </a:pPr>
            <a:r>
              <a:rPr lang="en-US" dirty="0" smtClean="0"/>
              <a:t>thought before. </a:t>
            </a:r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dirty="0" smtClean="0"/>
              <a:t>In order for that to happen, we MUST give each other complete freedom to be </a:t>
            </a:r>
            <a:r>
              <a:rPr lang="en-US" sz="2400" b="1" dirty="0" smtClean="0">
                <a:solidFill>
                  <a:srgbClr val="FFCC00"/>
                </a:solidFill>
                <a:latin typeface="Segoe UI Light" pitchFamily="34" charset="0"/>
              </a:rPr>
              <a:t>WHO WE REALLY ARE…</a:t>
            </a:r>
            <a:br>
              <a:rPr lang="en-US" sz="2400" b="1" dirty="0" smtClean="0">
                <a:solidFill>
                  <a:srgbClr val="FFCC00"/>
                </a:solidFill>
                <a:latin typeface="Segoe UI Light" pitchFamily="34" charset="0"/>
              </a:rPr>
            </a:br>
            <a:r>
              <a:rPr lang="en-US" sz="2400" b="1" i="1" u="sng" dirty="0" smtClean="0">
                <a:solidFill>
                  <a:srgbClr val="FFCC00"/>
                </a:solidFill>
                <a:latin typeface="Segoe UI Light" pitchFamily="34" charset="0"/>
              </a:rPr>
              <a:t>NOT</a:t>
            </a:r>
            <a:r>
              <a:rPr lang="en-US" sz="2400" b="1" dirty="0" smtClean="0">
                <a:solidFill>
                  <a:srgbClr val="FFCC00"/>
                </a:solidFill>
                <a:latin typeface="Segoe UI Light" pitchFamily="34" charset="0"/>
              </a:rPr>
              <a:t>  who people </a:t>
            </a:r>
            <a:r>
              <a:rPr lang="en-US" sz="2400" b="1" i="1" dirty="0" smtClean="0">
                <a:solidFill>
                  <a:srgbClr val="FFCC00"/>
                </a:solidFill>
                <a:latin typeface="Segoe UI Light" pitchFamily="34" charset="0"/>
              </a:rPr>
              <a:t>THINK</a:t>
            </a:r>
            <a:r>
              <a:rPr lang="en-US" sz="2400" b="1" dirty="0" smtClean="0">
                <a:solidFill>
                  <a:srgbClr val="FFCC00"/>
                </a:solidFill>
                <a:latin typeface="Segoe UI Light" pitchFamily="34" charset="0"/>
              </a:rPr>
              <a:t> we are.</a:t>
            </a:r>
            <a:endParaRPr lang="en-US" sz="2400" b="1" dirty="0">
              <a:solidFill>
                <a:srgbClr val="FFCC00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The </a:t>
            </a:r>
            <a:r>
              <a:rPr lang="en-US" b="1" kern="1200" dirty="0" smtClean="0">
                <a:solidFill>
                  <a:srgbClr val="FFC000"/>
                </a:solidFill>
                <a:latin typeface="Segoe Print" pitchFamily="2" charset="0"/>
              </a:rPr>
              <a:t>Dargavel </a:t>
            </a:r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Den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09800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We each have a side of ourselves that we present to the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world…and sometimes we wear different “masks” depending on who we’re with, but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there’s usually a LOT more to us than what others see.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35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5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Light" pitchFamily="34" charset="0"/>
                <a:cs typeface="+mn-cs"/>
              </a:rPr>
              <a:t>We’re a lot more than what others perceive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5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Light" pitchFamily="34" charset="0"/>
                <a:cs typeface="+mn-cs"/>
              </a:rPr>
              <a:t>us to be…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Segoe Print" pitchFamily="2" charset="0"/>
              </a:rPr>
              <a:t>Questions for Discussion</a:t>
            </a:r>
            <a:endParaRPr lang="en-US" b="1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Define perception in your own words.</a:t>
            </a:r>
          </a:p>
          <a:p>
            <a:r>
              <a:rPr lang="en-US" dirty="0" smtClean="0"/>
              <a:t>Do we all perceive things the same?</a:t>
            </a:r>
          </a:p>
          <a:p>
            <a:r>
              <a:rPr lang="en-US" dirty="0" smtClean="0"/>
              <a:t>Is our own way of perceiving life something that occurs naturally or something we learn?</a:t>
            </a:r>
          </a:p>
          <a:p>
            <a:r>
              <a:rPr lang="en-US" dirty="0" smtClean="0"/>
              <a:t>Are your perceptions usually correct?</a:t>
            </a:r>
          </a:p>
          <a:p>
            <a:r>
              <a:rPr lang="en-US" dirty="0" smtClean="0"/>
              <a:t>Would the world be a better or a worse place if we all perceived life the same way?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Line Activity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GROUND RULES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Do not talk during the activity.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not “high-five” or share details with classmates in between questions.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lang="en-US" sz="3200" b="1" kern="0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Light" pitchFamily="34" charset="0"/>
                <a:cs typeface="+mn-cs"/>
              </a:rPr>
              <a:t>Everyone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must stand, </a:t>
            </a:r>
            <a:r>
              <a:rPr lang="en-US" sz="32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Light" pitchFamily="34" charset="0"/>
                <a:cs typeface="+mn-cs"/>
              </a:rPr>
              <a:t>everyone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must participate, and </a:t>
            </a:r>
            <a:r>
              <a:rPr lang="en-US" sz="32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Light" pitchFamily="34" charset="0"/>
                <a:cs typeface="+mn-cs"/>
              </a:rPr>
              <a:t>everyone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must walk to the line when it </a:t>
            </a:r>
            <a:r>
              <a:rPr lang="en-US" sz="2800" kern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is relevant.</a:t>
            </a: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Before we begin, quickly glance around the room and make a mental note of the person in this class who you think is LEAST like you. Pay attention to their answers specifically throughout the activity.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Line Activity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lang="en-US" sz="32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Light" pitchFamily="34" charset="0"/>
                <a:cs typeface="+mn-cs"/>
              </a:rPr>
              <a:t>Step on the line if: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n-US" sz="2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pressed the snooze button on your alarm clock this morning. Twice? Three times or more?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700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You</a:t>
            </a:r>
            <a:r>
              <a:rPr lang="en-US" sz="27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like rap music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7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You like country music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n-US" sz="2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have a pet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7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You have a boyfriend or girlfriend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 spend more than 2 hours a day playing video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384300"/>
          </a:xfrm>
        </p:spPr>
        <p:txBody>
          <a:bodyPr/>
          <a:lstStyle/>
          <a:p>
            <a:pPr algn="ctr"/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Line Activity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Light" pitchFamily="34" charset="0"/>
                <a:cs typeface="+mn-cs"/>
              </a:rPr>
              <a:t>Step on the line if: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 have at least one brother or sister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You were born in another country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feel safe in your neighborhood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will be the first in your family to graduate from high school or college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or someone you know has a learning disability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have an adult that you trust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384300"/>
          </a:xfrm>
        </p:spPr>
        <p:txBody>
          <a:bodyPr/>
          <a:lstStyle/>
          <a:p>
            <a:pPr algn="ctr"/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Line Activity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20000"/>
              <a:tabLst/>
              <a:defRPr/>
            </a:pPr>
            <a:r>
              <a:rPr lang="en-US" sz="32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Light" pitchFamily="34" charset="0"/>
                <a:cs typeface="+mn-cs"/>
              </a:rPr>
              <a:t>Step on the line if: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have ever done something you knew was wrong just to impress your friends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live with only your mom or only your dad, or someone other than your parents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You’re worried about your parents/guardians being able to make ends meet every month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Char char="•"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electricity, gas, or water has ever been turned off at your parents’ house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Char char="•"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have ever been judged because of your ethnicity, sexual orientation, or religion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 know where to get drugs (not that you would)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384300"/>
          </a:xfrm>
        </p:spPr>
        <p:txBody>
          <a:bodyPr/>
          <a:lstStyle/>
          <a:p>
            <a:pPr algn="ctr"/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Line Activity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Light" pitchFamily="34" charset="0"/>
                <a:cs typeface="+mn-cs"/>
              </a:rPr>
              <a:t>Step on the line if: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know someone who is in a gang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You know someone who is, or has been, homeless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 know someone who has been either emotionally, physically, or mentally abused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 know someone who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has been or is currently in jail or prison.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Step on the line again if this person is related to you.</a:t>
            </a: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You know someone who is HIV positive or has AIDS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You have ever lost someone close to you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20000"/>
              <a:tabLst/>
              <a:defRPr/>
            </a:pPr>
            <a:r>
              <a:rPr lang="en-US" sz="32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Light" pitchFamily="34" charset="0"/>
                <a:cs typeface="+mn-cs"/>
              </a:rPr>
              <a:t>Thank you for your honesty and willingness to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20000"/>
              <a:tabLst/>
              <a:defRPr/>
            </a:pPr>
            <a:r>
              <a:rPr lang="en-US" sz="32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Light" pitchFamily="34" charset="0"/>
                <a:cs typeface="+mn-cs"/>
              </a:rPr>
              <a:t>participate. Have a seat.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/>
              <a:t>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Using </a:t>
            </a:r>
            <a:r>
              <a:rPr lang="en-US" sz="2800" dirty="0"/>
              <a:t>the mask given to you, you must: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 smtClean="0"/>
              <a:t>Decorate the mask in a way that depicts who you REALLY are. You </a:t>
            </a:r>
            <a:r>
              <a:rPr lang="en-US" sz="2800" dirty="0"/>
              <a:t>may draw/color/paint your mask or glue different pictures/words on it. Be as creative as you can! </a:t>
            </a:r>
            <a:r>
              <a:rPr lang="en-US" sz="2800" dirty="0">
                <a:sym typeface="Wingdings" pitchFamily="2" charset="2"/>
              </a:rPr>
              <a:t> </a:t>
            </a: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endParaRPr lang="en-US" sz="2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/>
              <a:t>Your </a:t>
            </a:r>
            <a:r>
              <a:rPr lang="en-US" sz="2800" dirty="0"/>
              <a:t>mask must be done neatly. I will not accept sloppy work. Really take time to think about </a:t>
            </a:r>
            <a:r>
              <a:rPr lang="en-US" sz="2800" dirty="0" smtClean="0"/>
              <a:t>how you want to design your mask.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DUE </a:t>
            </a:r>
            <a:r>
              <a:rPr lang="en-US" sz="2800" b="1" dirty="0" smtClean="0"/>
              <a:t>2 CLASSES FROM NOW!!!!</a:t>
            </a: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384300"/>
          </a:xfrm>
        </p:spPr>
        <p:txBody>
          <a:bodyPr/>
          <a:lstStyle/>
          <a:p>
            <a:pPr algn="ctr"/>
            <a:r>
              <a:rPr lang="en-US" b="1" kern="1200" dirty="0">
                <a:solidFill>
                  <a:srgbClr val="FFC000"/>
                </a:solidFill>
                <a:latin typeface="Segoe Print" pitchFamily="2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2473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PERCEPTION (noun):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“…the </a:t>
            </a:r>
            <a:r>
              <a:rPr lang="en-US" dirty="0"/>
              <a:t>act or faculty of apprehending by</a:t>
            </a:r>
          </a:p>
          <a:p>
            <a:pPr>
              <a:buFontTx/>
              <a:buNone/>
            </a:pPr>
            <a:r>
              <a:rPr lang="en-US" dirty="0"/>
              <a:t>means of the senses, or of the mind;</a:t>
            </a:r>
          </a:p>
          <a:p>
            <a:pPr>
              <a:buFontTx/>
              <a:buNone/>
            </a:pPr>
            <a:r>
              <a:rPr lang="en-US" dirty="0"/>
              <a:t>cognition; understanding.”</a:t>
            </a:r>
          </a:p>
          <a:p>
            <a:pPr>
              <a:buFontTx/>
              <a:buNone/>
            </a:pPr>
            <a:endParaRPr lang="en-US" sz="1500" dirty="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en-US" sz="5000" dirty="0">
                <a:solidFill>
                  <a:srgbClr val="FFC000"/>
                </a:solidFill>
              </a:rPr>
              <a:t>Thank you Mr. Webster!</a:t>
            </a:r>
          </a:p>
          <a:p>
            <a:pPr algn="ctr">
              <a:buFontTx/>
              <a:buNone/>
            </a:pPr>
            <a:r>
              <a:rPr lang="en-US" dirty="0"/>
              <a:t>Unless we all share the same brain and</a:t>
            </a:r>
          </a:p>
          <a:p>
            <a:pPr algn="ctr">
              <a:buFontTx/>
              <a:buNone/>
            </a:pPr>
            <a:r>
              <a:rPr lang="en-US" dirty="0"/>
              <a:t>genetic make-up, each individual’s</a:t>
            </a:r>
          </a:p>
          <a:p>
            <a:pPr algn="ctr">
              <a:buFontTx/>
              <a:buNone/>
            </a:pPr>
            <a:r>
              <a:rPr lang="en-US" dirty="0"/>
              <a:t>perception and personal experience will </a:t>
            </a:r>
            <a:r>
              <a:rPr lang="en-US" dirty="0" smtClean="0"/>
              <a:t>differ</a:t>
            </a:r>
          </a:p>
          <a:p>
            <a:pPr algn="ctr">
              <a:buFontTx/>
              <a:buNone/>
            </a:pPr>
            <a:r>
              <a:rPr lang="en-US" dirty="0" smtClean="0"/>
              <a:t>from </a:t>
            </a:r>
            <a:r>
              <a:rPr lang="en-US" dirty="0"/>
              <a:t>the next </a:t>
            </a:r>
            <a:r>
              <a:rPr lang="en-US" dirty="0" smtClean="0"/>
              <a:t>person’s, much like when we look at an optical illusion.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91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What do you see in the following </a:t>
            </a:r>
            <a:r>
              <a:rPr lang="en-US" dirty="0" smtClean="0"/>
              <a:t>image?</a:t>
            </a:r>
            <a:endParaRPr lang="en-US" dirty="0"/>
          </a:p>
        </p:txBody>
      </p:sp>
      <p:pic>
        <p:nvPicPr>
          <p:cNvPr id="22532" name="Picture 4" descr="Double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2867025" cy="33147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3400" y="5943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woman’s face? Or a saxophone player?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ouble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4033838" cy="5562600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3810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noble Indian chief?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 an Eskimo with his back turned to you?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ouble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725863" cy="548640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724400" y="1371600"/>
            <a:ext cx="38100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This picture could be one of three things: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young woman’s profile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 old lady with a huge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shnoz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scary Irish guy with a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stache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oubleImag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676400"/>
            <a:ext cx="2846388" cy="49530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28600" y="1676400"/>
            <a:ext cx="2362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Most of you probably see a man’s face in this image…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096000" y="1676400"/>
            <a:ext cx="2362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But how many of you see a “liar”?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oubleImag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881438" cy="4443413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219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A raggedy old man.</a:t>
            </a:r>
          </a:p>
          <a:p>
            <a:pPr algn="ctr">
              <a:buFontTx/>
              <a:buNone/>
            </a:pPr>
            <a:r>
              <a:rPr lang="en-US" dirty="0"/>
              <a:t>But do you see the other image???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Eleph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00350"/>
            <a:ext cx="5762625" cy="405765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14478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/>
              <a:t>Just how many legs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/>
              <a:t>does this elephant have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Segoe Print" pitchFamily="2" charset="0"/>
              </a:rPr>
              <a:t>OPTICAL ILLUSIONS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912</Words>
  <Application>Microsoft Office PowerPoint</Application>
  <PresentationFormat>On-screen Show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Ocean</vt:lpstr>
      <vt:lpstr>PowerPoint Presentation</vt:lpstr>
      <vt:lpstr>Questions for Discussion</vt:lpstr>
      <vt:lpstr>PERCEPTION (noun):</vt:lpstr>
      <vt:lpstr>OPTICAL ILLUSIONS</vt:lpstr>
      <vt:lpstr>OPTICAL ILLUSIONS</vt:lpstr>
      <vt:lpstr>OPTICAL ILLUSIONS</vt:lpstr>
      <vt:lpstr>OPTICAL ILLUSIONS</vt:lpstr>
      <vt:lpstr>OPTICAL ILLUSIONS</vt:lpstr>
      <vt:lpstr>OPTICAL ILLUSIONS</vt:lpstr>
      <vt:lpstr>OPTICAL ILLUSIONS</vt:lpstr>
      <vt:lpstr>OPTICAL ILLUSIONS</vt:lpstr>
      <vt:lpstr>OPTICAL ILLUSIONS</vt:lpstr>
      <vt:lpstr>OPTICAL ILLUSIONS</vt:lpstr>
      <vt:lpstr>And now some eye tricks…</vt:lpstr>
      <vt:lpstr>OPTICAL ILLUSIONS</vt:lpstr>
      <vt:lpstr>OPTICAL ILLUSIONS</vt:lpstr>
      <vt:lpstr>Bringing it home…</vt:lpstr>
      <vt:lpstr>The Dargavel Den</vt:lpstr>
      <vt:lpstr>The Dargavel Den</vt:lpstr>
      <vt:lpstr>Line Activity</vt:lpstr>
      <vt:lpstr>Line Activity</vt:lpstr>
      <vt:lpstr>Line Activity</vt:lpstr>
      <vt:lpstr>Line Activity</vt:lpstr>
      <vt:lpstr>Line Activity</vt:lpstr>
      <vt:lpstr>Homework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</dc:title>
  <dc:creator>x</dc:creator>
  <cp:lastModifiedBy>Guadalupe Dargavel</cp:lastModifiedBy>
  <cp:revision>28</cp:revision>
  <dcterms:created xsi:type="dcterms:W3CDTF">2007-09-05T05:51:04Z</dcterms:created>
  <dcterms:modified xsi:type="dcterms:W3CDTF">2014-08-11T16:58:03Z</dcterms:modified>
</cp:coreProperties>
</file>