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37A7E-FAA3-4740-8335-0A28087A8CF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963FB-45E2-4311-968B-14BD1A8E6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C7-5234-EB4B-942C-DB380BBE37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5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6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4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51A0-8144-40D2-A765-D8AD6C56A526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95400"/>
            <a:ext cx="8991600" cy="200025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KG Eyes Wide Open" panose="02000506000000020004" pitchFamily="2" charset="0"/>
              </a:rPr>
              <a:t>To Kill a Mockingbird</a:t>
            </a:r>
            <a:endParaRPr lang="en-US" sz="9600" b="1" dirty="0">
              <a:latin typeface="KG Eyes Wide Open" panose="02000506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Lessons, Activities, and Homework</a:t>
            </a:r>
            <a:endParaRPr lang="en-US" sz="6000" b="1" dirty="0">
              <a:solidFill>
                <a:schemeClr val="tx1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1177" y="228600"/>
            <a:ext cx="4572000" cy="3429000"/>
            <a:chOff x="1905000" y="228600"/>
            <a:chExt cx="5486400" cy="2362200"/>
          </a:xfrm>
          <a:solidFill>
            <a:srgbClr val="457B7A">
              <a:alpha val="70000"/>
            </a:srgbClr>
          </a:solidFill>
        </p:grpSpPr>
        <p:sp>
          <p:nvSpPr>
            <p:cNvPr id="3" name="Rectangle 2"/>
            <p:cNvSpPr/>
            <p:nvPr/>
          </p:nvSpPr>
          <p:spPr>
            <a:xfrm>
              <a:off x="1905000" y="228600"/>
              <a:ext cx="5486400" cy="23622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05000" y="228600"/>
              <a:ext cx="5486400" cy="2087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bg1"/>
                  </a:solidFill>
                  <a:latin typeface="+mj-lt"/>
                </a:rPr>
                <a:t>Do Now:</a:t>
              </a:r>
            </a:p>
            <a:p>
              <a:pPr algn="ctr"/>
              <a:endParaRPr lang="en-US" sz="2400" dirty="0">
                <a:solidFill>
                  <a:schemeClr val="bg1"/>
                </a:solidFill>
                <a:latin typeface="CF Jack Story" pitchFamily="2" charset="0"/>
              </a:endParaRPr>
            </a:p>
            <a:p>
              <a:pPr marL="514350" indent="-514350">
                <a:buFont typeface="+mj-lt"/>
                <a:buAutoNum type="arabicPeriod"/>
              </a:pPr>
              <a:r>
                <a:rPr lang="en-US" sz="2800" dirty="0" smtClean="0">
                  <a:solidFill>
                    <a:schemeClr val="bg1"/>
                  </a:solidFill>
                </a:rPr>
                <a:t>Get started on your silent reading.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DictionaryLand</a:t>
              </a:r>
              <a:r>
                <a:rPr lang="en-US" sz="2800" dirty="0" smtClean="0">
                  <a:solidFill>
                    <a:schemeClr val="bg1"/>
                  </a:solidFill>
                </a:rPr>
                <a:t> peeps, letter “B”.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800" dirty="0" smtClean="0">
                  <a:solidFill>
                    <a:schemeClr val="bg1"/>
                  </a:solidFill>
                </a:rPr>
                <a:t>Place your novel on your desk. If you do not have it you will be getting a detention.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7200023" y="2663899"/>
            <a:ext cx="1819603" cy="2018328"/>
          </a:xfrm>
          <a:prstGeom prst="rect">
            <a:avLst/>
          </a:prstGeom>
          <a:solidFill>
            <a:srgbClr val="971934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" y="228600"/>
            <a:ext cx="2133600" cy="1600200"/>
            <a:chOff x="152400" y="228600"/>
            <a:chExt cx="1600200" cy="1600200"/>
          </a:xfrm>
        </p:grpSpPr>
        <p:sp>
          <p:nvSpPr>
            <p:cNvPr id="6" name="Rectangle 5"/>
            <p:cNvSpPr/>
            <p:nvPr/>
          </p:nvSpPr>
          <p:spPr>
            <a:xfrm>
              <a:off x="152400" y="228600"/>
              <a:ext cx="1600200" cy="1600200"/>
            </a:xfrm>
            <a:prstGeom prst="rect">
              <a:avLst/>
            </a:prstGeom>
            <a:solidFill>
              <a:srgbClr val="971934">
                <a:alpha val="7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304800"/>
              <a:ext cx="160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prstClr val="white"/>
                  </a:solidFill>
                  <a:latin typeface="+mj-lt"/>
                </a:rPr>
                <a:t>April 23</a:t>
              </a:r>
            </a:p>
            <a:p>
              <a:pPr algn="ctr"/>
              <a:r>
                <a:rPr lang="en-US" sz="4400" b="1" dirty="0" smtClean="0">
                  <a:solidFill>
                    <a:prstClr val="white"/>
                  </a:solidFill>
                  <a:latin typeface="+mj-lt"/>
                </a:rPr>
                <a:t>2015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76500" y="228600"/>
            <a:ext cx="1828800" cy="2286000"/>
            <a:chOff x="7543800" y="228600"/>
            <a:chExt cx="1447800" cy="2530928"/>
          </a:xfrm>
          <a:solidFill>
            <a:srgbClr val="708937">
              <a:alpha val="70000"/>
            </a:srgbClr>
          </a:solidFill>
        </p:grpSpPr>
        <p:sp>
          <p:nvSpPr>
            <p:cNvPr id="9" name="Rectangle 8"/>
            <p:cNvSpPr/>
            <p:nvPr/>
          </p:nvSpPr>
          <p:spPr>
            <a:xfrm>
              <a:off x="7543800" y="228600"/>
              <a:ext cx="1447800" cy="253092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228600"/>
              <a:ext cx="1438603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+mj-lt"/>
                  <a:ea typeface="Please write me a song" panose="02000603000000000000" pitchFamily="2" charset="0"/>
                </a:rPr>
                <a:t>Reminders:</a:t>
              </a:r>
              <a:r>
                <a:rPr lang="en-US" sz="2400" dirty="0" smtClean="0">
                  <a:solidFill>
                    <a:schemeClr val="bg1"/>
                  </a:solidFill>
                </a:rPr>
                <a:t/>
              </a:r>
              <a:br>
                <a:rPr lang="en-US" sz="2400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I am updating the website again now that I’m back.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2400" y="1952580"/>
            <a:ext cx="2133600" cy="3166692"/>
            <a:chOff x="152400" y="1902965"/>
            <a:chExt cx="1600200" cy="4665609"/>
          </a:xfrm>
        </p:grpSpPr>
        <p:sp>
          <p:nvSpPr>
            <p:cNvPr id="7" name="Rectangle 6"/>
            <p:cNvSpPr/>
            <p:nvPr/>
          </p:nvSpPr>
          <p:spPr>
            <a:xfrm>
              <a:off x="152400" y="1902965"/>
              <a:ext cx="1600200" cy="4648200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" y="1943290"/>
              <a:ext cx="1600200" cy="462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+mj-lt"/>
                  <a:ea typeface="Please write me a song" panose="02000603000000000000" pitchFamily="2" charset="0"/>
                </a:rPr>
                <a:t>Agenda:</a:t>
              </a:r>
              <a:endParaRPr lang="en-US" sz="2800" b="1" dirty="0">
                <a:latin typeface="+mj-lt"/>
                <a:ea typeface="Please write me a song" panose="02000603000000000000" pitchFamily="2" charset="0"/>
              </a:endParaRP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latin typeface="Please write me a song" panose="02000603000000000000" pitchFamily="2" charset="0"/>
                  <a:ea typeface="Please write me a song" panose="02000603000000000000" pitchFamily="2" charset="0"/>
                </a:rPr>
                <a:t>Silent reading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latin typeface="Please write me a song" panose="02000603000000000000" pitchFamily="2" charset="0"/>
                  <a:ea typeface="Please write me a song" panose="02000603000000000000" pitchFamily="2" charset="0"/>
                </a:rPr>
                <a:t>Quiz Ch.1-3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latin typeface="Please write me a song" panose="02000603000000000000" pitchFamily="2" charset="0"/>
                  <a:ea typeface="Please write me a song" panose="02000603000000000000" pitchFamily="2" charset="0"/>
                </a:rPr>
                <a:t>Rev. Ch. 2 &amp; 3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latin typeface="Please write me a song" panose="02000603000000000000" pitchFamily="2" charset="0"/>
                  <a:ea typeface="Please write me a song" panose="02000603000000000000" pitchFamily="2" charset="0"/>
                </a:rPr>
                <a:t>Working with Chapters 4-6</a:t>
              </a:r>
            </a:p>
            <a:p>
              <a:pPr marL="220662" indent="-236538">
                <a:lnSpc>
                  <a:spcPct val="150000"/>
                </a:lnSpc>
                <a:buFontTx/>
                <a:buAutoNum type="arabicPeriod"/>
              </a:pPr>
              <a:endParaRPr lang="en-US" sz="2000" dirty="0">
                <a:solidFill>
                  <a:prstClr val="black"/>
                </a:solidFill>
                <a:latin typeface="CF Jack Story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410408" y="3781574"/>
            <a:ext cx="4601202" cy="1169312"/>
          </a:xfrm>
          <a:prstGeom prst="rect">
            <a:avLst/>
          </a:prstGeom>
          <a:solidFill>
            <a:srgbClr val="708937">
              <a:alpha val="70000"/>
            </a:srgb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5292" y="3798322"/>
            <a:ext cx="45251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  <a:ea typeface="Please write me a song" panose="02000603000000000000" pitchFamily="2" charset="0"/>
              </a:rPr>
              <a:t>Homework:</a:t>
            </a:r>
            <a:endParaRPr lang="en-US" sz="2800" b="1" dirty="0">
              <a:solidFill>
                <a:schemeClr val="bg1"/>
              </a:solidFill>
              <a:latin typeface="+mj-lt"/>
              <a:ea typeface="Please write me a song" panose="02000603000000000000" pitchFamily="2" charset="0"/>
            </a:endParaRPr>
          </a:p>
          <a:p>
            <a:pPr marL="342900" indent="-342900" algn="ctr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Finish reading Ch. 4-6 at home and complete your notes chart!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2619226"/>
            <a:ext cx="18171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  <a:ea typeface="Please write me a song" panose="02000603000000000000" pitchFamily="2" charset="0"/>
              </a:rPr>
              <a:t>Last Class</a:t>
            </a:r>
            <a:r>
              <a:rPr lang="en-US" sz="2800" b="1" dirty="0" smtClean="0">
                <a:solidFill>
                  <a:schemeClr val="bg1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Reviewed Ch.1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Started Ch.2 &amp; 3</a:t>
            </a:r>
            <a:endParaRPr lang="en-US" sz="2000" dirty="0">
              <a:solidFill>
                <a:schemeClr val="bg1"/>
              </a:solidFill>
              <a:latin typeface="CF Jack Story" pitchFamily="2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+mj-lt"/>
                <a:ea typeface="Please write me a song" panose="02000603000000000000" pitchFamily="2" charset="0"/>
              </a:rPr>
              <a:t>Next Class:</a:t>
            </a:r>
            <a:endParaRPr lang="en-US" sz="2800" b="1" dirty="0">
              <a:solidFill>
                <a:schemeClr val="bg1"/>
              </a:solidFill>
              <a:latin typeface="+mj-lt"/>
              <a:ea typeface="Please write me a song" panose="02000603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Ch.7-9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203453"/>
            <a:ext cx="8839200" cy="1647366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64" y="5158209"/>
            <a:ext cx="8827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  <a:ea typeface="Please write me a song" panose="02000603000000000000" pitchFamily="2" charset="0"/>
              </a:rPr>
              <a:t>Our Learning Focus for Today:</a:t>
            </a:r>
            <a:endParaRPr lang="en-US" sz="2800" b="1" dirty="0">
              <a:solidFill>
                <a:schemeClr val="bg1"/>
              </a:solidFill>
              <a:latin typeface="+mj-lt"/>
              <a:ea typeface="Please write me a song" panose="02000603000000000000" pitchFamily="2" charset="0"/>
            </a:endParaRPr>
          </a:p>
          <a:p>
            <a:pPr marL="342900" indent="-342900" algn="ctr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Analyze fictional text and make connections to characters and plot </a:t>
            </a:r>
            <a:r>
              <a:rPr lang="en-US" sz="2000" dirty="0" smtClean="0">
                <a:solidFill>
                  <a:schemeClr val="bg1"/>
                </a:solidFill>
              </a:rPr>
              <a:t>events.</a:t>
            </a: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Demonstrate </a:t>
            </a:r>
            <a:r>
              <a:rPr lang="en-US" sz="2000" dirty="0">
                <a:solidFill>
                  <a:schemeClr val="bg1"/>
                </a:solidFill>
              </a:rPr>
              <a:t>understanding of conflict in writing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ctr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Analyze subplot and motif </a:t>
            </a:r>
            <a:r>
              <a:rPr lang="en-US" sz="2000" dirty="0" smtClean="0">
                <a:solidFill>
                  <a:schemeClr val="bg1"/>
                </a:solidFill>
              </a:rPr>
              <a:t>to </a:t>
            </a:r>
            <a:r>
              <a:rPr lang="en-US" sz="2000" dirty="0">
                <a:solidFill>
                  <a:schemeClr val="bg1"/>
                </a:solidFill>
              </a:rPr>
              <a:t>determine how characters </a:t>
            </a:r>
            <a:r>
              <a:rPr lang="en-US" sz="2000" dirty="0" smtClean="0">
                <a:solidFill>
                  <a:schemeClr val="bg1"/>
                </a:solidFill>
              </a:rPr>
              <a:t>develop through </a:t>
            </a:r>
            <a:r>
              <a:rPr lang="en-US" sz="2000" dirty="0">
                <a:solidFill>
                  <a:schemeClr val="bg1"/>
                </a:solidFill>
              </a:rPr>
              <a:t>coming-of-age </a:t>
            </a:r>
            <a:r>
              <a:rPr lang="en-US" sz="2000" dirty="0" smtClean="0">
                <a:solidFill>
                  <a:schemeClr val="bg1"/>
                </a:solidFill>
              </a:rPr>
              <a:t>experiences.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 algn="ctr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Make </a:t>
            </a:r>
            <a:r>
              <a:rPr lang="en-US" sz="2000" dirty="0">
                <a:solidFill>
                  <a:schemeClr val="bg1"/>
                </a:solidFill>
              </a:rPr>
              <a:t>predictions, form inferences, draw conclusions, and find evidence </a:t>
            </a:r>
            <a:r>
              <a:rPr lang="en-US" sz="2000" dirty="0" smtClean="0">
                <a:solidFill>
                  <a:schemeClr val="bg1"/>
                </a:solidFill>
              </a:rPr>
              <a:t>to support analysis.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Conflict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42671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Think about the different kinds of </a:t>
            </a:r>
            <a:r>
              <a:rPr lang="en-US" b="1" dirty="0"/>
              <a:t>conflicts </a:t>
            </a:r>
            <a:r>
              <a:rPr lang="en-US" dirty="0" smtClean="0"/>
              <a:t>we </a:t>
            </a:r>
            <a:r>
              <a:rPr lang="en-US" dirty="0"/>
              <a:t>have </a:t>
            </a:r>
            <a:r>
              <a:rPr lang="en-US" dirty="0" smtClean="0"/>
              <a:t>studied.</a:t>
            </a:r>
            <a:br>
              <a:rPr lang="en-US" dirty="0" smtClean="0"/>
            </a:br>
            <a:r>
              <a:rPr lang="en-US" b="1" u="sng" dirty="0" smtClean="0"/>
              <a:t>Internal conflict</a:t>
            </a:r>
            <a:r>
              <a:rPr lang="en-US" dirty="0" smtClean="0"/>
              <a:t>: occurs </a:t>
            </a:r>
            <a:r>
              <a:rPr lang="en-US" dirty="0"/>
              <a:t>when a character struggles between opposing needs, desires, </a:t>
            </a:r>
            <a:r>
              <a:rPr lang="en-US" dirty="0" smtClean="0"/>
              <a:t>or emotions </a:t>
            </a:r>
            <a:r>
              <a:rPr lang="en-US" dirty="0"/>
              <a:t>within his or her own </a:t>
            </a:r>
            <a:r>
              <a:rPr lang="en-US" dirty="0" smtClean="0"/>
              <a:t>mind. </a:t>
            </a:r>
            <a:br>
              <a:rPr lang="en-US" dirty="0" smtClean="0"/>
            </a:br>
            <a:r>
              <a:rPr lang="en-US" b="1" u="sng" dirty="0" smtClean="0"/>
              <a:t>External conflict</a:t>
            </a:r>
            <a:r>
              <a:rPr lang="en-US" b="1" dirty="0" smtClean="0"/>
              <a:t>: </a:t>
            </a:r>
            <a:r>
              <a:rPr lang="en-US" dirty="0" smtClean="0"/>
              <a:t>occurs </a:t>
            </a:r>
            <a:r>
              <a:rPr lang="en-US" dirty="0"/>
              <a:t>when a </a:t>
            </a:r>
            <a:r>
              <a:rPr lang="en-US" dirty="0" smtClean="0"/>
              <a:t>character struggles </a:t>
            </a:r>
            <a:r>
              <a:rPr lang="en-US" dirty="0"/>
              <a:t>against an outside force, such as another character, society, or nature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/>
              <a:t>the graphic organizer below, brainstorm examples of conflicts from </a:t>
            </a:r>
            <a:r>
              <a:rPr lang="en-US" dirty="0" smtClean="0"/>
              <a:t>your life</a:t>
            </a:r>
            <a:r>
              <a:rPr lang="en-US" dirty="0"/>
              <a:t>, the world, books, television, or films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25164"/>
              </p:ext>
            </p:extLst>
          </p:nvPr>
        </p:nvGraphicFramePr>
        <p:xfrm>
          <a:off x="76200" y="4572000"/>
          <a:ext cx="8991600" cy="217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9855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 Conflict:</a:t>
                      </a:r>
                    </a:p>
                    <a:p>
                      <a:pPr algn="ctr"/>
                      <a:r>
                        <a:rPr lang="en-US" dirty="0" smtClean="0"/>
                        <a:t>Man vs. Self</a:t>
                      </a:r>
                    </a:p>
                    <a:p>
                      <a:pPr algn="ctr"/>
                      <a:r>
                        <a:rPr lang="en-US" dirty="0" smtClean="0"/>
                        <a:t>Conflict</a:t>
                      </a:r>
                      <a:r>
                        <a:rPr lang="en-US" baseline="0" dirty="0" smtClean="0"/>
                        <a:t> w/own </a:t>
                      </a:r>
                      <a:r>
                        <a:rPr lang="en-US" dirty="0" smtClean="0"/>
                        <a:t>needs,</a:t>
                      </a:r>
                    </a:p>
                    <a:p>
                      <a:pPr algn="ctr"/>
                      <a:r>
                        <a:rPr lang="en-US" dirty="0" smtClean="0"/>
                        <a:t>desires, emotions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 Conflict:</a:t>
                      </a:r>
                    </a:p>
                    <a:p>
                      <a:pPr algn="ctr"/>
                      <a:r>
                        <a:rPr lang="en-US" dirty="0" smtClean="0"/>
                        <a:t>Man vs. Man</a:t>
                      </a:r>
                    </a:p>
                    <a:p>
                      <a:pPr algn="ctr"/>
                      <a:r>
                        <a:rPr lang="en-US" dirty="0" smtClean="0"/>
                        <a:t>Struggles against</a:t>
                      </a:r>
                    </a:p>
                    <a:p>
                      <a:pPr algn="ctr"/>
                      <a:r>
                        <a:rPr lang="en-US" dirty="0" smtClean="0"/>
                        <a:t>another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 Conflict:</a:t>
                      </a:r>
                    </a:p>
                    <a:p>
                      <a:pPr algn="ctr"/>
                      <a:r>
                        <a:rPr lang="en-US" dirty="0" smtClean="0"/>
                        <a:t>Man vs. Society</a:t>
                      </a:r>
                    </a:p>
                    <a:p>
                      <a:pPr algn="ctr"/>
                      <a:r>
                        <a:rPr lang="en-US" dirty="0" smtClean="0"/>
                        <a:t>Struggles against</a:t>
                      </a:r>
                    </a:p>
                    <a:p>
                      <a:pPr algn="ctr"/>
                      <a:r>
                        <a:rPr lang="en-US" dirty="0" smtClean="0"/>
                        <a:t>laws or expectations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 Conflict:</a:t>
                      </a:r>
                    </a:p>
                    <a:p>
                      <a:pPr algn="ctr"/>
                      <a:r>
                        <a:rPr lang="en-US" dirty="0" smtClean="0"/>
                        <a:t>Man vs. Nature</a:t>
                      </a:r>
                    </a:p>
                    <a:p>
                      <a:pPr algn="ctr"/>
                      <a:r>
                        <a:rPr lang="en-US" dirty="0" smtClean="0"/>
                        <a:t>Struggles against the</a:t>
                      </a:r>
                    </a:p>
                    <a:p>
                      <a:pPr algn="ctr"/>
                      <a:r>
                        <a:rPr lang="en-US" dirty="0" smtClean="0"/>
                        <a:t>physical world</a:t>
                      </a:r>
                      <a:endParaRPr lang="en-US" dirty="0"/>
                    </a:p>
                  </a:txBody>
                  <a:tcPr/>
                </a:tc>
              </a:tr>
              <a:tr h="9855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2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Chapter Two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1"/>
            <a:ext cx="8077200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You will now work </a:t>
            </a:r>
            <a:r>
              <a:rPr lang="en-US" dirty="0"/>
              <a:t>with </a:t>
            </a:r>
            <a:r>
              <a:rPr lang="en-US" dirty="0" smtClean="0"/>
              <a:t>your shoulder partner to locate textual evidence that demonstrate </a:t>
            </a:r>
            <a:r>
              <a:rPr lang="en-US" dirty="0"/>
              <a:t>the conflict between Scout and Miss </a:t>
            </a:r>
            <a:r>
              <a:rPr lang="en-US" dirty="0" smtClean="0"/>
              <a:t>Caroline in Chapter 2. </a:t>
            </a:r>
            <a:r>
              <a:rPr lang="en-US" dirty="0"/>
              <a:t>Write quotes </a:t>
            </a:r>
            <a:r>
              <a:rPr lang="en-US" i="1" u="sng" dirty="0" smtClean="0"/>
              <a:t>and</a:t>
            </a:r>
            <a:r>
              <a:rPr lang="en-US" dirty="0" smtClean="0"/>
              <a:t> commentary </a:t>
            </a:r>
            <a:r>
              <a:rPr lang="en-US" dirty="0"/>
              <a:t>to explain why these two are “starting off on the wrong foot </a:t>
            </a:r>
            <a:r>
              <a:rPr lang="en-US" dirty="0" smtClean="0"/>
              <a:t>in every </a:t>
            </a:r>
            <a:r>
              <a:rPr lang="en-US" dirty="0"/>
              <a:t>way</a:t>
            </a:r>
            <a:r>
              <a:rPr lang="en-US" dirty="0" smtClean="0"/>
              <a:t>.”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13804"/>
              </p:ext>
            </p:extLst>
          </p:nvPr>
        </p:nvGraphicFramePr>
        <p:xfrm>
          <a:off x="152400" y="3810000"/>
          <a:ext cx="8839200" cy="220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420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Scout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Miss Caroline</a:t>
                      </a:r>
                      <a:endParaRPr lang="en-US" sz="3600" dirty="0"/>
                    </a:p>
                  </a:txBody>
                  <a:tcPr/>
                </a:tc>
              </a:tr>
              <a:tr h="156094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</a:t>
                      </a: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Commentary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</a:t>
                      </a: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Commentary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 and Commentary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</a:t>
                      </a:r>
                      <a:r>
                        <a:rPr lang="en-US" sz="20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Commentary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</a:t>
                      </a:r>
                      <a:r>
                        <a:rPr lang="en-US" sz="2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Commentary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2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 and Commentary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Chapter Three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You will now go back into Chapter 3. Fill </a:t>
            </a:r>
            <a:r>
              <a:rPr lang="en-US" dirty="0"/>
              <a:t>in the circles below, making connections to Scout’s </a:t>
            </a:r>
            <a:r>
              <a:rPr lang="en-US" dirty="0" smtClean="0"/>
              <a:t>first-day-of-school experiences.</a:t>
            </a:r>
          </a:p>
          <a:p>
            <a:pPr marL="0" indent="0" algn="ctr">
              <a:buNone/>
            </a:pPr>
            <a:r>
              <a:rPr lang="en-US" dirty="0"/>
              <a:t>• text-to-self: when the text makes you think of your own life</a:t>
            </a:r>
            <a:br>
              <a:rPr lang="en-US" dirty="0"/>
            </a:br>
            <a:r>
              <a:rPr lang="en-US" dirty="0"/>
              <a:t>• text-to-text: when the text makes you think of another text</a:t>
            </a:r>
            <a:br>
              <a:rPr lang="en-US" dirty="0"/>
            </a:br>
            <a:r>
              <a:rPr lang="en-US" dirty="0"/>
              <a:t>• text-to-world: when the text makes you think of world events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00400" y="3733800"/>
            <a:ext cx="2590800" cy="1600200"/>
            <a:chOff x="3924300" y="3886199"/>
            <a:chExt cx="1752600" cy="1143000"/>
          </a:xfrm>
        </p:grpSpPr>
        <p:sp>
          <p:nvSpPr>
            <p:cNvPr id="4" name="Oval 3"/>
            <p:cNvSpPr/>
            <p:nvPr/>
          </p:nvSpPr>
          <p:spPr>
            <a:xfrm>
              <a:off x="3924300" y="3886199"/>
              <a:ext cx="1752600" cy="11430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27394" y="4072978"/>
              <a:ext cx="1546412" cy="593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rgbClr val="FFFF00">
                        <a:alpha val="40000"/>
                      </a:srgbClr>
                    </a:glow>
                  </a:effectLst>
                </a:rPr>
                <a:t>To Kill a Mockingbird</a:t>
              </a:r>
            </a:p>
            <a:p>
              <a:pPr algn="ctr"/>
              <a:r>
                <a:rPr lang="en-US" sz="2400" dirty="0" smtClean="0">
                  <a:effectLst>
                    <a:glow rad="228600">
                      <a:srgbClr val="FFFF00">
                        <a:alpha val="40000"/>
                      </a:srgbClr>
                    </a:glow>
                  </a:effectLst>
                </a:rPr>
                <a:t>Chapters 2 &amp; 3</a:t>
              </a:r>
              <a:endParaRPr lang="en-US" sz="240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56284" y="5443090"/>
            <a:ext cx="2667000" cy="1457847"/>
            <a:chOff x="108284" y="5257800"/>
            <a:chExt cx="2667000" cy="1457847"/>
          </a:xfrm>
        </p:grpSpPr>
        <p:sp>
          <p:nvSpPr>
            <p:cNvPr id="8" name="Rounded Rectangle 7"/>
            <p:cNvSpPr/>
            <p:nvPr/>
          </p:nvSpPr>
          <p:spPr>
            <a:xfrm>
              <a:off x="108284" y="5267847"/>
              <a:ext cx="2667000" cy="144780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6197" y="52578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rgbClr val="FFFF00">
                        <a:alpha val="40000"/>
                      </a:srgbClr>
                    </a:glow>
                  </a:effectLst>
                </a:rPr>
                <a:t>Text-to-World</a:t>
              </a:r>
              <a:endParaRPr lang="en-US" sz="240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0500" y="4943324"/>
            <a:ext cx="2667000" cy="1452265"/>
            <a:chOff x="152400" y="5253335"/>
            <a:chExt cx="2667000" cy="1452265"/>
          </a:xfrm>
        </p:grpSpPr>
        <p:sp>
          <p:nvSpPr>
            <p:cNvPr id="12" name="Rounded Rectangle 11"/>
            <p:cNvSpPr/>
            <p:nvPr/>
          </p:nvSpPr>
          <p:spPr>
            <a:xfrm>
              <a:off x="152400" y="5257800"/>
              <a:ext cx="2667000" cy="144780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52533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effectLst>
                    <a:glow rad="228600">
                      <a:srgbClr val="FFFF00">
                        <a:alpha val="40000"/>
                      </a:srgbClr>
                    </a:glow>
                  </a:effectLst>
                </a:rPr>
                <a:t>Text-to-Self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68953" y="4943324"/>
            <a:ext cx="2667000" cy="1452265"/>
            <a:chOff x="152400" y="5253335"/>
            <a:chExt cx="2667000" cy="1452265"/>
          </a:xfrm>
        </p:grpSpPr>
        <p:sp>
          <p:nvSpPr>
            <p:cNvPr id="15" name="Rounded Rectangle 14"/>
            <p:cNvSpPr/>
            <p:nvPr/>
          </p:nvSpPr>
          <p:spPr>
            <a:xfrm>
              <a:off x="152400" y="5257800"/>
              <a:ext cx="2667000" cy="144780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52533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rgbClr val="FFFF00">
                        <a:alpha val="40000"/>
                      </a:srgbClr>
                    </a:glow>
                  </a:effectLst>
                </a:rPr>
                <a:t>Text-to-Text</a:t>
              </a:r>
              <a:endParaRPr lang="en-US" sz="240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2743200" y="4648200"/>
            <a:ext cx="457200" cy="29512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75158" y="4678726"/>
            <a:ext cx="527384" cy="35047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85773" y="5284673"/>
            <a:ext cx="0" cy="28717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74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Preparing to Read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075"/>
            <a:ext cx="8229600" cy="2867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Go back to the pages in Chapter 1 that introduce the story of Boo </a:t>
            </a:r>
            <a:r>
              <a:rPr lang="en-US" sz="2800" dirty="0" smtClean="0"/>
              <a:t>Radley, </a:t>
            </a:r>
            <a:r>
              <a:rPr lang="en-US" sz="2800" dirty="0"/>
              <a:t>from “According to neighborhood </a:t>
            </a:r>
            <a:r>
              <a:rPr lang="en-US" sz="2800" dirty="0" smtClean="0"/>
              <a:t>legend…” </a:t>
            </a:r>
            <a:r>
              <a:rPr lang="en-US" sz="2800" dirty="0"/>
              <a:t>to </a:t>
            </a:r>
            <a:r>
              <a:rPr lang="en-US" sz="2800" dirty="0" smtClean="0"/>
              <a:t>“…he </a:t>
            </a:r>
            <a:r>
              <a:rPr lang="en-US" sz="2800" dirty="0"/>
              <a:t>drooled </a:t>
            </a:r>
            <a:r>
              <a:rPr lang="en-US" sz="2800" dirty="0" smtClean="0"/>
              <a:t>most of </a:t>
            </a:r>
            <a:r>
              <a:rPr lang="en-US" sz="2800" dirty="0"/>
              <a:t>the time.”</a:t>
            </a:r>
          </a:p>
          <a:p>
            <a:pPr marL="0" indent="0" algn="ctr">
              <a:buNone/>
            </a:pPr>
            <a:r>
              <a:rPr lang="en-US" sz="2800" dirty="0" smtClean="0"/>
              <a:t>Complete </a:t>
            </a:r>
            <a:r>
              <a:rPr lang="en-US" sz="2800" dirty="0"/>
              <a:t>the graphic organizer below to separate fact </a:t>
            </a:r>
            <a:r>
              <a:rPr lang="en-US" sz="2800" dirty="0" smtClean="0"/>
              <a:t>from rumor </a:t>
            </a:r>
            <a:r>
              <a:rPr lang="en-US" sz="2800" dirty="0"/>
              <a:t>and </a:t>
            </a:r>
            <a:r>
              <a:rPr lang="en-US" sz="2800" dirty="0" smtClean="0"/>
              <a:t>provide textual </a:t>
            </a:r>
            <a:r>
              <a:rPr lang="en-US" sz="2800" dirty="0"/>
              <a:t>evidence of each. Add your own questions about Boo’s story and </a:t>
            </a:r>
            <a:r>
              <a:rPr lang="en-US" sz="2800" dirty="0" smtClean="0"/>
              <a:t>your opinion </a:t>
            </a:r>
            <a:r>
              <a:rPr lang="en-US" sz="2800" dirty="0"/>
              <a:t>or </a:t>
            </a:r>
            <a:r>
              <a:rPr lang="en-US" sz="2800" dirty="0" smtClean="0"/>
              <a:t>personal commentary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56949"/>
              </p:ext>
            </p:extLst>
          </p:nvPr>
        </p:nvGraphicFramePr>
        <p:xfrm>
          <a:off x="152400" y="4038600"/>
          <a:ext cx="8763000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636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Boo Radley’s Story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Textual Evidence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Questions/Commentary</a:t>
                      </a:r>
                      <a:endParaRPr lang="en-US" sz="2800" dirty="0"/>
                    </a:p>
                  </a:txBody>
                  <a:tcPr/>
                </a:tc>
              </a:tr>
              <a:tr h="1091381">
                <a:tc>
                  <a:txBody>
                    <a:bodyPr/>
                    <a:lstStyle/>
                    <a:p>
                      <a:r>
                        <a:rPr lang="en-US" dirty="0" smtClean="0"/>
                        <a:t>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1381">
                <a:tc>
                  <a:txBody>
                    <a:bodyPr/>
                    <a:lstStyle/>
                    <a:p>
                      <a:r>
                        <a:rPr lang="en-US" dirty="0" smtClean="0"/>
                        <a:t>Rumors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74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Chapters 4-6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71075"/>
            <a:ext cx="8991600" cy="2867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In Chapters 4–6, the children are beginning to come of age as they question their assumptions about Boo and the Radley place. As you read </a:t>
            </a:r>
            <a:r>
              <a:rPr lang="en-US" dirty="0" smtClean="0"/>
              <a:t>these three chapters, take note of significant </a:t>
            </a:r>
            <a:r>
              <a:rPr lang="en-US" dirty="0"/>
              <a:t>details. </a:t>
            </a:r>
            <a:r>
              <a:rPr lang="en-US" dirty="0" smtClean="0"/>
              <a:t>Use the chart below to record the following: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28565"/>
              </p:ext>
            </p:extLst>
          </p:nvPr>
        </p:nvGraphicFramePr>
        <p:xfrm>
          <a:off x="80210" y="3581400"/>
          <a:ext cx="8987589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863"/>
                <a:gridCol w="2995863"/>
                <a:gridCol w="299586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Questions</a:t>
                      </a:r>
                      <a:r>
                        <a:rPr lang="en-US" sz="2800" baseline="0" dirty="0" smtClean="0"/>
                        <a:t> &amp;</a:t>
                      </a:r>
                      <a:r>
                        <a:rPr lang="en-US" sz="2800" dirty="0" smtClean="0"/>
                        <a:t>Commentary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Predictions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Inferences &amp;</a:t>
                      </a:r>
                      <a:r>
                        <a:rPr lang="en-US" sz="2800" baseline="0" dirty="0" smtClean="0"/>
                        <a:t> Conclusions</a:t>
                      </a:r>
                      <a:endParaRPr lang="en-US" sz="2800" dirty="0"/>
                    </a:p>
                  </a:txBody>
                  <a:tcPr/>
                </a:tc>
              </a:tr>
              <a:tr h="2621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Questions and/or commentary about details related to Boo or the Radley Place.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Predictions about how details will be developed later in the text.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dirty="0" smtClean="0"/>
                        <a:t>Inferences and conclusions that you draw from “reading between the lines”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of suggestive details.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4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KAM">
      <a:majorFont>
        <a:latin typeface="KG Eyes Wide Open"/>
        <a:ea typeface=""/>
        <a:cs typeface=""/>
      </a:majorFont>
      <a:minorFont>
        <a:latin typeface="Please write me a so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501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 Kill a Mockingbird</vt:lpstr>
      <vt:lpstr>PowerPoint Presentation</vt:lpstr>
      <vt:lpstr>Conflict</vt:lpstr>
      <vt:lpstr>Chapter Two</vt:lpstr>
      <vt:lpstr>Chapter Three</vt:lpstr>
      <vt:lpstr>Preparing to Read</vt:lpstr>
      <vt:lpstr>Chapters 4-6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Guadalupe Dargavel</dc:creator>
  <cp:lastModifiedBy>Guadalupe Dargavel</cp:lastModifiedBy>
  <cp:revision>17</cp:revision>
  <dcterms:created xsi:type="dcterms:W3CDTF">2015-03-25T20:13:03Z</dcterms:created>
  <dcterms:modified xsi:type="dcterms:W3CDTF">2015-04-23T22:20:34Z</dcterms:modified>
</cp:coreProperties>
</file>