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9" r:id="rId3"/>
    <p:sldId id="280" r:id="rId4"/>
    <p:sldId id="282" r:id="rId5"/>
    <p:sldId id="283" r:id="rId6"/>
    <p:sldId id="284" r:id="rId7"/>
    <p:sldId id="281" r:id="rId8"/>
    <p:sldId id="285" r:id="rId9"/>
  </p:sldIdLst>
  <p:sldSz cx="9144000" cy="6858000" type="screen4x3"/>
  <p:notesSz cx="7077075" cy="9382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70736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70736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44B37A7E-FAA3-4740-8335-0A28087A8CFD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0" y="1173163"/>
            <a:ext cx="4219575" cy="3165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15148"/>
            <a:ext cx="5661660" cy="3694212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1391"/>
            <a:ext cx="3066733" cy="470735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911391"/>
            <a:ext cx="3066733" cy="470735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136963FB-45E2-4311-968B-14BD1A8E6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5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A7C7-5234-EB4B-942C-DB380BBE37B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247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963FB-45E2-4311-968B-14BD1A8E6C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99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963FB-45E2-4311-968B-14BD1A8E6C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99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963FB-45E2-4311-968B-14BD1A8E6C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99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963FB-45E2-4311-968B-14BD1A8E6C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99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963FB-45E2-4311-968B-14BD1A8E6C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99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963FB-45E2-4311-968B-14BD1A8E6C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99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94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83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4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5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62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03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7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3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0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51A0-8144-40D2-A765-D8AD6C56A52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4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451A0-8144-40D2-A765-D8AD6C56A526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71F7E-10BC-49D0-9E50-861F9DACD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295400"/>
            <a:ext cx="8991600" cy="200025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atin typeface="KG Eyes Wide Open" panose="02000506000000020004" pitchFamily="2" charset="0"/>
              </a:rPr>
              <a:t>To Kill a Mockingbird</a:t>
            </a:r>
            <a:endParaRPr lang="en-US" sz="9600" b="1" dirty="0">
              <a:latin typeface="KG Eyes Wide Open" panose="02000506000000020004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rPr>
              <a:t>Lessons, Activities, and Homework</a:t>
            </a:r>
            <a:endParaRPr lang="en-US" sz="6000" b="1" dirty="0">
              <a:solidFill>
                <a:schemeClr val="tx1"/>
              </a:solidFill>
              <a:latin typeface="Please write me a song" panose="02000603000000000000" pitchFamily="2" charset="0"/>
              <a:ea typeface="Please write me a song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4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401177" y="228600"/>
            <a:ext cx="4572000" cy="3429000"/>
            <a:chOff x="1905000" y="228600"/>
            <a:chExt cx="5486400" cy="2362200"/>
          </a:xfrm>
          <a:solidFill>
            <a:srgbClr val="457B7A">
              <a:alpha val="70000"/>
            </a:srgbClr>
          </a:solidFill>
        </p:grpSpPr>
        <p:sp>
          <p:nvSpPr>
            <p:cNvPr id="3" name="Rectangle 2"/>
            <p:cNvSpPr/>
            <p:nvPr/>
          </p:nvSpPr>
          <p:spPr>
            <a:xfrm>
              <a:off x="1905000" y="228600"/>
              <a:ext cx="5486400" cy="23622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905000" y="228600"/>
              <a:ext cx="5486400" cy="1674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prstClr val="white"/>
                  </a:solidFill>
                  <a:latin typeface="KG Eyes Wide Open"/>
                </a:rPr>
                <a:t>Do Now:</a:t>
              </a:r>
              <a:endParaRPr lang="en-US" sz="2400" dirty="0">
                <a:solidFill>
                  <a:prstClr val="white"/>
                </a:solidFill>
                <a:latin typeface="CF Jack Story" pitchFamily="2" charset="0"/>
              </a:endParaRPr>
            </a:p>
            <a:p>
              <a:pPr marL="514350" indent="-514350">
                <a:buFont typeface="+mj-lt"/>
                <a:buAutoNum type="arabicPeriod"/>
              </a:pPr>
              <a:r>
                <a:rPr lang="en-US" sz="2800" dirty="0" smtClean="0">
                  <a:solidFill>
                    <a:prstClr val="white"/>
                  </a:solidFill>
                </a:rPr>
                <a:t>Get started on your silent reading. </a:t>
              </a:r>
              <a:r>
                <a:rPr lang="en-US" sz="2800" dirty="0" err="1" smtClean="0">
                  <a:solidFill>
                    <a:prstClr val="white"/>
                  </a:solidFill>
                </a:rPr>
                <a:t>DictionaryLand</a:t>
              </a:r>
              <a:r>
                <a:rPr lang="en-US" sz="2800" dirty="0" smtClean="0">
                  <a:solidFill>
                    <a:prstClr val="white"/>
                  </a:solidFill>
                </a:rPr>
                <a:t> peeps, letter “E”.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sz="2800" dirty="0" smtClean="0">
                  <a:solidFill>
                    <a:prstClr val="white"/>
                  </a:solidFill>
                </a:rPr>
                <a:t>Period 5: Turn in your level questions and answers for Ch.7-9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7200023" y="2663899"/>
            <a:ext cx="1819603" cy="2018328"/>
          </a:xfrm>
          <a:prstGeom prst="rect">
            <a:avLst/>
          </a:prstGeom>
          <a:solidFill>
            <a:srgbClr val="971934">
              <a:alpha val="7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52400" y="228600"/>
            <a:ext cx="2133600" cy="1600200"/>
            <a:chOff x="152400" y="228600"/>
            <a:chExt cx="1600200" cy="1600200"/>
          </a:xfrm>
        </p:grpSpPr>
        <p:sp>
          <p:nvSpPr>
            <p:cNvPr id="6" name="Rectangle 5"/>
            <p:cNvSpPr/>
            <p:nvPr/>
          </p:nvSpPr>
          <p:spPr>
            <a:xfrm>
              <a:off x="152400" y="228600"/>
              <a:ext cx="1600200" cy="1600200"/>
            </a:xfrm>
            <a:prstGeom prst="rect">
              <a:avLst/>
            </a:prstGeom>
            <a:solidFill>
              <a:srgbClr val="971934">
                <a:alpha val="70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304800"/>
              <a:ext cx="16002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>
                  <a:solidFill>
                    <a:prstClr val="white"/>
                  </a:solidFill>
                  <a:latin typeface="KG Eyes Wide Open"/>
                </a:rPr>
                <a:t>May 1</a:t>
              </a:r>
            </a:p>
            <a:p>
              <a:pPr algn="ctr"/>
              <a:r>
                <a:rPr lang="en-US" sz="4400" b="1" dirty="0" smtClean="0">
                  <a:solidFill>
                    <a:prstClr val="white"/>
                  </a:solidFill>
                  <a:latin typeface="KG Eyes Wide Open"/>
                </a:rPr>
                <a:t>2015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176500" y="228600"/>
            <a:ext cx="1828800" cy="2369880"/>
            <a:chOff x="7543800" y="228600"/>
            <a:chExt cx="1447800" cy="2623795"/>
          </a:xfrm>
          <a:solidFill>
            <a:srgbClr val="708937">
              <a:alpha val="70000"/>
            </a:srgbClr>
          </a:solidFill>
        </p:grpSpPr>
        <p:sp>
          <p:nvSpPr>
            <p:cNvPr id="9" name="Rectangle 8"/>
            <p:cNvSpPr/>
            <p:nvPr/>
          </p:nvSpPr>
          <p:spPr>
            <a:xfrm>
              <a:off x="7543800" y="228600"/>
              <a:ext cx="1447800" cy="2530928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43800" y="228600"/>
              <a:ext cx="1438603" cy="2623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prstClr val="white"/>
                  </a:solidFill>
                  <a:latin typeface="KG Eyes Wide Open"/>
                  <a:ea typeface="Please write me a song" panose="02000603000000000000" pitchFamily="2" charset="0"/>
                </a:rPr>
                <a:t>Reminders:</a:t>
              </a:r>
              <a:r>
                <a:rPr lang="en-US" sz="2400" dirty="0" smtClean="0">
                  <a:solidFill>
                    <a:prstClr val="white"/>
                  </a:solidFill>
                </a:rPr>
                <a:t/>
              </a:r>
              <a:br>
                <a:rPr lang="en-US" sz="2400" dirty="0" smtClean="0">
                  <a:solidFill>
                    <a:prstClr val="white"/>
                  </a:solidFill>
                </a:rPr>
              </a:br>
              <a:r>
                <a:rPr lang="en-US" sz="2400" dirty="0">
                  <a:solidFill>
                    <a:prstClr val="white"/>
                  </a:solidFill>
                </a:rPr>
                <a:t>P</a:t>
              </a:r>
              <a:r>
                <a:rPr lang="en-US" sz="2400" dirty="0" smtClean="0">
                  <a:solidFill>
                    <a:prstClr val="white"/>
                  </a:solidFill>
                </a:rPr>
                <a:t>repare for quizzes! They’ll be the easiest way to raise your grade!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52400" y="1952580"/>
            <a:ext cx="2133600" cy="3597578"/>
            <a:chOff x="152400" y="1902965"/>
            <a:chExt cx="1600200" cy="5300448"/>
          </a:xfrm>
        </p:grpSpPr>
        <p:sp>
          <p:nvSpPr>
            <p:cNvPr id="7" name="Rectangle 6"/>
            <p:cNvSpPr/>
            <p:nvPr/>
          </p:nvSpPr>
          <p:spPr>
            <a:xfrm>
              <a:off x="152400" y="1902965"/>
              <a:ext cx="1600200" cy="4648200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52400" y="1943290"/>
              <a:ext cx="1600200" cy="52601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prstClr val="black"/>
                  </a:solidFill>
                  <a:latin typeface="KG Eyes Wide Open"/>
                  <a:ea typeface="Please write me a song" panose="02000603000000000000" pitchFamily="2" charset="0"/>
                </a:rPr>
                <a:t>Agenda:</a:t>
              </a:r>
              <a:endParaRPr lang="en-US" sz="2800" b="1" dirty="0">
                <a:solidFill>
                  <a:prstClr val="black"/>
                </a:solidFill>
                <a:latin typeface="KG Eyes Wide Open"/>
                <a:ea typeface="Please write me a song" panose="02000603000000000000" pitchFamily="2" charset="0"/>
              </a:endParaRPr>
            </a:p>
            <a:p>
              <a:pPr marL="220662" indent="-236538">
                <a:buFontTx/>
                <a:buAutoNum type="arabicPeriod"/>
              </a:pPr>
              <a:r>
                <a:rPr lang="en-US" sz="2800" dirty="0" smtClean="0">
                  <a:solidFill>
                    <a:prstClr val="black"/>
                  </a:solidFill>
                  <a:ea typeface="Please write me a song" panose="02000603000000000000" pitchFamily="2" charset="0"/>
                </a:rPr>
                <a:t>Silent reading</a:t>
              </a:r>
            </a:p>
            <a:p>
              <a:pPr marL="220662" indent="-236538">
                <a:buFontTx/>
                <a:buAutoNum type="arabicPeriod"/>
              </a:pPr>
              <a:r>
                <a:rPr lang="en-US" sz="2800" dirty="0" smtClean="0">
                  <a:solidFill>
                    <a:prstClr val="black"/>
                  </a:solidFill>
                  <a:ea typeface="Please write me a song" panose="02000603000000000000" pitchFamily="2" charset="0"/>
                </a:rPr>
                <a:t>Quiz Ch.10-11</a:t>
              </a:r>
            </a:p>
            <a:p>
              <a:pPr marL="220662" indent="-236538">
                <a:buFontTx/>
                <a:buAutoNum type="arabicPeriod"/>
              </a:pPr>
              <a:r>
                <a:rPr lang="en-US" sz="2800" dirty="0" smtClean="0">
                  <a:solidFill>
                    <a:prstClr val="black"/>
                  </a:solidFill>
                  <a:ea typeface="Please write me a song" panose="02000603000000000000" pitchFamily="2" charset="0"/>
                </a:rPr>
                <a:t>Working with Ch.10-11</a:t>
              </a:r>
            </a:p>
            <a:p>
              <a:pPr marL="220662" indent="-236538">
                <a:buFontTx/>
                <a:buAutoNum type="arabicPeriod"/>
              </a:pPr>
              <a:r>
                <a:rPr lang="en-US" sz="2800" dirty="0" smtClean="0">
                  <a:solidFill>
                    <a:prstClr val="black"/>
                  </a:solidFill>
                  <a:ea typeface="Please write me a song" panose="02000603000000000000" pitchFamily="2" charset="0"/>
                </a:rPr>
                <a:t>Analyzing Part 1 for theme</a:t>
              </a:r>
            </a:p>
            <a:p>
              <a:pPr marL="220662" indent="-236538">
                <a:lnSpc>
                  <a:spcPct val="150000"/>
                </a:lnSpc>
                <a:buFontTx/>
                <a:buAutoNum type="arabicPeriod"/>
              </a:pPr>
              <a:endParaRPr lang="en-US" sz="2000" dirty="0">
                <a:solidFill>
                  <a:prstClr val="black"/>
                </a:solidFill>
                <a:latin typeface="CF Jack Story" pitchFamily="2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2410408" y="3781574"/>
            <a:ext cx="4601202" cy="1169312"/>
          </a:xfrm>
          <a:prstGeom prst="rect">
            <a:avLst/>
          </a:prstGeom>
          <a:solidFill>
            <a:srgbClr val="708937">
              <a:alpha val="70000"/>
            </a:srgb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69840" y="3657600"/>
            <a:ext cx="45251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latin typeface="KG Eyes Wide Open"/>
                <a:ea typeface="Please write me a song" panose="02000603000000000000" pitchFamily="2" charset="0"/>
              </a:rPr>
              <a:t>Homework:</a:t>
            </a:r>
            <a:br>
              <a:rPr lang="en-US" sz="2800" b="1" dirty="0" smtClean="0">
                <a:solidFill>
                  <a:prstClr val="white"/>
                </a:solidFill>
                <a:latin typeface="KG Eyes Wide Open"/>
                <a:ea typeface="Please write me a song" panose="02000603000000000000" pitchFamily="2" charset="0"/>
              </a:rPr>
            </a:br>
            <a:r>
              <a:rPr lang="en-US" sz="2400" dirty="0">
                <a:solidFill>
                  <a:prstClr val="white"/>
                </a:solidFill>
              </a:rPr>
              <a:t>Finish the work from the PowerPoint and prepare for analysis of Part 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62800" y="2619226"/>
            <a:ext cx="18171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white"/>
                </a:solidFill>
                <a:latin typeface="KG Eyes Wide Open"/>
                <a:ea typeface="Please write me a song" panose="02000603000000000000" pitchFamily="2" charset="0"/>
              </a:rPr>
              <a:t>Last Class</a:t>
            </a:r>
            <a:r>
              <a:rPr lang="en-US" sz="2800" b="1" dirty="0" smtClean="0">
                <a:solidFill>
                  <a:prstClr val="white"/>
                </a:solidFill>
                <a:ea typeface="Please write me a song" panose="02000603000000000000" pitchFamily="2" charset="0"/>
              </a:rPr>
              <a:t>:</a:t>
            </a:r>
            <a:endParaRPr lang="en-US" sz="2800" b="1" dirty="0">
              <a:solidFill>
                <a:prstClr val="white"/>
              </a:solidFill>
              <a:ea typeface="Please write me a song" panose="02000603000000000000" pitchFamily="2" charset="0"/>
            </a:endParaRPr>
          </a:p>
          <a:p>
            <a:r>
              <a:rPr lang="en-US" sz="2400" dirty="0" smtClean="0">
                <a:solidFill>
                  <a:prstClr val="white"/>
                </a:solidFill>
              </a:rPr>
              <a:t>Ch. 7-9</a:t>
            </a:r>
            <a:endParaRPr lang="en-US" sz="2000" dirty="0">
              <a:solidFill>
                <a:prstClr val="white"/>
              </a:solidFill>
              <a:latin typeface="CF Jack Story" pitchFamily="2" charset="0"/>
            </a:endParaRPr>
          </a:p>
          <a:p>
            <a:r>
              <a:rPr lang="en-US" sz="2800" b="1" dirty="0" smtClean="0">
                <a:solidFill>
                  <a:prstClr val="white"/>
                </a:solidFill>
                <a:latin typeface="KG Eyes Wide Open"/>
                <a:ea typeface="Please write me a song" panose="02000603000000000000" pitchFamily="2" charset="0"/>
              </a:rPr>
              <a:t>Next Class:</a:t>
            </a:r>
            <a:endParaRPr lang="en-US" sz="2800" b="1" dirty="0">
              <a:solidFill>
                <a:prstClr val="white"/>
              </a:solidFill>
              <a:latin typeface="KG Eyes Wide Open"/>
              <a:ea typeface="Please write me a song" panose="02000603000000000000" pitchFamily="2" charset="0"/>
            </a:endParaRPr>
          </a:p>
          <a:p>
            <a:r>
              <a:rPr lang="en-US" sz="2400" dirty="0" smtClean="0">
                <a:solidFill>
                  <a:prstClr val="white"/>
                </a:solidFill>
              </a:rPr>
              <a:t>Discussing Part One of the novel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2400" y="5203453"/>
            <a:ext cx="8839200" cy="1647366"/>
          </a:xfrm>
          <a:prstGeom prst="rect">
            <a:avLst/>
          </a:prstGeom>
          <a:solidFill>
            <a:schemeClr val="bg1">
              <a:lumMod val="50000"/>
              <a:alpha val="7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0064" y="5158209"/>
            <a:ext cx="88275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white"/>
                </a:solidFill>
                <a:latin typeface="KG Eyes Wide Open"/>
                <a:ea typeface="Please write me a song" panose="02000603000000000000" pitchFamily="2" charset="0"/>
              </a:rPr>
              <a:t>Our Learning Focus for Today:</a:t>
            </a:r>
            <a:endParaRPr lang="en-US" sz="2800" b="1" dirty="0">
              <a:solidFill>
                <a:prstClr val="white"/>
              </a:solidFill>
              <a:latin typeface="KG Eyes Wide Open"/>
              <a:ea typeface="Please write me a song" panose="02000603000000000000" pitchFamily="2" charset="0"/>
            </a:endParaRPr>
          </a:p>
          <a:p>
            <a:pPr marL="342900" indent="-342900" algn="ctr">
              <a:buFontTx/>
              <a:buAutoNum type="arabicPeriod"/>
            </a:pPr>
            <a:r>
              <a:rPr lang="en-US" sz="2000" dirty="0">
                <a:solidFill>
                  <a:prstClr val="white"/>
                </a:solidFill>
              </a:rPr>
              <a:t>Analyze how an author uses multiple literary elements in one passage </a:t>
            </a:r>
            <a:r>
              <a:rPr lang="en-US" sz="2000" dirty="0" smtClean="0">
                <a:solidFill>
                  <a:prstClr val="white"/>
                </a:solidFill>
              </a:rPr>
              <a:t>to develop </a:t>
            </a:r>
            <a:r>
              <a:rPr lang="en-US" sz="2000" dirty="0">
                <a:solidFill>
                  <a:prstClr val="white"/>
                </a:solidFill>
              </a:rPr>
              <a:t>a theme.</a:t>
            </a:r>
          </a:p>
          <a:p>
            <a:pPr marL="342900" indent="-342900" algn="ctr">
              <a:buFontTx/>
              <a:buAutoNum type="arabicPeriod"/>
            </a:pPr>
            <a:r>
              <a:rPr lang="en-US" sz="2000" dirty="0">
                <a:solidFill>
                  <a:prstClr val="white"/>
                </a:solidFill>
              </a:rPr>
              <a:t>Write an interpretive statement about the significance of literary elements.</a:t>
            </a:r>
          </a:p>
          <a:p>
            <a:pPr marL="342900" indent="-342900" algn="ctr">
              <a:buFontTx/>
              <a:buAutoNum type="arabicPeriod"/>
            </a:pPr>
            <a:r>
              <a:rPr lang="en-US" sz="2000" dirty="0" smtClean="0">
                <a:solidFill>
                  <a:prstClr val="white"/>
                </a:solidFill>
              </a:rPr>
              <a:t>Gather </a:t>
            </a:r>
            <a:r>
              <a:rPr lang="en-US" sz="2000" dirty="0">
                <a:solidFill>
                  <a:prstClr val="white"/>
                </a:solidFill>
              </a:rPr>
              <a:t>textual evidence to generate theme statements.</a:t>
            </a:r>
          </a:p>
          <a:p>
            <a:pPr marL="342900" indent="-342900" algn="ctr">
              <a:buFontTx/>
              <a:buAutoNum type="arabicPeriod"/>
            </a:pPr>
            <a:r>
              <a:rPr lang="en-US" sz="2000" dirty="0">
                <a:solidFill>
                  <a:prstClr val="white"/>
                </a:solidFill>
              </a:rPr>
              <a:t>• Respond to an analytical writing prompt..</a:t>
            </a:r>
            <a:endParaRPr lang="en-US" sz="2000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77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143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Chapter 10: It’s a Sin to Kill a Mockingbird…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When </a:t>
            </a:r>
            <a:r>
              <a:rPr lang="en-US" sz="2400" dirty="0"/>
              <a:t>he gave us our air rifles Atticus wouldn’t teach us to shoot. Uncle </a:t>
            </a:r>
            <a:r>
              <a:rPr lang="en-US" sz="2400" dirty="0" smtClean="0"/>
              <a:t>Jack instructed </a:t>
            </a:r>
            <a:r>
              <a:rPr lang="en-US" sz="2400" dirty="0"/>
              <a:t>us in the rudiments thereof; he said Atticus wasn’t interested in guns. </a:t>
            </a:r>
            <a:r>
              <a:rPr lang="en-US" sz="2400" dirty="0" smtClean="0"/>
              <a:t>Atticus said </a:t>
            </a:r>
            <a:r>
              <a:rPr lang="en-US" sz="2400" dirty="0"/>
              <a:t>to </a:t>
            </a:r>
            <a:r>
              <a:rPr lang="en-US" sz="2400" dirty="0" err="1"/>
              <a:t>Jem</a:t>
            </a:r>
            <a:r>
              <a:rPr lang="en-US" sz="2400" dirty="0"/>
              <a:t> one day, “I’d rather you shot at tin cans in the back yard, but I know </a:t>
            </a:r>
            <a:r>
              <a:rPr lang="en-US" sz="2400" dirty="0" smtClean="0"/>
              <a:t>you’ll go </a:t>
            </a:r>
            <a:r>
              <a:rPr lang="en-US" sz="2400" dirty="0"/>
              <a:t>after birds. Shoot all the </a:t>
            </a:r>
            <a:r>
              <a:rPr lang="en-US" sz="2400" dirty="0" err="1"/>
              <a:t>bluejays</a:t>
            </a:r>
            <a:r>
              <a:rPr lang="en-US" sz="2400" dirty="0"/>
              <a:t> you want, if you can hit ‘</a:t>
            </a:r>
            <a:r>
              <a:rPr lang="en-US" sz="2400" dirty="0" err="1"/>
              <a:t>em</a:t>
            </a:r>
            <a:r>
              <a:rPr lang="en-US" sz="2400" dirty="0"/>
              <a:t>, but remember it’s a </a:t>
            </a:r>
            <a:r>
              <a:rPr lang="en-US" sz="2400" dirty="0" smtClean="0"/>
              <a:t>sin to </a:t>
            </a:r>
            <a:r>
              <a:rPr lang="en-US" sz="2400" dirty="0"/>
              <a:t>kill a mockingbird.”</a:t>
            </a:r>
          </a:p>
          <a:p>
            <a:pPr marL="0" indent="0">
              <a:buNone/>
            </a:pPr>
            <a:r>
              <a:rPr lang="en-US" sz="1000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That </a:t>
            </a:r>
            <a:r>
              <a:rPr lang="en-US" sz="2400" dirty="0"/>
              <a:t>was the only time I ever heard Atticus say it was a sin to do something, and </a:t>
            </a:r>
            <a:r>
              <a:rPr lang="en-US" sz="2400" dirty="0" smtClean="0"/>
              <a:t>I asked </a:t>
            </a:r>
            <a:r>
              <a:rPr lang="en-US" sz="2400" dirty="0"/>
              <a:t>Miss Maudie about it.</a:t>
            </a:r>
          </a:p>
          <a:p>
            <a:pPr marL="0" indent="0">
              <a:buNone/>
            </a:pPr>
            <a:r>
              <a:rPr lang="en-US" sz="1000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“</a:t>
            </a:r>
            <a:r>
              <a:rPr lang="en-US" sz="2400" dirty="0"/>
              <a:t>Your father’s right,” she said. “Mockingbirds don’t do one thing but make music </a:t>
            </a:r>
            <a:r>
              <a:rPr lang="en-US" sz="2400" dirty="0" smtClean="0"/>
              <a:t>for us </a:t>
            </a:r>
            <a:r>
              <a:rPr lang="en-US" sz="2400" dirty="0"/>
              <a:t>to enjoy. They don’t eat up people’s gardens, don’t nest in corncribs, they don’t do </a:t>
            </a:r>
            <a:r>
              <a:rPr lang="en-US" sz="2400" dirty="0" smtClean="0"/>
              <a:t>one thing </a:t>
            </a:r>
            <a:r>
              <a:rPr lang="en-US" sz="2400" dirty="0"/>
              <a:t>but sing their hearts out for us. That’s why it’s a sin to kill a mockingbird</a:t>
            </a:r>
            <a:r>
              <a:rPr lang="en-US" sz="2400" dirty="0" smtClean="0"/>
              <a:t>.” p.90</a:t>
            </a:r>
          </a:p>
          <a:p>
            <a:pPr marL="0" indent="0">
              <a:buNone/>
            </a:pPr>
            <a:r>
              <a:rPr lang="en-US" sz="1000" dirty="0" smtClean="0"/>
              <a:t> </a:t>
            </a: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Based on your understanding of Atticus’s character, why do you think he </a:t>
            </a:r>
            <a:r>
              <a:rPr lang="en-US" sz="2400" dirty="0" smtClean="0"/>
              <a:t>isn’t interested </a:t>
            </a:r>
            <a:r>
              <a:rPr lang="en-US" sz="2400" dirty="0"/>
              <a:t>in guns?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How </a:t>
            </a:r>
            <a:r>
              <a:rPr lang="en-US" sz="2400" dirty="0"/>
              <a:t>does Miss Maudie’s information about mockingbirds add to </a:t>
            </a:r>
            <a:r>
              <a:rPr lang="en-US" sz="2400" dirty="0" smtClean="0"/>
              <a:t>Atticus’s comment </a:t>
            </a:r>
            <a:r>
              <a:rPr lang="en-US" sz="2400" dirty="0"/>
              <a:t>that “it’s a sin to kill a mockingbird”?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Based </a:t>
            </a:r>
            <a:r>
              <a:rPr lang="en-US" sz="2400" dirty="0"/>
              <a:t>on this passage, what might a mockingbird symbolize?</a:t>
            </a:r>
          </a:p>
          <a:p>
            <a:pPr marL="0" indent="0" algn="ctr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49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143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Chapter 11: Mrs. Dubose &amp; Life Lessons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7912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400" dirty="0" smtClean="0"/>
              <a:t>Consider </a:t>
            </a:r>
            <a:r>
              <a:rPr lang="en-US" sz="2400" dirty="0"/>
              <a:t>the significance of </a:t>
            </a:r>
            <a:r>
              <a:rPr lang="en-US" sz="2400" b="1" dirty="0"/>
              <a:t>character</a:t>
            </a:r>
            <a:r>
              <a:rPr lang="en-US" sz="2400" dirty="0"/>
              <a:t>, </a:t>
            </a:r>
            <a:r>
              <a:rPr lang="en-US" sz="2400" b="1" dirty="0"/>
              <a:t>conflict</a:t>
            </a:r>
            <a:r>
              <a:rPr lang="en-US" sz="2400" dirty="0"/>
              <a:t>, and </a:t>
            </a:r>
            <a:r>
              <a:rPr lang="en-US" sz="2400" b="1" dirty="0"/>
              <a:t>setting</a:t>
            </a:r>
            <a:r>
              <a:rPr lang="en-US" sz="2400" dirty="0"/>
              <a:t> in the passage about Mrs. Dubose </a:t>
            </a:r>
            <a:r>
              <a:rPr lang="en-US" sz="2400" dirty="0" smtClean="0"/>
              <a:t>Use </a:t>
            </a:r>
            <a:r>
              <a:rPr lang="en-US" sz="2400" dirty="0"/>
              <a:t>the following sentence stems to generate an interpretive statement </a:t>
            </a:r>
            <a:r>
              <a:rPr lang="en-US" sz="2400" dirty="0" smtClean="0"/>
              <a:t>about each </a:t>
            </a:r>
            <a:r>
              <a:rPr lang="en-US" sz="2400" dirty="0"/>
              <a:t>of these </a:t>
            </a:r>
            <a:r>
              <a:rPr lang="en-US" sz="2400" dirty="0" smtClean="0"/>
              <a:t>elements.</a:t>
            </a:r>
          </a:p>
          <a:p>
            <a:pPr marL="857250" lvl="1" indent="-457200"/>
            <a:r>
              <a:rPr lang="en-US" sz="2400" dirty="0"/>
              <a:t>The character of Mrs. Dubose represents . . .</a:t>
            </a:r>
          </a:p>
          <a:p>
            <a:pPr marL="857250" lvl="1" indent="-457200"/>
            <a:r>
              <a:rPr lang="en-US" sz="2400" dirty="0" smtClean="0"/>
              <a:t>The </a:t>
            </a:r>
            <a:r>
              <a:rPr lang="en-US" sz="2400" dirty="0"/>
              <a:t>conflict between the children and Mrs. Dubose is similar to . . . </a:t>
            </a:r>
            <a:endParaRPr lang="en-US" sz="2400" dirty="0" smtClean="0"/>
          </a:p>
          <a:p>
            <a:pPr marL="857250" lvl="1" indent="-457200"/>
            <a:r>
              <a:rPr lang="en-US" sz="2400" dirty="0" smtClean="0"/>
              <a:t>The </a:t>
            </a:r>
            <a:r>
              <a:rPr lang="en-US" sz="2400" dirty="0"/>
              <a:t>setting of Mrs. Dubose’s house, halfway between the Finch home and </a:t>
            </a:r>
            <a:r>
              <a:rPr lang="en-US" sz="2400" dirty="0" smtClean="0"/>
              <a:t>the town</a:t>
            </a:r>
            <a:r>
              <a:rPr lang="en-US" sz="2400" dirty="0"/>
              <a:t>, is significant because . . 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1000" dirty="0" smtClean="0"/>
              <a:t> </a:t>
            </a:r>
            <a:endParaRPr lang="en-US" sz="2400" dirty="0" smtClean="0"/>
          </a:p>
          <a:p>
            <a:pPr marL="457200" indent="-457200">
              <a:buFont typeface="+mj-lt"/>
              <a:buAutoNum type="arabicPeriod" startAt="5"/>
            </a:pPr>
            <a:r>
              <a:rPr lang="en-US" sz="2400" dirty="0" smtClean="0"/>
              <a:t>In </a:t>
            </a:r>
            <a:r>
              <a:rPr lang="en-US" sz="2400" dirty="0"/>
              <a:t>the following quotation, Atticus gives </a:t>
            </a:r>
            <a:r>
              <a:rPr lang="en-US" sz="2400" dirty="0" err="1"/>
              <a:t>Jem</a:t>
            </a:r>
            <a:r>
              <a:rPr lang="en-US" sz="2400" dirty="0"/>
              <a:t> advice on how to deal </a:t>
            </a:r>
            <a:r>
              <a:rPr lang="en-US" sz="2400" dirty="0" smtClean="0"/>
              <a:t>with Mrs</a:t>
            </a:r>
            <a:r>
              <a:rPr lang="en-US" sz="2400" dirty="0"/>
              <a:t>. Dubose. Consider how this advice might foreshadow the way Atticus </a:t>
            </a:r>
            <a:r>
              <a:rPr lang="en-US" sz="2400" dirty="0" smtClean="0"/>
              <a:t>wants the </a:t>
            </a:r>
            <a:r>
              <a:rPr lang="en-US" sz="2400" dirty="0"/>
              <a:t>children to act during the trial</a:t>
            </a:r>
            <a:r>
              <a:rPr lang="en-US" sz="2400" dirty="0" smtClean="0"/>
              <a:t>. </a:t>
            </a:r>
            <a:r>
              <a:rPr lang="en-US" sz="2400" i="1" dirty="0" smtClean="0"/>
              <a:t>“</a:t>
            </a:r>
            <a:r>
              <a:rPr lang="en-US" sz="2400" i="1" dirty="0"/>
              <a:t>You just hold your head high and be a gentleman. Whatever she says to </a:t>
            </a:r>
            <a:r>
              <a:rPr lang="en-US" sz="2400" i="1" dirty="0" smtClean="0"/>
              <a:t>you, it’s </a:t>
            </a:r>
            <a:r>
              <a:rPr lang="en-US" sz="2400" i="1" dirty="0"/>
              <a:t>your job not to let her make you mad</a:t>
            </a:r>
            <a:r>
              <a:rPr lang="en-US" sz="2400" i="1" dirty="0" smtClean="0"/>
              <a:t>.” </a:t>
            </a:r>
            <a:r>
              <a:rPr lang="en-US" sz="2400" dirty="0" smtClean="0"/>
              <a:t>Rewrite </a:t>
            </a:r>
            <a:r>
              <a:rPr lang="en-US" sz="2400" dirty="0"/>
              <a:t>Atticus’s advice as a statement or “life lesson</a:t>
            </a:r>
            <a:r>
              <a:rPr lang="en-US" sz="2400" dirty="0" smtClean="0"/>
              <a:t>.”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2400" dirty="0" smtClean="0"/>
              <a:t>Work </a:t>
            </a:r>
            <a:r>
              <a:rPr lang="en-US" sz="2400" dirty="0"/>
              <a:t>with your </a:t>
            </a:r>
            <a:r>
              <a:rPr lang="en-US" sz="2400" dirty="0" smtClean="0"/>
              <a:t>table group </a:t>
            </a:r>
            <a:r>
              <a:rPr lang="en-US" sz="2400" dirty="0"/>
              <a:t>to </a:t>
            </a:r>
            <a:r>
              <a:rPr lang="en-US" sz="2400" dirty="0" smtClean="0"/>
              <a:t>find at least three more quotes/examples of </a:t>
            </a:r>
            <a:r>
              <a:rPr lang="en-US" sz="2400" dirty="0"/>
              <a:t>Atticus’s “life lessons” from </a:t>
            </a:r>
            <a:r>
              <a:rPr lang="en-US" sz="2400" dirty="0" smtClean="0"/>
              <a:t>other chapters</a:t>
            </a:r>
            <a:r>
              <a:rPr lang="en-US" sz="2400" dirty="0"/>
              <a:t>. </a:t>
            </a:r>
            <a:r>
              <a:rPr lang="en-US" sz="2400" dirty="0" smtClean="0"/>
              <a:t>Rewrite them as you did above.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2181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143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Themes in </a:t>
            </a:r>
            <a:r>
              <a:rPr lang="en-US" sz="6000" i="1" dirty="0" smtClean="0"/>
              <a:t>To Kill a Mockingbird</a:t>
            </a:r>
            <a:endParaRPr lang="en-US" sz="6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638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 smtClean="0"/>
              <a:t>We will now use </a:t>
            </a:r>
            <a:r>
              <a:rPr lang="en-US" sz="2800" dirty="0"/>
              <a:t>the quotes to identify themes based on the lessons Atticus wants </a:t>
            </a:r>
            <a:r>
              <a:rPr lang="en-US" sz="2800" dirty="0" smtClean="0"/>
              <a:t>his children </a:t>
            </a:r>
            <a:r>
              <a:rPr lang="en-US" sz="2800" dirty="0"/>
              <a:t>to learn as they come of age. Create a web of these and other </a:t>
            </a:r>
            <a:r>
              <a:rPr lang="en-US" sz="2800" dirty="0" smtClean="0"/>
              <a:t>themes Harper </a:t>
            </a:r>
            <a:r>
              <a:rPr lang="en-US" sz="2800" dirty="0"/>
              <a:t>Lee explores in Part One of To Kill a Mockingbird.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When </a:t>
            </a:r>
            <a:r>
              <a:rPr lang="en-US" sz="2800" dirty="0"/>
              <a:t>identifying themes, keep in mind the following:</a:t>
            </a:r>
          </a:p>
          <a:p>
            <a:r>
              <a:rPr lang="en-US" sz="2800" dirty="0" smtClean="0"/>
              <a:t>A </a:t>
            </a:r>
            <a:r>
              <a:rPr lang="en-US" sz="2800" dirty="0"/>
              <a:t>theme is a message, not just a topic, and it cannot be just a word, such </a:t>
            </a:r>
            <a:r>
              <a:rPr lang="en-US" sz="2800" dirty="0" smtClean="0"/>
              <a:t>as prejudice</a:t>
            </a:r>
            <a:r>
              <a:rPr lang="en-US" sz="2800" dirty="0"/>
              <a:t>. A theme from To Kill a Mockingbird would be “Prejudice is </a:t>
            </a:r>
            <a:r>
              <a:rPr lang="en-US" sz="2800" dirty="0" smtClean="0"/>
              <a:t>based on </a:t>
            </a:r>
            <a:r>
              <a:rPr lang="en-US" sz="2800" dirty="0"/>
              <a:t>fear.”</a:t>
            </a:r>
          </a:p>
          <a:p>
            <a:r>
              <a:rPr lang="en-US" sz="2800" dirty="0" smtClean="0"/>
              <a:t>Avoid </a:t>
            </a:r>
            <a:r>
              <a:rPr lang="en-US" sz="2800" dirty="0"/>
              <a:t>clichés such as “Blood is thicker than water.”</a:t>
            </a:r>
          </a:p>
          <a:p>
            <a:r>
              <a:rPr lang="en-US" sz="2800" dirty="0" smtClean="0"/>
              <a:t>Don’t </a:t>
            </a:r>
            <a:r>
              <a:rPr lang="en-US" sz="2800" dirty="0"/>
              <a:t>state a theme as an order: “People must not be racist.”</a:t>
            </a:r>
          </a:p>
          <a:p>
            <a:r>
              <a:rPr lang="en-US" sz="2800" dirty="0" smtClean="0"/>
              <a:t>Themes </a:t>
            </a:r>
            <a:r>
              <a:rPr lang="en-US" sz="2800" dirty="0"/>
              <a:t>should be </a:t>
            </a:r>
            <a:r>
              <a:rPr lang="en-US" sz="2800" dirty="0" smtClean="0"/>
              <a:t>universal</a:t>
            </a:r>
            <a:r>
              <a:rPr lang="en-US" sz="2800" dirty="0"/>
              <a:t>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239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143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Themes in </a:t>
            </a:r>
            <a:r>
              <a:rPr lang="en-US" sz="6000" i="1" dirty="0" smtClean="0"/>
              <a:t>To Kill a Mockingbird</a:t>
            </a:r>
            <a:endParaRPr lang="en-US" sz="6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638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14400"/>
            <a:ext cx="8001000" cy="358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43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143000"/>
          </a:xfrm>
        </p:spPr>
        <p:txBody>
          <a:bodyPr>
            <a:noAutofit/>
          </a:bodyPr>
          <a:lstStyle/>
          <a:p>
            <a:r>
              <a:rPr lang="en-US" sz="6600" dirty="0" smtClean="0"/>
              <a:t>Review &amp; Analysis of Part 1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6019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592749"/>
              </p:ext>
            </p:extLst>
          </p:nvPr>
        </p:nvGraphicFramePr>
        <p:xfrm>
          <a:off x="76199" y="1143000"/>
          <a:ext cx="8926287" cy="5693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5429"/>
                <a:gridCol w="2975429"/>
                <a:gridCol w="2975429"/>
              </a:tblGrid>
              <a:tr h="5812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SETTING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CONFLICT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CHARACTER</a:t>
                      </a:r>
                      <a:endParaRPr lang="en-US" sz="2400" dirty="0"/>
                    </a:p>
                  </a:txBody>
                  <a:tcPr/>
                </a:tc>
              </a:tr>
              <a:tr h="511196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List</a:t>
                      </a:r>
                      <a:r>
                        <a:rPr lang="en-US" sz="2400" baseline="0" dirty="0" smtClean="0"/>
                        <a:t> various IMPORTANT settings within the novel so far and explain what significance/symbolism they hold in the novel.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List significant conflicts that the characters in the novel have experienced so far and make predictions about how they might affect the plot further on in the story.</a:t>
                      </a:r>
                      <a:endParaRPr lang="en-US" sz="2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Identify the main characters in the novel and give a brief description of them along with the significance of their character in the novel.</a:t>
                      </a:r>
                      <a:endParaRPr lang="en-US" sz="2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9530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You must have a </a:t>
            </a:r>
            <a:r>
              <a:rPr lang="en-US" sz="3600" b="1" i="1" dirty="0" smtClean="0"/>
              <a:t>minimum of three examples </a:t>
            </a:r>
            <a:r>
              <a:rPr lang="en-US" sz="3600" dirty="0" smtClean="0"/>
              <a:t>under each column and MUST include </a:t>
            </a:r>
            <a:r>
              <a:rPr lang="en-US" sz="3600" b="1" i="1" dirty="0" smtClean="0"/>
              <a:t>textual evidence </a:t>
            </a:r>
            <a:r>
              <a:rPr lang="en-US" sz="3600" dirty="0" smtClean="0"/>
              <a:t>to support your reasoning.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972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143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One Pager</a:t>
            </a:r>
            <a:endParaRPr lang="en-US" sz="6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638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06829" y="914400"/>
            <a:ext cx="8686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Analyze how character, conflict, </a:t>
            </a:r>
            <a:r>
              <a:rPr lang="en-US" sz="4000" b="1" u="sng" dirty="0"/>
              <a:t>or</a:t>
            </a:r>
            <a:r>
              <a:rPr lang="en-US" sz="4000" dirty="0"/>
              <a:t> setting </a:t>
            </a:r>
            <a:r>
              <a:rPr lang="en-US" sz="4000" dirty="0" smtClean="0"/>
              <a:t>contribute to </a:t>
            </a:r>
            <a:r>
              <a:rPr lang="en-US" sz="4000" dirty="0"/>
              <a:t>a “coming of age” theme in </a:t>
            </a:r>
            <a:r>
              <a:rPr lang="en-US" sz="4000" dirty="0" smtClean="0"/>
              <a:t>Part 1 of the novel. </a:t>
            </a:r>
            <a:r>
              <a:rPr lang="en-US" sz="4000" dirty="0"/>
              <a:t>Be sure to: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 smtClean="0"/>
              <a:t>Begin </a:t>
            </a:r>
            <a:r>
              <a:rPr lang="en-US" sz="4000" dirty="0"/>
              <a:t>with a topic sentence that connects your chosen literary element </a:t>
            </a:r>
            <a:r>
              <a:rPr lang="en-US" sz="4000" dirty="0" smtClean="0"/>
              <a:t>to a </a:t>
            </a:r>
            <a:r>
              <a:rPr lang="en-US" sz="4000" dirty="0"/>
              <a:t>theme.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 smtClean="0"/>
              <a:t>Include </a:t>
            </a:r>
            <a:r>
              <a:rPr lang="en-US" sz="4000" dirty="0"/>
              <a:t>textual evidence in the form of direct </a:t>
            </a:r>
            <a:r>
              <a:rPr lang="en-US" sz="4000" dirty="0" smtClean="0"/>
              <a:t>quotations.</a:t>
            </a:r>
            <a:endParaRPr lang="en-US" sz="4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 smtClean="0"/>
              <a:t>Provide </a:t>
            </a:r>
            <a:r>
              <a:rPr lang="en-US" sz="4000" dirty="0"/>
              <a:t>commentary explaining how your quotes support </a:t>
            </a:r>
            <a:r>
              <a:rPr lang="en-US" sz="4000" dirty="0" smtClean="0"/>
              <a:t>your analysis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5643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KAM">
      <a:majorFont>
        <a:latin typeface="KG Eyes Wide Open"/>
        <a:ea typeface=""/>
        <a:cs typeface=""/>
      </a:majorFont>
      <a:minorFont>
        <a:latin typeface="Please write me a son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620</Words>
  <Application>Microsoft Office PowerPoint</Application>
  <PresentationFormat>On-screen Show (4:3)</PresentationFormat>
  <Paragraphs>71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To Kill a Mockingbird</vt:lpstr>
      <vt:lpstr>PowerPoint Presentation</vt:lpstr>
      <vt:lpstr>Chapter 10: It’s a Sin to Kill a Mockingbird…</vt:lpstr>
      <vt:lpstr>Chapter 11: Mrs. Dubose &amp; Life Lessons</vt:lpstr>
      <vt:lpstr>Themes in To Kill a Mockingbird</vt:lpstr>
      <vt:lpstr>Themes in To Kill a Mockingbird</vt:lpstr>
      <vt:lpstr>Review &amp; Analysis of Part 1</vt:lpstr>
      <vt:lpstr>One Pager</vt:lpstr>
    </vt:vector>
  </TitlesOfParts>
  <Company>Corona Norco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Kill a Mockingbird</dc:title>
  <dc:creator>Guadalupe Dargavel</dc:creator>
  <cp:lastModifiedBy>Guadalupe Dargavel</cp:lastModifiedBy>
  <cp:revision>43</cp:revision>
  <cp:lastPrinted>2015-04-29T22:33:35Z</cp:lastPrinted>
  <dcterms:created xsi:type="dcterms:W3CDTF">2015-03-25T20:13:03Z</dcterms:created>
  <dcterms:modified xsi:type="dcterms:W3CDTF">2015-05-01T21:57:58Z</dcterms:modified>
</cp:coreProperties>
</file>