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92" r:id="rId3"/>
    <p:sldId id="293" r:id="rId4"/>
    <p:sldId id="294" r:id="rId5"/>
    <p:sldId id="295" r:id="rId6"/>
    <p:sldId id="297" r:id="rId7"/>
    <p:sldId id="298" r:id="rId8"/>
    <p:sldId id="299" r:id="rId9"/>
    <p:sldId id="300" r:id="rId10"/>
    <p:sldId id="301" r:id="rId11"/>
    <p:sldId id="296" r:id="rId12"/>
    <p:sldId id="303" r:id="rId13"/>
    <p:sldId id="30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2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E239F2-DB14-4D98-A1E6-A295DE25AA02}" type="datetimeFigureOut">
              <a:rPr lang="en-US" smtClean="0"/>
              <a:pPr/>
              <a:t>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8DB1C-C86B-495F-BDFE-B7A857DE4404}" type="slidenum">
              <a:rPr lang="en-US" smtClean="0"/>
              <a:pPr/>
              <a:t>‹#›</a:t>
            </a:fld>
            <a:endParaRPr lang="en-US" dirty="0"/>
          </a:p>
        </p:txBody>
      </p:sp>
    </p:spTree>
    <p:extLst>
      <p:ext uri="{BB962C8B-B14F-4D97-AF65-F5344CB8AC3E}">
        <p14:creationId xmlns:p14="http://schemas.microsoft.com/office/powerpoint/2010/main" val="61339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1491485358"/>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264785390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157608425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303169807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337402455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98192284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207841207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251808604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396906201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108993019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416606970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6AC7D-EA5A-4D3A-BD7F-0CEC59AA3EEE}" type="datetimeFigureOut">
              <a:rPr lang="en-US" smtClean="0"/>
              <a:pPr/>
              <a:t>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369286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0"/>
            <a:ext cx="9144000" cy="1470025"/>
          </a:xfrm>
        </p:spPr>
        <p:txBody>
          <a:bodyPr>
            <a:noAutofit/>
          </a:bodyPr>
          <a:lstStyle/>
          <a:p>
            <a:r>
              <a:rPr lang="en-US" sz="8000" b="1" dirty="0" smtClean="0">
                <a:latin typeface="Bernard MT Condensed" panose="02050806060905020404" pitchFamily="18" charset="0"/>
              </a:rPr>
              <a:t>TRANSCENDENTALISM</a:t>
            </a:r>
            <a:endParaRPr lang="en-US" sz="8000" b="1" dirty="0">
              <a:latin typeface="Bernard MT Condensed" panose="02050806060905020404" pitchFamily="18" charset="0"/>
            </a:endParaRPr>
          </a:p>
        </p:txBody>
      </p:sp>
      <p:sp>
        <p:nvSpPr>
          <p:cNvPr id="5" name="TextBox 4"/>
          <p:cNvSpPr txBox="1"/>
          <p:nvPr/>
        </p:nvSpPr>
        <p:spPr>
          <a:xfrm>
            <a:off x="914400" y="3429000"/>
            <a:ext cx="7315200" cy="2092881"/>
          </a:xfrm>
          <a:prstGeom prst="rect">
            <a:avLst/>
          </a:prstGeom>
          <a:noFill/>
        </p:spPr>
        <p:txBody>
          <a:bodyPr wrap="square" rtlCol="0">
            <a:spAutoFit/>
          </a:bodyPr>
          <a:lstStyle/>
          <a:p>
            <a:pPr algn="ctr"/>
            <a:r>
              <a:rPr lang="en-US" sz="3500" dirty="0" smtClean="0"/>
              <a:t>“It was a high counsel that I once heard given to a young person…always do that which you are afraid to do.” </a:t>
            </a:r>
            <a:br>
              <a:rPr lang="en-US" sz="3500" dirty="0" smtClean="0"/>
            </a:br>
            <a:r>
              <a:rPr lang="en-US" sz="2500" dirty="0" smtClean="0"/>
              <a:t>Ralph Waldo Emerson, father of Transcendentalism</a:t>
            </a:r>
            <a:endParaRPr lang="en-US" sz="2500" dirty="0"/>
          </a:p>
        </p:txBody>
      </p:sp>
    </p:spTree>
    <p:extLst>
      <p:ext uri="{BB962C8B-B14F-4D97-AF65-F5344CB8AC3E}">
        <p14:creationId xmlns:p14="http://schemas.microsoft.com/office/powerpoint/2010/main" val="3816896000"/>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600" dirty="0" smtClean="0"/>
              <a:t>“I Don’t Want To Be”- Gavin </a:t>
            </a:r>
            <a:r>
              <a:rPr lang="en-US" sz="4600" dirty="0" err="1" smtClean="0"/>
              <a:t>DeGraw</a:t>
            </a:r>
            <a:endParaRPr lang="en-US" sz="4600" dirty="0"/>
          </a:p>
        </p:txBody>
      </p:sp>
      <p:sp>
        <p:nvSpPr>
          <p:cNvPr id="5" name="TextBox 4"/>
          <p:cNvSpPr txBox="1"/>
          <p:nvPr/>
        </p:nvSpPr>
        <p:spPr>
          <a:xfrm>
            <a:off x="381000" y="990600"/>
            <a:ext cx="8458200" cy="5909310"/>
          </a:xfrm>
          <a:prstGeom prst="rect">
            <a:avLst/>
          </a:prstGeom>
          <a:noFill/>
        </p:spPr>
        <p:txBody>
          <a:bodyPr wrap="square" numCol="2" spcCol="457200" rtlCol="0">
            <a:spAutoFit/>
          </a:bodyPr>
          <a:lstStyle/>
          <a:p>
            <a:r>
              <a:rPr lang="en-US" b="1" dirty="0" smtClean="0"/>
              <a:t>I don't need to be anything other</a:t>
            </a:r>
            <a:br>
              <a:rPr lang="en-US" b="1" dirty="0" smtClean="0"/>
            </a:br>
            <a:r>
              <a:rPr lang="en-US" b="1" dirty="0" smtClean="0"/>
              <a:t>Than a prison guard's son</a:t>
            </a:r>
            <a:br>
              <a:rPr lang="en-US" b="1" dirty="0" smtClean="0"/>
            </a:br>
            <a:r>
              <a:rPr lang="en-US" b="1" dirty="0" smtClean="0"/>
              <a:t>I don't need to be anything other </a:t>
            </a:r>
            <a:br>
              <a:rPr lang="en-US" b="1" dirty="0" smtClean="0"/>
            </a:br>
            <a:r>
              <a:rPr lang="en-US" b="1" dirty="0" smtClean="0"/>
              <a:t>Than a specialist's son</a:t>
            </a:r>
            <a:br>
              <a:rPr lang="en-US" b="1" dirty="0" smtClean="0"/>
            </a:br>
            <a:r>
              <a:rPr lang="en-US" b="1" dirty="0" smtClean="0"/>
              <a:t>I don't have to be anyone other</a:t>
            </a:r>
            <a:br>
              <a:rPr lang="en-US" b="1" dirty="0" smtClean="0"/>
            </a:br>
            <a:r>
              <a:rPr lang="en-US" b="1" dirty="0" smtClean="0"/>
              <a:t>Than the birth of two souls in one</a:t>
            </a:r>
            <a:br>
              <a:rPr lang="en-US" b="1" dirty="0" smtClean="0"/>
            </a:br>
            <a:r>
              <a:rPr lang="en-US" b="1" dirty="0" smtClean="0"/>
              <a:t>Part of where I'm going, is knowing where I'm coming from</a:t>
            </a:r>
            <a:br>
              <a:rPr lang="en-US" b="1" dirty="0" smtClean="0"/>
            </a:br>
            <a:r>
              <a:rPr lang="en-US" b="1" dirty="0" smtClean="0"/>
              <a:t/>
            </a:r>
            <a:br>
              <a:rPr lang="en-US" b="1" dirty="0" smtClean="0"/>
            </a:br>
            <a:r>
              <a:rPr lang="en-US" b="1" i="1" dirty="0" smtClean="0"/>
              <a:t>I don't want to be</a:t>
            </a:r>
            <a:br>
              <a:rPr lang="en-US" b="1" i="1" dirty="0" smtClean="0"/>
            </a:br>
            <a:r>
              <a:rPr lang="en-US" b="1" i="1" dirty="0" smtClean="0"/>
              <a:t>Anything other than what I've been trying to be lately</a:t>
            </a:r>
            <a:br>
              <a:rPr lang="en-US" b="1" i="1" dirty="0" smtClean="0"/>
            </a:br>
            <a:r>
              <a:rPr lang="en-US" b="1" i="1" dirty="0" smtClean="0"/>
              <a:t>All I have to do</a:t>
            </a:r>
            <a:br>
              <a:rPr lang="en-US" b="1" i="1" dirty="0" smtClean="0"/>
            </a:br>
            <a:r>
              <a:rPr lang="en-US" b="1" i="1" dirty="0" smtClean="0"/>
              <a:t>Is think of me and I have peace of mind</a:t>
            </a:r>
            <a:br>
              <a:rPr lang="en-US" b="1" i="1" dirty="0" smtClean="0"/>
            </a:br>
            <a:r>
              <a:rPr lang="en-US" b="1" i="1" dirty="0" smtClean="0"/>
              <a:t>I'm tired of looking 'round rooms</a:t>
            </a:r>
          </a:p>
          <a:p>
            <a:r>
              <a:rPr lang="en-US" b="1" i="1" dirty="0" smtClean="0"/>
              <a:t>Wondering what I've got to do</a:t>
            </a:r>
            <a:br>
              <a:rPr lang="en-US" b="1" i="1" dirty="0" smtClean="0"/>
            </a:br>
            <a:r>
              <a:rPr lang="en-US" b="1" i="1" dirty="0" smtClean="0"/>
              <a:t>Or who I'm supposed to be</a:t>
            </a:r>
            <a:br>
              <a:rPr lang="en-US" b="1" i="1" dirty="0" smtClean="0"/>
            </a:br>
            <a:r>
              <a:rPr lang="en-US" b="1" i="1" dirty="0" smtClean="0"/>
              <a:t>I don't want to be anything other than me</a:t>
            </a:r>
            <a:br>
              <a:rPr lang="en-US" b="1" i="1" dirty="0" smtClean="0"/>
            </a:br>
            <a:r>
              <a:rPr lang="en-US" b="1" dirty="0" smtClean="0"/>
              <a:t/>
            </a:r>
            <a:br>
              <a:rPr lang="en-US" b="1" dirty="0" smtClean="0"/>
            </a:br>
            <a:endParaRPr lang="en-US" b="1" dirty="0" smtClean="0"/>
          </a:p>
          <a:p>
            <a:endParaRPr lang="en-US" b="1" dirty="0" smtClean="0"/>
          </a:p>
          <a:p>
            <a:r>
              <a:rPr lang="en-US" b="1" dirty="0" smtClean="0"/>
              <a:t>I'm surrounded by liars everywhere I turn</a:t>
            </a:r>
            <a:br>
              <a:rPr lang="en-US" b="1" dirty="0" smtClean="0"/>
            </a:br>
            <a:r>
              <a:rPr lang="en-US" b="1" dirty="0" smtClean="0"/>
              <a:t>I'm surrounded by imposters everywhere I turn</a:t>
            </a:r>
            <a:br>
              <a:rPr lang="en-US" b="1" dirty="0" smtClean="0"/>
            </a:br>
            <a:r>
              <a:rPr lang="en-US" b="1" dirty="0" smtClean="0"/>
              <a:t>I'm surrounded by identity crisis everywhere I turn</a:t>
            </a:r>
            <a:br>
              <a:rPr lang="en-US" b="1" dirty="0" smtClean="0"/>
            </a:br>
            <a:r>
              <a:rPr lang="en-US" b="1" dirty="0" smtClean="0"/>
              <a:t>Am I the only one who noticed?</a:t>
            </a:r>
            <a:br>
              <a:rPr lang="en-US" b="1" dirty="0" smtClean="0"/>
            </a:br>
            <a:r>
              <a:rPr lang="en-US" b="1" dirty="0" smtClean="0"/>
              <a:t>I can't be the only one who's learned!</a:t>
            </a:r>
            <a:br>
              <a:rPr lang="en-US" b="1" dirty="0" smtClean="0"/>
            </a:br>
            <a:r>
              <a:rPr lang="en-US" b="1" dirty="0" smtClean="0"/>
              <a:t/>
            </a:r>
            <a:br>
              <a:rPr lang="en-US" b="1" dirty="0" smtClean="0"/>
            </a:br>
            <a:r>
              <a:rPr lang="en-US" b="1" i="1" dirty="0" smtClean="0"/>
              <a:t>CHORUS</a:t>
            </a:r>
            <a:r>
              <a:rPr lang="en-US" b="1" dirty="0" smtClean="0"/>
              <a:t/>
            </a:r>
            <a:br>
              <a:rPr lang="en-US" b="1" dirty="0" smtClean="0"/>
            </a:br>
            <a:r>
              <a:rPr lang="en-US" b="1" dirty="0" smtClean="0"/>
              <a:t/>
            </a:r>
            <a:br>
              <a:rPr lang="en-US" b="1" dirty="0" smtClean="0"/>
            </a:br>
            <a:r>
              <a:rPr lang="en-US" b="1" dirty="0" smtClean="0"/>
              <a:t>Can I have everyone's attention please?</a:t>
            </a:r>
            <a:br>
              <a:rPr lang="en-US" b="1" dirty="0" smtClean="0"/>
            </a:br>
            <a:r>
              <a:rPr lang="en-US" b="1" dirty="0" smtClean="0"/>
              <a:t>If you're not like this and that, you're </a:t>
            </a:r>
            <a:r>
              <a:rPr lang="en-US" b="1" dirty="0" err="1" smtClean="0"/>
              <a:t>gonna</a:t>
            </a:r>
            <a:r>
              <a:rPr lang="en-US" b="1" dirty="0" smtClean="0"/>
              <a:t> have to leave</a:t>
            </a:r>
            <a:br>
              <a:rPr lang="en-US" b="1" dirty="0" smtClean="0"/>
            </a:br>
            <a:r>
              <a:rPr lang="en-US" b="1" dirty="0" smtClean="0"/>
              <a:t>I came from the mountain</a:t>
            </a:r>
            <a:br>
              <a:rPr lang="en-US" b="1" dirty="0" smtClean="0"/>
            </a:br>
            <a:r>
              <a:rPr lang="en-US" b="1" dirty="0" smtClean="0"/>
              <a:t>The crust of creation</a:t>
            </a:r>
            <a:br>
              <a:rPr lang="en-US" b="1" dirty="0" smtClean="0"/>
            </a:br>
            <a:r>
              <a:rPr lang="en-US" b="1" dirty="0" smtClean="0"/>
              <a:t>My whole situation-made from clay to stone</a:t>
            </a:r>
            <a:br>
              <a:rPr lang="en-US" b="1" dirty="0" smtClean="0"/>
            </a:br>
            <a:r>
              <a:rPr lang="en-US" b="1" dirty="0" smtClean="0"/>
              <a:t>And now I'm telling everybody</a:t>
            </a:r>
            <a:br>
              <a:rPr lang="en-US" b="1" dirty="0" smtClean="0"/>
            </a:br>
            <a:r>
              <a:rPr lang="en-US" b="1" dirty="0" smtClean="0"/>
              <a:t/>
            </a:r>
            <a:br>
              <a:rPr lang="en-US" b="1" dirty="0" smtClean="0"/>
            </a:br>
            <a:r>
              <a:rPr lang="en-US" b="1" i="1" dirty="0" smtClean="0"/>
              <a:t>CHORUS</a:t>
            </a:r>
            <a:r>
              <a:rPr lang="en-US" b="1" dirty="0" smtClean="0"/>
              <a:t/>
            </a:r>
            <a:br>
              <a:rPr lang="en-US" b="1" dirty="0" smtClean="0"/>
            </a:br>
            <a:r>
              <a:rPr lang="en-US" b="1" dirty="0" smtClean="0"/>
              <a:t/>
            </a:r>
            <a:br>
              <a:rPr lang="en-US" b="1" dirty="0" smtClean="0"/>
            </a:br>
            <a:r>
              <a:rPr lang="en-US" b="1" dirty="0" smtClean="0"/>
              <a:t>I don't want to be [x4]</a:t>
            </a:r>
            <a:endParaRPr lang="en-US" b="1"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“Self-Reliance”: 2</a:t>
            </a:r>
            <a:r>
              <a:rPr lang="en-US" baseline="30000" dirty="0" smtClean="0"/>
              <a:t>nd</a:t>
            </a:r>
            <a:r>
              <a:rPr lang="en-US" dirty="0" smtClean="0"/>
              <a:t> Read-Through</a:t>
            </a:r>
            <a:endParaRPr lang="en-US" dirty="0"/>
          </a:p>
        </p:txBody>
      </p:sp>
      <p:sp>
        <p:nvSpPr>
          <p:cNvPr id="3" name="Content Placeholder 2"/>
          <p:cNvSpPr>
            <a:spLocks noGrp="1"/>
          </p:cNvSpPr>
          <p:nvPr>
            <p:ph idx="1"/>
          </p:nvPr>
        </p:nvSpPr>
        <p:spPr>
          <a:xfrm>
            <a:off x="152400" y="1143000"/>
            <a:ext cx="8991600" cy="5715000"/>
          </a:xfrm>
        </p:spPr>
        <p:txBody>
          <a:bodyPr>
            <a:noAutofit/>
          </a:bodyPr>
          <a:lstStyle/>
          <a:p>
            <a:pPr algn="ctr">
              <a:buNone/>
            </a:pPr>
            <a:r>
              <a:rPr lang="en-US" sz="3000" dirty="0" smtClean="0"/>
              <a:t>You will now, INDEPENDENTLY, highlight, annotate, label, and explain as you’ve been taught to do (don’t just highlight!!! You MUST have margin notes!).</a:t>
            </a:r>
          </a:p>
          <a:p>
            <a:pPr algn="ctr">
              <a:buNone/>
            </a:pPr>
            <a:r>
              <a:rPr lang="en-US" sz="3000" dirty="0" smtClean="0"/>
              <a:t>Here’s a reminder:</a:t>
            </a:r>
          </a:p>
          <a:p>
            <a:pPr marL="514350" indent="-514350"/>
            <a:r>
              <a:rPr lang="en-US" sz="3000" dirty="0" smtClean="0">
                <a:effectLst>
                  <a:glow rad="101600">
                    <a:srgbClr val="00B050">
                      <a:alpha val="60000"/>
                    </a:srgbClr>
                  </a:glow>
                </a:effectLst>
              </a:rPr>
              <a:t>Highlight the main idea(s) in green</a:t>
            </a:r>
            <a:r>
              <a:rPr lang="en-US" sz="3000" dirty="0" smtClean="0"/>
              <a:t>.</a:t>
            </a:r>
          </a:p>
          <a:p>
            <a:pPr marL="514350" indent="-514350"/>
            <a:r>
              <a:rPr lang="en-US" sz="3000" dirty="0" smtClean="0">
                <a:effectLst>
                  <a:glow rad="101600">
                    <a:srgbClr val="FFFF00">
                      <a:alpha val="60000"/>
                    </a:srgbClr>
                  </a:glow>
                </a:effectLst>
              </a:rPr>
              <a:t>Highlight all supporting details in yellow</a:t>
            </a:r>
            <a:r>
              <a:rPr lang="en-US" sz="3000" dirty="0" smtClean="0"/>
              <a:t>.</a:t>
            </a:r>
          </a:p>
          <a:p>
            <a:pPr marL="514350" indent="-514350"/>
            <a:r>
              <a:rPr lang="en-US" sz="3000" dirty="0" smtClean="0">
                <a:effectLst>
                  <a:glow rad="101600">
                    <a:srgbClr val="FF0066">
                      <a:alpha val="60000"/>
                    </a:srgbClr>
                  </a:glow>
                </a:effectLst>
              </a:rPr>
              <a:t>Highlight any examples of rhetoric (persuasive appeals, tone, diction, syntax, allusion, etc) in pink</a:t>
            </a:r>
            <a:r>
              <a:rPr lang="en-US" sz="3000" dirty="0" smtClean="0"/>
              <a:t>.</a:t>
            </a:r>
          </a:p>
          <a:p>
            <a:pPr marL="514350" indent="-514350"/>
            <a:r>
              <a:rPr lang="en-US" sz="3000" dirty="0" smtClean="0"/>
              <a:t>Circle difficult/unknown words  and define them.</a:t>
            </a:r>
          </a:p>
          <a:p>
            <a:pPr marL="514350" indent="-514350"/>
            <a:r>
              <a:rPr lang="en-US" sz="3000" dirty="0" smtClean="0"/>
              <a:t>Your margin notes should label and/or explain.</a:t>
            </a:r>
          </a:p>
          <a:p>
            <a:pPr algn="ctr">
              <a:buNone/>
            </a:pPr>
            <a:endParaRPr lang="en-US" sz="2000" dirty="0" smtClean="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362198"/>
          <a:ext cx="8839200" cy="4343402"/>
        </p:xfrm>
        <a:graphic>
          <a:graphicData uri="http://schemas.openxmlformats.org/drawingml/2006/table">
            <a:tbl>
              <a:tblPr firstCol="1" bandRow="1">
                <a:tableStyleId>{5C22544A-7EE6-4342-B048-85BDC9FD1C3A}</a:tableStyleId>
              </a:tblPr>
              <a:tblGrid>
                <a:gridCol w="2946400"/>
                <a:gridCol w="2946400"/>
                <a:gridCol w="2946400"/>
              </a:tblGrid>
              <a:tr h="620486">
                <a:tc>
                  <a:txBody>
                    <a:bodyPr/>
                    <a:lstStyle/>
                    <a:p>
                      <a:endParaRPr lang="en-US" dirty="0"/>
                    </a:p>
                  </a:txBody>
                  <a:tcPr/>
                </a:tc>
                <a:tc>
                  <a:txBody>
                    <a:bodyPr/>
                    <a:lstStyle/>
                    <a:p>
                      <a:pPr algn="ctr"/>
                      <a:r>
                        <a:rPr lang="en-US" sz="2400" b="1" dirty="0" smtClean="0"/>
                        <a:t>What’s the answer?</a:t>
                      </a:r>
                      <a:endParaRPr lang="en-US" sz="2400" b="1" dirty="0"/>
                    </a:p>
                  </a:txBody>
                  <a:tcPr anchor="ctr"/>
                </a:tc>
                <a:tc>
                  <a:txBody>
                    <a:bodyPr/>
                    <a:lstStyle/>
                    <a:p>
                      <a:pPr algn="ctr"/>
                      <a:r>
                        <a:rPr lang="en-US" sz="2400" b="1" dirty="0" smtClean="0"/>
                        <a:t>Textual evidence?</a:t>
                      </a:r>
                      <a:endParaRPr lang="en-US" sz="2400" b="1" dirty="0"/>
                    </a:p>
                  </a:txBody>
                  <a:tcPr anchor="ctr"/>
                </a:tc>
              </a:tr>
              <a:tr h="620486">
                <a:tc>
                  <a:txBody>
                    <a:bodyPr/>
                    <a:lstStyle/>
                    <a:p>
                      <a:pPr algn="ctr"/>
                      <a:r>
                        <a:rPr lang="en-US" sz="2400" dirty="0" smtClean="0"/>
                        <a:t>Subject</a:t>
                      </a:r>
                      <a:endParaRPr lang="en-US" sz="2400" dirty="0"/>
                    </a:p>
                  </a:txBody>
                  <a:tcPr/>
                </a:tc>
                <a:tc>
                  <a:txBody>
                    <a:bodyPr/>
                    <a:lstStyle/>
                    <a:p>
                      <a:endParaRPr lang="en-US" dirty="0"/>
                    </a:p>
                  </a:txBody>
                  <a:tcPr/>
                </a:tc>
                <a:tc>
                  <a:txBody>
                    <a:bodyPr/>
                    <a:lstStyle/>
                    <a:p>
                      <a:endParaRPr lang="en-US" dirty="0"/>
                    </a:p>
                  </a:txBody>
                  <a:tcPr/>
                </a:tc>
              </a:tr>
              <a:tr h="620486">
                <a:tc>
                  <a:txBody>
                    <a:bodyPr/>
                    <a:lstStyle/>
                    <a:p>
                      <a:pPr algn="ctr"/>
                      <a:r>
                        <a:rPr lang="en-US" sz="2400" dirty="0" smtClean="0"/>
                        <a:t>Occasion</a:t>
                      </a:r>
                      <a:endParaRPr lang="en-US" sz="2400" dirty="0"/>
                    </a:p>
                  </a:txBody>
                  <a:tcPr/>
                </a:tc>
                <a:tc>
                  <a:txBody>
                    <a:bodyPr/>
                    <a:lstStyle/>
                    <a:p>
                      <a:endParaRPr lang="en-US" dirty="0"/>
                    </a:p>
                  </a:txBody>
                  <a:tcPr/>
                </a:tc>
                <a:tc>
                  <a:txBody>
                    <a:bodyPr/>
                    <a:lstStyle/>
                    <a:p>
                      <a:endParaRPr lang="en-US" dirty="0"/>
                    </a:p>
                  </a:txBody>
                  <a:tcPr/>
                </a:tc>
              </a:tr>
              <a:tr h="620486">
                <a:tc>
                  <a:txBody>
                    <a:bodyPr/>
                    <a:lstStyle/>
                    <a:p>
                      <a:pPr algn="ctr"/>
                      <a:r>
                        <a:rPr lang="en-US" sz="2400" dirty="0" smtClean="0"/>
                        <a:t>Audience</a:t>
                      </a:r>
                      <a:endParaRPr lang="en-US" sz="2400" dirty="0"/>
                    </a:p>
                  </a:txBody>
                  <a:tcPr/>
                </a:tc>
                <a:tc>
                  <a:txBody>
                    <a:bodyPr/>
                    <a:lstStyle/>
                    <a:p>
                      <a:endParaRPr lang="en-US" dirty="0"/>
                    </a:p>
                  </a:txBody>
                  <a:tcPr/>
                </a:tc>
                <a:tc>
                  <a:txBody>
                    <a:bodyPr/>
                    <a:lstStyle/>
                    <a:p>
                      <a:endParaRPr lang="en-US" dirty="0"/>
                    </a:p>
                  </a:txBody>
                  <a:tcPr/>
                </a:tc>
              </a:tr>
              <a:tr h="620486">
                <a:tc>
                  <a:txBody>
                    <a:bodyPr/>
                    <a:lstStyle/>
                    <a:p>
                      <a:pPr algn="ctr"/>
                      <a:r>
                        <a:rPr lang="en-US" sz="2400" dirty="0" smtClean="0"/>
                        <a:t>Position</a:t>
                      </a:r>
                      <a:endParaRPr lang="en-US" sz="2400" dirty="0"/>
                    </a:p>
                  </a:txBody>
                  <a:tcPr/>
                </a:tc>
                <a:tc>
                  <a:txBody>
                    <a:bodyPr/>
                    <a:lstStyle/>
                    <a:p>
                      <a:endParaRPr lang="en-US" dirty="0"/>
                    </a:p>
                  </a:txBody>
                  <a:tcPr/>
                </a:tc>
                <a:tc>
                  <a:txBody>
                    <a:bodyPr/>
                    <a:lstStyle/>
                    <a:p>
                      <a:endParaRPr lang="en-US" dirty="0"/>
                    </a:p>
                  </a:txBody>
                  <a:tcPr/>
                </a:tc>
              </a:tr>
              <a:tr h="620486">
                <a:tc>
                  <a:txBody>
                    <a:bodyPr/>
                    <a:lstStyle/>
                    <a:p>
                      <a:pPr algn="ctr"/>
                      <a:r>
                        <a:rPr lang="en-US" sz="2400" dirty="0" smtClean="0"/>
                        <a:t>Speaker</a:t>
                      </a:r>
                      <a:endParaRPr lang="en-US" sz="2400" dirty="0"/>
                    </a:p>
                  </a:txBody>
                  <a:tcPr/>
                </a:tc>
                <a:tc>
                  <a:txBody>
                    <a:bodyPr/>
                    <a:lstStyle/>
                    <a:p>
                      <a:endParaRPr lang="en-US" dirty="0"/>
                    </a:p>
                  </a:txBody>
                  <a:tcPr/>
                </a:tc>
                <a:tc>
                  <a:txBody>
                    <a:bodyPr/>
                    <a:lstStyle/>
                    <a:p>
                      <a:endParaRPr lang="en-US" dirty="0"/>
                    </a:p>
                  </a:txBody>
                  <a:tcPr/>
                </a:tc>
              </a:tr>
              <a:tr h="620486">
                <a:tc>
                  <a:txBody>
                    <a:bodyPr/>
                    <a:lstStyle/>
                    <a:p>
                      <a:pPr algn="ctr"/>
                      <a:r>
                        <a:rPr lang="en-US" sz="2400" dirty="0" smtClean="0"/>
                        <a:t>Tone</a:t>
                      </a:r>
                      <a:endParaRPr lang="en-US" sz="2400" dirty="0"/>
                    </a:p>
                  </a:txBody>
                  <a:tcPr/>
                </a:tc>
                <a:tc>
                  <a:txBody>
                    <a:bodyPr/>
                    <a:lstStyle/>
                    <a:p>
                      <a:endParaRPr lang="en-US" dirty="0"/>
                    </a:p>
                  </a:txBody>
                  <a:tcPr/>
                </a:tc>
                <a:tc>
                  <a:txBody>
                    <a:bodyPr/>
                    <a:lstStyle/>
                    <a:p>
                      <a:endParaRPr lang="en-US" dirty="0"/>
                    </a:p>
                  </a:txBody>
                  <a:tcPr/>
                </a:tc>
              </a:tr>
            </a:tbl>
          </a:graphicData>
        </a:graphic>
      </p:graphicFrame>
      <p:sp>
        <p:nvSpPr>
          <p:cNvPr id="3" name="Title 1"/>
          <p:cNvSpPr txBox="1">
            <a:spLocks/>
          </p:cNvSpPr>
          <p:nvPr/>
        </p:nvSpPr>
        <p:spPr>
          <a:xfrm>
            <a:off x="0" y="228600"/>
            <a:ext cx="9144000" cy="990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SOAPStone</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lang="en-US" sz="4400" dirty="0" smtClean="0">
                <a:latin typeface="+mj-lt"/>
                <a:ea typeface="+mj-ea"/>
                <a:cs typeface="+mj-cs"/>
              </a:rPr>
              <a:t>Self-Reliance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152400" y="914400"/>
            <a:ext cx="8763000" cy="1384995"/>
          </a:xfrm>
          <a:prstGeom prst="rect">
            <a:avLst/>
          </a:prstGeom>
          <a:noFill/>
        </p:spPr>
        <p:txBody>
          <a:bodyPr wrap="square" rtlCol="0">
            <a:spAutoFit/>
          </a:bodyPr>
          <a:lstStyle/>
          <a:p>
            <a:pPr algn="ctr"/>
            <a:r>
              <a:rPr lang="en-US" sz="2800" dirty="0" smtClean="0"/>
              <a:t>Please copy down the table below on your own piece of paper. You have 10 minutes to fill it out on your own.  This will be collected at the end of the 10 minutes.</a:t>
            </a:r>
            <a:endParaRPr lang="en-US" sz="2800"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HOMEWORK</a:t>
            </a:r>
            <a:endParaRPr lang="en-US" dirty="0"/>
          </a:p>
        </p:txBody>
      </p:sp>
      <p:sp>
        <p:nvSpPr>
          <p:cNvPr id="3" name="Content Placeholder 2"/>
          <p:cNvSpPr>
            <a:spLocks noGrp="1"/>
          </p:cNvSpPr>
          <p:nvPr>
            <p:ph idx="1"/>
          </p:nvPr>
        </p:nvSpPr>
        <p:spPr>
          <a:xfrm>
            <a:off x="152400" y="1143000"/>
            <a:ext cx="8991600" cy="5715000"/>
          </a:xfrm>
        </p:spPr>
        <p:txBody>
          <a:bodyPr>
            <a:noAutofit/>
          </a:bodyPr>
          <a:lstStyle/>
          <a:p>
            <a:pPr marL="457200" indent="-457200">
              <a:buFont typeface="+mj-lt"/>
              <a:buAutoNum type="arabicPeriod"/>
            </a:pPr>
            <a:r>
              <a:rPr lang="en-US" dirty="0" smtClean="0"/>
              <a:t>Write up a rhetorical </a:t>
            </a:r>
            <a:r>
              <a:rPr lang="en-US" dirty="0" err="1" smtClean="0"/>
              <a:t>precis</a:t>
            </a:r>
            <a:r>
              <a:rPr lang="en-US" dirty="0" smtClean="0"/>
              <a:t> for “Self-Reliance” (use your notes from last class)</a:t>
            </a:r>
          </a:p>
          <a:p>
            <a:pPr marL="457200" indent="-457200">
              <a:buFont typeface="+mj-lt"/>
              <a:buAutoNum type="arabicPeriod"/>
            </a:pPr>
            <a:r>
              <a:rPr lang="en-US" dirty="0" smtClean="0"/>
              <a:t>Bring in your own printed copy of a song that could be considered “transcendental.” Please make sure you highlight the lyrics that are transcendental in nature with an explanation in the margins as to WHY. Then, write a ½ page paragraph explaining why this song could be considered “Transcendental.”</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t>Agenda Day </a:t>
            </a:r>
            <a:r>
              <a:rPr lang="en-US" sz="5500" dirty="0" smtClean="0"/>
              <a:t>5: 2/3 &amp; 2/4</a:t>
            </a:r>
            <a:endParaRPr lang="en-US" sz="5500" dirty="0"/>
          </a:p>
        </p:txBody>
      </p:sp>
      <p:sp>
        <p:nvSpPr>
          <p:cNvPr id="3" name="Content Placeholder 2"/>
          <p:cNvSpPr>
            <a:spLocks noGrp="1"/>
          </p:cNvSpPr>
          <p:nvPr>
            <p:ph idx="1"/>
          </p:nvPr>
        </p:nvSpPr>
        <p:spPr>
          <a:xfrm>
            <a:off x="457200" y="1371600"/>
            <a:ext cx="8229600" cy="5486400"/>
          </a:xfrm>
        </p:spPr>
        <p:txBody>
          <a:bodyPr>
            <a:normAutofit fontScale="92500" lnSpcReduction="20000"/>
          </a:bodyPr>
          <a:lstStyle/>
          <a:p>
            <a:r>
              <a:rPr lang="en-US" dirty="0" err="1" smtClean="0"/>
              <a:t>Bellwork</a:t>
            </a:r>
            <a:r>
              <a:rPr lang="en-US" dirty="0" smtClean="0"/>
              <a:t>: SSR Log (Monday) or Grammar </a:t>
            </a:r>
            <a:r>
              <a:rPr lang="en-US" smtClean="0"/>
              <a:t>(Tuesday)</a:t>
            </a:r>
            <a:endParaRPr lang="en-US" dirty="0"/>
          </a:p>
          <a:p>
            <a:r>
              <a:rPr lang="en-US" dirty="0" smtClean="0"/>
              <a:t>Walden </a:t>
            </a:r>
            <a:r>
              <a:rPr lang="en-US" dirty="0" smtClean="0"/>
              <a:t>Tweets table discussion</a:t>
            </a:r>
          </a:p>
          <a:p>
            <a:r>
              <a:rPr lang="en-US" dirty="0" smtClean="0"/>
              <a:t>Class Discussion about “Simplifying” Challenge</a:t>
            </a:r>
          </a:p>
          <a:p>
            <a:r>
              <a:rPr lang="en-US" dirty="0" smtClean="0"/>
              <a:t>Read “Self-Reliance” by Emerson as a class</a:t>
            </a:r>
          </a:p>
          <a:p>
            <a:r>
              <a:rPr lang="en-US" dirty="0" smtClean="0"/>
              <a:t>Transcendentalism in Music</a:t>
            </a:r>
          </a:p>
          <a:p>
            <a:r>
              <a:rPr lang="en-US" dirty="0" smtClean="0"/>
              <a:t>Annotate “Self-Reliance” and do </a:t>
            </a:r>
            <a:r>
              <a:rPr lang="en-US" dirty="0" err="1" smtClean="0"/>
              <a:t>SOAPStone</a:t>
            </a:r>
            <a:r>
              <a:rPr lang="en-US" dirty="0" smtClean="0"/>
              <a:t> and rhetorical </a:t>
            </a:r>
            <a:r>
              <a:rPr lang="en-US" dirty="0" err="1" smtClean="0"/>
              <a:t>precis</a:t>
            </a:r>
            <a:r>
              <a:rPr lang="en-US" dirty="0" smtClean="0"/>
              <a:t> independently</a:t>
            </a:r>
          </a:p>
          <a:p>
            <a:pPr>
              <a:buNone/>
            </a:pPr>
            <a:endParaRPr lang="en-US" dirty="0" smtClean="0"/>
          </a:p>
          <a:p>
            <a:pPr marL="0" indent="0">
              <a:buNone/>
            </a:pPr>
            <a:r>
              <a:rPr lang="en-US" dirty="0" smtClean="0"/>
              <a:t>HOMEWORK: Finish your rhetorical </a:t>
            </a:r>
            <a:r>
              <a:rPr lang="en-US" dirty="0" err="1" smtClean="0"/>
              <a:t>precis</a:t>
            </a:r>
            <a:r>
              <a:rPr lang="en-US" dirty="0" smtClean="0"/>
              <a:t> at home for “Self-Reliance” and bring in your own Transcendental song (highlight the “transcendental” lines and write a ½ page paragraph explaining why you think this song could be considered Transcendental.</a:t>
            </a:r>
          </a:p>
        </p:txBody>
      </p:sp>
    </p:spTree>
    <p:extLst>
      <p:ext uri="{BB962C8B-B14F-4D97-AF65-F5344CB8AC3E}">
        <p14:creationId xmlns:p14="http://schemas.microsoft.com/office/powerpoint/2010/main" val="3858625546"/>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Walden Tweets Table Discussion</a:t>
            </a:r>
            <a:endParaRPr lang="en-US" dirty="0"/>
          </a:p>
        </p:txBody>
      </p:sp>
      <p:sp>
        <p:nvSpPr>
          <p:cNvPr id="3" name="Content Placeholder 2"/>
          <p:cNvSpPr>
            <a:spLocks noGrp="1"/>
          </p:cNvSpPr>
          <p:nvPr>
            <p:ph idx="1"/>
          </p:nvPr>
        </p:nvSpPr>
        <p:spPr>
          <a:xfrm>
            <a:off x="228600" y="1143000"/>
            <a:ext cx="8686800" cy="5715000"/>
          </a:xfrm>
        </p:spPr>
        <p:txBody>
          <a:bodyPr>
            <a:noAutofit/>
          </a:bodyPr>
          <a:lstStyle/>
          <a:p>
            <a:pPr algn="ctr">
              <a:buNone/>
            </a:pPr>
            <a:r>
              <a:rPr lang="en-US" dirty="0" smtClean="0"/>
              <a:t>Share your 10 tweets in your table groups and pick the BEST tweet to share with the class.</a:t>
            </a:r>
          </a:p>
          <a:p>
            <a:pPr algn="ctr">
              <a:buNone/>
            </a:pPr>
            <a:r>
              <a:rPr lang="en-US" dirty="0" smtClean="0"/>
              <a:t>You only have 3 minutes!!!</a:t>
            </a:r>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pic>
        <p:nvPicPr>
          <p:cNvPr id="7" name="Picture 6" descr="1011364_10151676358790339_2082714649_n.jpg"/>
          <p:cNvPicPr>
            <a:picLocks noChangeAspect="1"/>
          </p:cNvPicPr>
          <p:nvPr/>
        </p:nvPicPr>
        <p:blipFill>
          <a:blip r:embed="rId2" cstate="print"/>
          <a:stretch>
            <a:fillRect/>
          </a:stretch>
        </p:blipFill>
        <p:spPr>
          <a:xfrm>
            <a:off x="2514600" y="2743200"/>
            <a:ext cx="4114800" cy="4114800"/>
          </a:xfrm>
          <a:prstGeom prst="rect">
            <a:avLst/>
          </a:prstGeom>
        </p:spPr>
      </p:pic>
      <p:pic>
        <p:nvPicPr>
          <p:cNvPr id="8" name="Picture 7" descr="animated_twitter_.gif"/>
          <p:cNvPicPr>
            <a:picLocks noChangeAspect="1"/>
          </p:cNvPicPr>
          <p:nvPr/>
        </p:nvPicPr>
        <p:blipFill>
          <a:blip r:embed="rId3" cstate="print"/>
          <a:stretch>
            <a:fillRect/>
          </a:stretch>
        </p:blipFill>
        <p:spPr>
          <a:xfrm flipH="1">
            <a:off x="3581400" y="3124200"/>
            <a:ext cx="2492086" cy="838200"/>
          </a:xfrm>
          <a:prstGeom prst="rect">
            <a:avLst/>
          </a:prstGeo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5000" dirty="0" smtClean="0"/>
              <a:t>“Simplify. Simplify. Simplify.”</a:t>
            </a:r>
            <a:endParaRPr lang="en-US" sz="5000" dirty="0"/>
          </a:p>
        </p:txBody>
      </p:sp>
      <p:sp>
        <p:nvSpPr>
          <p:cNvPr id="3" name="Content Placeholder 2"/>
          <p:cNvSpPr>
            <a:spLocks noGrp="1"/>
          </p:cNvSpPr>
          <p:nvPr>
            <p:ph idx="1"/>
          </p:nvPr>
        </p:nvSpPr>
        <p:spPr>
          <a:xfrm>
            <a:off x="0" y="1143000"/>
            <a:ext cx="9144000" cy="5715000"/>
          </a:xfrm>
        </p:spPr>
        <p:txBody>
          <a:bodyPr>
            <a:noAutofit/>
          </a:bodyPr>
          <a:lstStyle/>
          <a:p>
            <a:pPr algn="ctr">
              <a:buNone/>
            </a:pPr>
            <a:r>
              <a:rPr lang="en-US" sz="3000" dirty="0" smtClean="0"/>
              <a:t>Answer the following questions on the back of your “Walden Tweets” paper. You have 5 minutes to write down your answers. Be ready to discuss as a class.</a:t>
            </a:r>
          </a:p>
          <a:p>
            <a:pPr algn="ctr">
              <a:buNone/>
            </a:pPr>
            <a:endParaRPr lang="en-US" sz="3000" dirty="0" smtClean="0"/>
          </a:p>
          <a:p>
            <a:pPr marL="514350" indent="-514350">
              <a:buFont typeface="+mj-lt"/>
              <a:buAutoNum type="arabicPeriod"/>
            </a:pPr>
            <a:r>
              <a:rPr lang="en-US" sz="3000" dirty="0" smtClean="0"/>
              <a:t>What did you choose to do to simplify your life this weekend? Why did you pick that?</a:t>
            </a:r>
          </a:p>
          <a:p>
            <a:pPr marL="514350" indent="-514350">
              <a:buFont typeface="+mj-lt"/>
              <a:buAutoNum type="arabicPeriod"/>
            </a:pPr>
            <a:r>
              <a:rPr lang="en-US" sz="3000" dirty="0" smtClean="0"/>
              <a:t>What obstacles did you come up against when attempting to live out the challenge?</a:t>
            </a:r>
          </a:p>
          <a:p>
            <a:pPr marL="514350" indent="-514350">
              <a:buFont typeface="+mj-lt"/>
              <a:buAutoNum type="arabicPeriod"/>
            </a:pPr>
            <a:r>
              <a:rPr lang="en-US" sz="3000" dirty="0" smtClean="0"/>
              <a:t>Is living simply a way of life you think you could embrace? Why or why not?</a:t>
            </a:r>
          </a:p>
          <a:p>
            <a:pPr marL="514350" indent="-514350">
              <a:buFont typeface="+mj-lt"/>
              <a:buAutoNum type="arabicPeriod"/>
            </a:pPr>
            <a:r>
              <a:rPr lang="en-US" sz="3000" dirty="0" smtClean="0"/>
              <a:t>What did you learn about yourself through this?</a:t>
            </a:r>
          </a:p>
          <a:p>
            <a:pPr algn="ctr">
              <a:buNone/>
            </a:pPr>
            <a:endParaRPr lang="en-US" sz="3000" dirty="0" smtClean="0"/>
          </a:p>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“Walden”: 1</a:t>
            </a:r>
            <a:r>
              <a:rPr lang="en-US" baseline="30000" dirty="0" smtClean="0"/>
              <a:t>st</a:t>
            </a:r>
            <a:r>
              <a:rPr lang="en-US" dirty="0" smtClean="0"/>
              <a:t> Read-Through (Class)</a:t>
            </a:r>
            <a:endParaRPr lang="en-US" dirty="0"/>
          </a:p>
        </p:txBody>
      </p:sp>
      <p:sp>
        <p:nvSpPr>
          <p:cNvPr id="3" name="Content Placeholder 2"/>
          <p:cNvSpPr>
            <a:spLocks noGrp="1"/>
          </p:cNvSpPr>
          <p:nvPr>
            <p:ph idx="1"/>
          </p:nvPr>
        </p:nvSpPr>
        <p:spPr>
          <a:xfrm>
            <a:off x="609600" y="1143000"/>
            <a:ext cx="7924800" cy="5715000"/>
          </a:xfrm>
        </p:spPr>
        <p:txBody>
          <a:bodyPr>
            <a:noAutofit/>
          </a:bodyPr>
          <a:lstStyle/>
          <a:p>
            <a:pPr algn="ctr">
              <a:buNone/>
            </a:pPr>
            <a:r>
              <a:rPr lang="en-US" sz="3000" dirty="0" smtClean="0"/>
              <a:t>As a class, please take turns reading through “Self-Reliance,” paragraph by paragraph. </a:t>
            </a:r>
          </a:p>
          <a:p>
            <a:pPr algn="ctr">
              <a:buNone/>
            </a:pPr>
            <a:endParaRPr lang="en-US" sz="3000" dirty="0" smtClean="0"/>
          </a:p>
          <a:p>
            <a:pPr algn="ctr">
              <a:buNone/>
            </a:pPr>
            <a:r>
              <a:rPr lang="en-US" sz="3000" dirty="0" smtClean="0"/>
              <a:t>After each paragraph, stop and summarize it as a table group, then write down the summary for each paragraph on your own sheet of paper. Please make sure you number each of your paragraphs (there should be 5)!</a:t>
            </a:r>
          </a:p>
          <a:p>
            <a:pPr algn="ctr">
              <a:buNone/>
            </a:pPr>
            <a:endParaRPr lang="en-US" sz="3000" dirty="0" smtClean="0"/>
          </a:p>
          <a:p>
            <a:pPr algn="ctr">
              <a:buNone/>
            </a:pPr>
            <a:r>
              <a:rPr lang="en-US" sz="3000" dirty="0" smtClean="0"/>
              <a:t>Your paragraph summaries will be collected today during class.</a:t>
            </a:r>
            <a:endParaRPr lang="en-US" sz="2000" dirty="0" smtClean="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600" dirty="0" smtClean="0"/>
              <a:t>Transcendentalism in Music</a:t>
            </a:r>
            <a:endParaRPr lang="en-US" sz="4600" dirty="0"/>
          </a:p>
        </p:txBody>
      </p:sp>
      <p:sp>
        <p:nvSpPr>
          <p:cNvPr id="3" name="TextBox 2"/>
          <p:cNvSpPr txBox="1"/>
          <p:nvPr/>
        </p:nvSpPr>
        <p:spPr>
          <a:xfrm>
            <a:off x="152400" y="990600"/>
            <a:ext cx="8839200" cy="5293757"/>
          </a:xfrm>
          <a:prstGeom prst="rect">
            <a:avLst/>
          </a:prstGeom>
          <a:noFill/>
        </p:spPr>
        <p:txBody>
          <a:bodyPr wrap="square" rtlCol="0">
            <a:spAutoFit/>
          </a:bodyPr>
          <a:lstStyle/>
          <a:p>
            <a:pPr algn="ctr"/>
            <a:r>
              <a:rPr lang="en-US" sz="2600" dirty="0" smtClean="0"/>
              <a:t>We will now examine Transcendental elements present in music. You may or may not be familiar with the songs or artists that we will play, but in truth, you can look through your own personal stash of music and find a handful of songs that might be considered “Transcendental.” </a:t>
            </a:r>
          </a:p>
          <a:p>
            <a:pPr algn="ctr"/>
            <a:endParaRPr lang="en-US" sz="2600" dirty="0" smtClean="0"/>
          </a:p>
          <a:p>
            <a:pPr algn="ctr"/>
            <a:r>
              <a:rPr lang="en-US" sz="2600" dirty="0" smtClean="0"/>
              <a:t>As you listen to these songs, follow along on your own paper. When each song is finished, highlight the lines/lyrics which you think have transcendental elements (</a:t>
            </a:r>
            <a:r>
              <a:rPr lang="en-US" sz="2600" i="1" dirty="0" smtClean="0"/>
              <a:t>nature, individuality, self-reliance, intuition, simplicity, anti-materialism, living life to the fullest, etc</a:t>
            </a:r>
            <a:r>
              <a:rPr lang="en-US" sz="2600" dirty="0" smtClean="0"/>
              <a:t>) and explain why in the margins. We will have a short discussion after each song to come to a consensus as to which lyrics are transcendental.</a:t>
            </a:r>
            <a:endParaRPr lang="en-US" sz="2600"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600" dirty="0" smtClean="0"/>
              <a:t>“The Cave”- Mumford &amp; Sons</a:t>
            </a:r>
            <a:endParaRPr lang="en-US" sz="4600" dirty="0"/>
          </a:p>
        </p:txBody>
      </p:sp>
      <p:sp>
        <p:nvSpPr>
          <p:cNvPr id="5" name="TextBox 4"/>
          <p:cNvSpPr txBox="1"/>
          <p:nvPr/>
        </p:nvSpPr>
        <p:spPr>
          <a:xfrm>
            <a:off x="304800" y="990601"/>
            <a:ext cx="8839200" cy="6186309"/>
          </a:xfrm>
          <a:prstGeom prst="rect">
            <a:avLst/>
          </a:prstGeom>
          <a:noFill/>
        </p:spPr>
        <p:txBody>
          <a:bodyPr wrap="square" numCol="2" spcCol="0" rtlCol="0">
            <a:spAutoFit/>
          </a:bodyPr>
          <a:lstStyle/>
          <a:p>
            <a:r>
              <a:rPr lang="en-US" b="1" dirty="0" smtClean="0"/>
              <a:t>It's empty in the valley of your heart</a:t>
            </a:r>
            <a:br>
              <a:rPr lang="en-US" b="1" dirty="0" smtClean="0"/>
            </a:br>
            <a:r>
              <a:rPr lang="en-US" b="1" dirty="0" smtClean="0"/>
              <a:t>The sun, it rises slowly as you walk</a:t>
            </a:r>
            <a:br>
              <a:rPr lang="en-US" b="1" dirty="0" smtClean="0"/>
            </a:br>
            <a:r>
              <a:rPr lang="en-US" b="1" dirty="0" smtClean="0"/>
              <a:t>Away from all the fears</a:t>
            </a:r>
            <a:br>
              <a:rPr lang="en-US" b="1" dirty="0" smtClean="0"/>
            </a:br>
            <a:r>
              <a:rPr lang="en-US" b="1" dirty="0" smtClean="0"/>
              <a:t>And all the faults you've left behind </a:t>
            </a:r>
          </a:p>
          <a:p>
            <a:r>
              <a:rPr lang="en-US" b="1" dirty="0" smtClean="0"/>
              <a:t/>
            </a:r>
            <a:br>
              <a:rPr lang="en-US" b="1" dirty="0" smtClean="0"/>
            </a:br>
            <a:r>
              <a:rPr lang="en-US" b="1" dirty="0" smtClean="0"/>
              <a:t>The harvest left no food for you to eat</a:t>
            </a:r>
            <a:br>
              <a:rPr lang="en-US" b="1" dirty="0" smtClean="0"/>
            </a:br>
            <a:r>
              <a:rPr lang="en-US" b="1" dirty="0" smtClean="0"/>
              <a:t>You cannibal, you meat-eater, you see</a:t>
            </a:r>
            <a:br>
              <a:rPr lang="en-US" b="1" dirty="0" smtClean="0"/>
            </a:br>
            <a:r>
              <a:rPr lang="en-US" b="1" dirty="0" smtClean="0"/>
              <a:t>But I have seen the same</a:t>
            </a:r>
            <a:br>
              <a:rPr lang="en-US" b="1" dirty="0" smtClean="0"/>
            </a:br>
            <a:r>
              <a:rPr lang="en-US" b="1" dirty="0" smtClean="0"/>
              <a:t>I know the shame in your defeat </a:t>
            </a:r>
            <a:br>
              <a:rPr lang="en-US" b="1" dirty="0" smtClean="0"/>
            </a:br>
            <a:endParaRPr lang="en-US" b="1" dirty="0" smtClean="0"/>
          </a:p>
          <a:p>
            <a:r>
              <a:rPr lang="en-US" b="1" i="1" dirty="0" smtClean="0"/>
              <a:t>But I will hold on hope</a:t>
            </a:r>
            <a:br>
              <a:rPr lang="en-US" b="1" i="1" dirty="0" smtClean="0"/>
            </a:br>
            <a:r>
              <a:rPr lang="en-US" b="1" i="1" dirty="0" smtClean="0"/>
              <a:t>And I won't let you choke</a:t>
            </a:r>
            <a:br>
              <a:rPr lang="en-US" b="1" i="1" dirty="0" smtClean="0"/>
            </a:br>
            <a:r>
              <a:rPr lang="en-US" b="1" i="1" dirty="0" smtClean="0"/>
              <a:t>On the noose around your neck </a:t>
            </a:r>
            <a:endParaRPr lang="en-US" b="1" dirty="0" smtClean="0"/>
          </a:p>
          <a:p>
            <a:r>
              <a:rPr lang="en-US" b="1" i="1" dirty="0" smtClean="0"/>
              <a:t>And I'll find strength in pain</a:t>
            </a:r>
            <a:br>
              <a:rPr lang="en-US" b="1" i="1" dirty="0" smtClean="0"/>
            </a:br>
            <a:r>
              <a:rPr lang="en-US" b="1" i="1" dirty="0" smtClean="0"/>
              <a:t>And I will change my ways</a:t>
            </a:r>
            <a:br>
              <a:rPr lang="en-US" b="1" i="1" dirty="0" smtClean="0"/>
            </a:br>
            <a:r>
              <a:rPr lang="en-US" b="1" i="1" dirty="0" smtClean="0"/>
              <a:t>I'll know my name as it's called again </a:t>
            </a:r>
            <a:endParaRPr lang="en-US" b="1" dirty="0" smtClean="0"/>
          </a:p>
          <a:p>
            <a:endParaRPr lang="en-US" b="1" dirty="0" smtClean="0"/>
          </a:p>
          <a:p>
            <a:r>
              <a:rPr lang="en-US" b="1" dirty="0" smtClean="0"/>
              <a:t>‘Cause I have other things to fill my time</a:t>
            </a:r>
            <a:br>
              <a:rPr lang="en-US" b="1" dirty="0" smtClean="0"/>
            </a:br>
            <a:r>
              <a:rPr lang="en-US" b="1" dirty="0" smtClean="0"/>
              <a:t>You take what is yours and I'll take mine</a:t>
            </a:r>
            <a:br>
              <a:rPr lang="en-US" b="1" dirty="0" smtClean="0"/>
            </a:br>
            <a:r>
              <a:rPr lang="en-US" b="1" dirty="0" smtClean="0"/>
              <a:t>Now let me at the truth</a:t>
            </a:r>
            <a:br>
              <a:rPr lang="en-US" b="1" dirty="0" smtClean="0"/>
            </a:br>
            <a:r>
              <a:rPr lang="en-US" b="1" dirty="0" smtClean="0"/>
              <a:t>Which will refresh my broken mind </a:t>
            </a:r>
          </a:p>
          <a:p>
            <a:endParaRPr lang="en-US" b="1" dirty="0" smtClean="0"/>
          </a:p>
          <a:p>
            <a:r>
              <a:rPr lang="en-US" b="1" dirty="0" smtClean="0"/>
              <a:t>So tie me to a post and block my ears</a:t>
            </a:r>
            <a:br>
              <a:rPr lang="en-US" b="1" dirty="0" smtClean="0"/>
            </a:br>
            <a:r>
              <a:rPr lang="en-US" b="1" dirty="0" smtClean="0"/>
              <a:t>I can see widows and orphans through my tears</a:t>
            </a:r>
            <a:br>
              <a:rPr lang="en-US" b="1" dirty="0" smtClean="0"/>
            </a:br>
            <a:r>
              <a:rPr lang="en-US" b="1" dirty="0" smtClean="0"/>
              <a:t>I know my call despite my faults</a:t>
            </a:r>
            <a:br>
              <a:rPr lang="en-US" b="1" dirty="0" smtClean="0"/>
            </a:br>
            <a:r>
              <a:rPr lang="en-US" b="1" dirty="0" smtClean="0"/>
              <a:t>And despite my growing fears </a:t>
            </a:r>
          </a:p>
          <a:p>
            <a:endParaRPr lang="en-US" b="1" i="1" dirty="0" smtClean="0"/>
          </a:p>
          <a:p>
            <a:r>
              <a:rPr lang="en-US" b="1" i="1" dirty="0" smtClean="0"/>
              <a:t>CHORUS</a:t>
            </a:r>
            <a:endParaRPr lang="en-US" b="1" dirty="0" smtClean="0"/>
          </a:p>
          <a:p>
            <a:endParaRPr lang="en-US" b="1" dirty="0" smtClean="0"/>
          </a:p>
          <a:p>
            <a:r>
              <a:rPr lang="en-US" b="1" dirty="0" smtClean="0"/>
              <a:t>So come out of your cave walking on your hands</a:t>
            </a:r>
            <a:br>
              <a:rPr lang="en-US" b="1" dirty="0" smtClean="0"/>
            </a:br>
            <a:r>
              <a:rPr lang="en-US" b="1" dirty="0" smtClean="0"/>
              <a:t>And see the world hanging upside down</a:t>
            </a:r>
            <a:br>
              <a:rPr lang="en-US" b="1" dirty="0" smtClean="0"/>
            </a:br>
            <a:r>
              <a:rPr lang="en-US" b="1" dirty="0" smtClean="0"/>
              <a:t>You can understand dependence</a:t>
            </a:r>
            <a:br>
              <a:rPr lang="en-US" b="1" dirty="0" smtClean="0"/>
            </a:br>
            <a:r>
              <a:rPr lang="en-US" b="1" dirty="0" smtClean="0"/>
              <a:t>When you know the maker's land </a:t>
            </a:r>
          </a:p>
          <a:p>
            <a:endParaRPr lang="en-US" b="1" dirty="0" smtClean="0"/>
          </a:p>
          <a:p>
            <a:r>
              <a:rPr lang="en-US" b="1" dirty="0" smtClean="0"/>
              <a:t>So make your siren's call</a:t>
            </a:r>
            <a:br>
              <a:rPr lang="en-US" b="1" dirty="0" smtClean="0"/>
            </a:br>
            <a:r>
              <a:rPr lang="en-US" b="1" dirty="0" smtClean="0"/>
              <a:t>And sing all you want</a:t>
            </a:r>
            <a:br>
              <a:rPr lang="en-US" b="1" dirty="0" smtClean="0"/>
            </a:br>
            <a:r>
              <a:rPr lang="en-US" b="1" dirty="0" smtClean="0"/>
              <a:t>I will not hear what you have to say </a:t>
            </a:r>
          </a:p>
          <a:p>
            <a:r>
              <a:rPr lang="en-US" b="1" dirty="0" smtClean="0"/>
              <a:t>‘Cause I need freedom now</a:t>
            </a:r>
            <a:br>
              <a:rPr lang="en-US" b="1" dirty="0" smtClean="0"/>
            </a:br>
            <a:r>
              <a:rPr lang="en-US" b="1" dirty="0" smtClean="0"/>
              <a:t>And I need to know how</a:t>
            </a:r>
            <a:br>
              <a:rPr lang="en-US" b="1" dirty="0" smtClean="0"/>
            </a:br>
            <a:r>
              <a:rPr lang="en-US" b="1" dirty="0" smtClean="0"/>
              <a:t>To live my life as it's meant to be </a:t>
            </a:r>
          </a:p>
          <a:p>
            <a:endParaRPr lang="en-US" b="1" i="1" dirty="0" smtClean="0"/>
          </a:p>
          <a:p>
            <a:r>
              <a:rPr lang="en-US" b="1" i="1" dirty="0" smtClean="0"/>
              <a:t>CHORUS</a:t>
            </a:r>
            <a:endParaRPr lang="en-US" b="1" dirty="0" smtClean="0"/>
          </a:p>
          <a:p>
            <a:endParaRPr lang="en-US"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600" dirty="0" smtClean="0"/>
              <a:t>“Ants Marching”- Dave Matthews Band</a:t>
            </a:r>
            <a:endParaRPr lang="en-US" sz="4600" dirty="0"/>
          </a:p>
        </p:txBody>
      </p:sp>
      <p:sp>
        <p:nvSpPr>
          <p:cNvPr id="5" name="TextBox 4"/>
          <p:cNvSpPr txBox="1"/>
          <p:nvPr/>
        </p:nvSpPr>
        <p:spPr>
          <a:xfrm>
            <a:off x="304800" y="990600"/>
            <a:ext cx="8839200" cy="5909310"/>
          </a:xfrm>
          <a:prstGeom prst="rect">
            <a:avLst/>
          </a:prstGeom>
          <a:noFill/>
        </p:spPr>
        <p:txBody>
          <a:bodyPr wrap="square" numCol="2" spcCol="0" rtlCol="0">
            <a:spAutoFit/>
          </a:bodyPr>
          <a:lstStyle/>
          <a:p>
            <a:r>
              <a:rPr lang="en-US" b="1" dirty="0" smtClean="0"/>
              <a:t>He wakes up in the morning</a:t>
            </a:r>
          </a:p>
          <a:p>
            <a:r>
              <a:rPr lang="en-US" b="1" dirty="0" smtClean="0"/>
              <a:t>Does his teeth bite to eat and he's rolling</a:t>
            </a:r>
          </a:p>
          <a:p>
            <a:r>
              <a:rPr lang="en-US" b="1" dirty="0" smtClean="0"/>
              <a:t>Never changes a thing</a:t>
            </a:r>
          </a:p>
          <a:p>
            <a:r>
              <a:rPr lang="en-US" b="1" dirty="0" smtClean="0"/>
              <a:t>The week ends the week begins </a:t>
            </a:r>
          </a:p>
          <a:p>
            <a:endParaRPr lang="en-US" b="1" dirty="0" smtClean="0"/>
          </a:p>
          <a:p>
            <a:r>
              <a:rPr lang="en-US" b="1" dirty="0" smtClean="0"/>
              <a:t>She thinks, we look at each other</a:t>
            </a:r>
          </a:p>
          <a:p>
            <a:r>
              <a:rPr lang="en-US" b="1" dirty="0" smtClean="0"/>
              <a:t>Wondering what the other is thinking</a:t>
            </a:r>
          </a:p>
          <a:p>
            <a:r>
              <a:rPr lang="en-US" b="1" dirty="0" smtClean="0"/>
              <a:t>But we never say a thing</a:t>
            </a:r>
          </a:p>
          <a:p>
            <a:r>
              <a:rPr lang="en-US" b="1" dirty="0" smtClean="0"/>
              <a:t>These crimes between us grow deeper</a:t>
            </a:r>
          </a:p>
          <a:p>
            <a:endParaRPr lang="en-US" b="1" i="1" dirty="0" smtClean="0"/>
          </a:p>
          <a:p>
            <a:r>
              <a:rPr lang="en-US" b="1" i="1" dirty="0" smtClean="0"/>
              <a:t>Take these chances</a:t>
            </a:r>
          </a:p>
          <a:p>
            <a:r>
              <a:rPr lang="en-US" b="1" i="1" dirty="0" smtClean="0"/>
              <a:t>Place them in a box until a quieter time</a:t>
            </a:r>
          </a:p>
          <a:p>
            <a:r>
              <a:rPr lang="en-US" b="1" i="1" dirty="0" smtClean="0"/>
              <a:t>Lights down, you up and die</a:t>
            </a:r>
            <a:r>
              <a:rPr lang="en-US" b="1" dirty="0" smtClean="0"/>
              <a:t> </a:t>
            </a:r>
          </a:p>
          <a:p>
            <a:endParaRPr lang="en-US" b="1" dirty="0" smtClean="0"/>
          </a:p>
          <a:p>
            <a:r>
              <a:rPr lang="en-US" b="1" dirty="0" smtClean="0"/>
              <a:t>Goes to visit his mommy</a:t>
            </a:r>
          </a:p>
          <a:p>
            <a:r>
              <a:rPr lang="en-US" b="1" dirty="0" smtClean="0"/>
              <a:t>She feeds him well his concerns</a:t>
            </a:r>
          </a:p>
          <a:p>
            <a:r>
              <a:rPr lang="en-US" b="1" dirty="0" smtClean="0"/>
              <a:t>He forgets them</a:t>
            </a:r>
          </a:p>
          <a:p>
            <a:r>
              <a:rPr lang="en-US" b="1" dirty="0" smtClean="0"/>
              <a:t>And remembers being small</a:t>
            </a:r>
          </a:p>
          <a:p>
            <a:r>
              <a:rPr lang="en-US" b="1" dirty="0" smtClean="0"/>
              <a:t>Playing under the table and dreaming</a:t>
            </a:r>
          </a:p>
          <a:p>
            <a:endParaRPr lang="en-US" b="1" i="1" dirty="0" smtClean="0"/>
          </a:p>
          <a:p>
            <a:r>
              <a:rPr lang="en-US" b="1" i="1" dirty="0" smtClean="0"/>
              <a:t>CHORUS</a:t>
            </a:r>
            <a:r>
              <a:rPr lang="en-US" b="1" dirty="0" smtClean="0"/>
              <a:t> </a:t>
            </a:r>
          </a:p>
          <a:p>
            <a:r>
              <a:rPr lang="en-US" b="1" dirty="0" smtClean="0"/>
              <a:t>Driving in on this highway</a:t>
            </a:r>
          </a:p>
          <a:p>
            <a:r>
              <a:rPr lang="en-US" b="1" dirty="0" smtClean="0"/>
              <a:t>All these cars and upon the sidewalk</a:t>
            </a:r>
          </a:p>
          <a:p>
            <a:r>
              <a:rPr lang="en-US" b="1" dirty="0" smtClean="0"/>
              <a:t>People in every direction</a:t>
            </a:r>
          </a:p>
          <a:p>
            <a:r>
              <a:rPr lang="en-US" b="1" dirty="0" smtClean="0"/>
              <a:t>No words exchanged</a:t>
            </a:r>
          </a:p>
          <a:p>
            <a:r>
              <a:rPr lang="en-US" b="1" dirty="0" smtClean="0"/>
              <a:t>No time to exchange</a:t>
            </a:r>
          </a:p>
          <a:p>
            <a:endParaRPr lang="en-US" b="1" dirty="0" smtClean="0"/>
          </a:p>
          <a:p>
            <a:r>
              <a:rPr lang="en-US" b="1" dirty="0" smtClean="0"/>
              <a:t>And all the little ants are marching</a:t>
            </a:r>
          </a:p>
          <a:p>
            <a:r>
              <a:rPr lang="en-US" b="1" dirty="0" smtClean="0"/>
              <a:t>Red and black antennas waving</a:t>
            </a:r>
          </a:p>
          <a:p>
            <a:r>
              <a:rPr lang="en-US" b="1" dirty="0" smtClean="0"/>
              <a:t>They all do it the same</a:t>
            </a:r>
          </a:p>
          <a:p>
            <a:r>
              <a:rPr lang="en-US" b="1" dirty="0" smtClean="0"/>
              <a:t>They all do it the same way</a:t>
            </a:r>
          </a:p>
          <a:p>
            <a:endParaRPr lang="en-US" b="1" dirty="0" smtClean="0"/>
          </a:p>
          <a:p>
            <a:r>
              <a:rPr lang="en-US" b="1" dirty="0" err="1" smtClean="0"/>
              <a:t>Candyman</a:t>
            </a:r>
            <a:r>
              <a:rPr lang="en-US" b="1" dirty="0" smtClean="0"/>
              <a:t> tempting the thoughts of a</a:t>
            </a:r>
          </a:p>
          <a:p>
            <a:r>
              <a:rPr lang="en-US" b="1" dirty="0" smtClean="0"/>
              <a:t>Sweet tooth tortured by the weight loss</a:t>
            </a:r>
          </a:p>
          <a:p>
            <a:r>
              <a:rPr lang="en-US" b="1" dirty="0" smtClean="0"/>
              <a:t>Program cutting the corners</a:t>
            </a:r>
          </a:p>
          <a:p>
            <a:r>
              <a:rPr lang="en-US" b="1" dirty="0" smtClean="0"/>
              <a:t>Loose end, loose end, cut, cut</a:t>
            </a:r>
          </a:p>
          <a:p>
            <a:r>
              <a:rPr lang="en-US" b="1" dirty="0" smtClean="0"/>
              <a:t>On the fence, could not to offend</a:t>
            </a:r>
          </a:p>
          <a:p>
            <a:r>
              <a:rPr lang="en-US" b="1" dirty="0" smtClean="0"/>
              <a:t>Cut, cut, cut, cut </a:t>
            </a:r>
          </a:p>
          <a:p>
            <a:endParaRPr lang="en-US" i="1" dirty="0" smtClean="0"/>
          </a:p>
          <a:p>
            <a:r>
              <a:rPr lang="en-US" i="1" dirty="0" smtClean="0"/>
              <a:t>CHORUS</a:t>
            </a:r>
            <a:endParaRPr lang="en-US"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500" dirty="0" smtClean="0"/>
              <a:t>“Gone, Going”- Black Eyed Peas &amp; Jack Johnson</a:t>
            </a:r>
            <a:endParaRPr lang="en-US" sz="3500" dirty="0"/>
          </a:p>
        </p:txBody>
      </p:sp>
      <p:sp>
        <p:nvSpPr>
          <p:cNvPr id="5" name="TextBox 4"/>
          <p:cNvSpPr txBox="1"/>
          <p:nvPr/>
        </p:nvSpPr>
        <p:spPr>
          <a:xfrm>
            <a:off x="0" y="685801"/>
            <a:ext cx="9144000" cy="6172199"/>
          </a:xfrm>
          <a:prstGeom prst="rect">
            <a:avLst/>
          </a:prstGeom>
          <a:noFill/>
        </p:spPr>
        <p:txBody>
          <a:bodyPr wrap="square" numCol="3" spcCol="274320" rtlCol="0">
            <a:spAutoFit/>
          </a:bodyPr>
          <a:lstStyle/>
          <a:p>
            <a:r>
              <a:rPr lang="en-US" sz="1400" b="1" dirty="0" smtClean="0"/>
              <a:t>Johnny </a:t>
            </a:r>
            <a:r>
              <a:rPr lang="en-US" sz="1400" b="1" dirty="0" err="1" smtClean="0"/>
              <a:t>wanna</a:t>
            </a:r>
            <a:r>
              <a:rPr lang="en-US" sz="1400" b="1" dirty="0" smtClean="0"/>
              <a:t> be a big star</a:t>
            </a:r>
            <a:br>
              <a:rPr lang="en-US" sz="1400" b="1" dirty="0" smtClean="0"/>
            </a:br>
            <a:r>
              <a:rPr lang="en-US" sz="1400" b="1" dirty="0" smtClean="0"/>
              <a:t>Get on stage and play the guitar</a:t>
            </a:r>
            <a:br>
              <a:rPr lang="en-US" sz="1400" b="1" dirty="0" smtClean="0"/>
            </a:br>
            <a:r>
              <a:rPr lang="en-US" sz="1400" b="1" dirty="0" smtClean="0"/>
              <a:t>Make a little money, buy a fancy car</a:t>
            </a:r>
            <a:br>
              <a:rPr lang="en-US" sz="1400" b="1" dirty="0" smtClean="0"/>
            </a:br>
            <a:r>
              <a:rPr lang="en-US" sz="1400" b="1" dirty="0" smtClean="0"/>
              <a:t>Big old house and an alligator</a:t>
            </a:r>
            <a:br>
              <a:rPr lang="en-US" sz="1400" b="1" dirty="0" smtClean="0"/>
            </a:br>
            <a:r>
              <a:rPr lang="en-US" sz="1400" b="1" dirty="0" smtClean="0"/>
              <a:t>Just to match with them alligator shoes</a:t>
            </a:r>
            <a:br>
              <a:rPr lang="en-US" sz="1400" b="1" dirty="0" smtClean="0"/>
            </a:br>
            <a:r>
              <a:rPr lang="en-US" sz="1400" b="1" dirty="0" smtClean="0"/>
              <a:t>He's a rich man so he's no longer singing the blues</a:t>
            </a:r>
            <a:br>
              <a:rPr lang="en-US" sz="1400" b="1" dirty="0" smtClean="0"/>
            </a:br>
            <a:r>
              <a:rPr lang="en-US" sz="1400" b="1" dirty="0" smtClean="0"/>
              <a:t>He's singing songs about material things</a:t>
            </a:r>
            <a:br>
              <a:rPr lang="en-US" sz="1400" b="1" dirty="0" smtClean="0"/>
            </a:br>
            <a:r>
              <a:rPr lang="en-US" sz="1400" b="1" dirty="0" smtClean="0"/>
              <a:t>And platinum rings and watches that go </a:t>
            </a:r>
            <a:r>
              <a:rPr lang="en-US" sz="1400" b="1" dirty="0" err="1" smtClean="0"/>
              <a:t>bling</a:t>
            </a:r>
            <a:r>
              <a:rPr lang="en-US" sz="1400" b="1" dirty="0" smtClean="0"/>
              <a:t/>
            </a:r>
            <a:br>
              <a:rPr lang="en-US" sz="1400" b="1" dirty="0" smtClean="0"/>
            </a:br>
            <a:r>
              <a:rPr lang="en-US" sz="1400" b="1" dirty="0" smtClean="0"/>
              <a:t>But, diamonds don't </a:t>
            </a:r>
            <a:r>
              <a:rPr lang="en-US" sz="1400" b="1" dirty="0" err="1" smtClean="0"/>
              <a:t>bling</a:t>
            </a:r>
            <a:r>
              <a:rPr lang="en-US" sz="1400" b="1" dirty="0" smtClean="0"/>
              <a:t> in the dark</a:t>
            </a:r>
            <a:br>
              <a:rPr lang="en-US" sz="1400" b="1" dirty="0" smtClean="0"/>
            </a:br>
            <a:r>
              <a:rPr lang="en-US" sz="1400" b="1" dirty="0" smtClean="0"/>
              <a:t>He a star now, but he </a:t>
            </a:r>
            <a:r>
              <a:rPr lang="en-US" sz="1400" b="1" dirty="0" err="1" smtClean="0"/>
              <a:t>ain't</a:t>
            </a:r>
            <a:r>
              <a:rPr lang="en-US" sz="1400" b="1" dirty="0" smtClean="0"/>
              <a:t> singing from the heart</a:t>
            </a:r>
            <a:br>
              <a:rPr lang="en-US" sz="1400" b="1" dirty="0" smtClean="0"/>
            </a:br>
            <a:r>
              <a:rPr lang="en-US" sz="1400" b="1" dirty="0" smtClean="0"/>
              <a:t>Sooner or later he's just </a:t>
            </a:r>
            <a:r>
              <a:rPr lang="en-US" sz="1400" b="1" dirty="0" err="1" smtClean="0"/>
              <a:t>gonna</a:t>
            </a:r>
            <a:r>
              <a:rPr lang="en-US" sz="1400" b="1" dirty="0" smtClean="0"/>
              <a:t> fall apart</a:t>
            </a:r>
            <a:br>
              <a:rPr lang="en-US" sz="1400" b="1" dirty="0" smtClean="0"/>
            </a:br>
            <a:r>
              <a:rPr lang="en-US" sz="1400" b="1" dirty="0" smtClean="0"/>
              <a:t>Cause his fans can't relate to his new found art</a:t>
            </a:r>
            <a:br>
              <a:rPr lang="en-US" sz="1400" b="1" dirty="0" smtClean="0"/>
            </a:br>
            <a:r>
              <a:rPr lang="en-US" sz="1400" b="1" dirty="0" smtClean="0"/>
              <a:t>He </a:t>
            </a:r>
            <a:r>
              <a:rPr lang="en-US" sz="1400" b="1" dirty="0" err="1" smtClean="0"/>
              <a:t>ain't</a:t>
            </a:r>
            <a:r>
              <a:rPr lang="en-US" sz="1400" b="1" dirty="0" smtClean="0"/>
              <a:t> doing what he did from the start</a:t>
            </a:r>
            <a:br>
              <a:rPr lang="en-US" sz="1400" b="1" dirty="0" smtClean="0"/>
            </a:br>
            <a:r>
              <a:rPr lang="en-US" sz="1400" b="1" dirty="0" smtClean="0"/>
              <a:t>And that's putting in some feeling and thought</a:t>
            </a:r>
            <a:br>
              <a:rPr lang="en-US" sz="1400" b="1" dirty="0" smtClean="0"/>
            </a:br>
            <a:r>
              <a:rPr lang="en-US" sz="1400" b="1" dirty="0" smtClean="0"/>
              <a:t>He decided to live his life shallow</a:t>
            </a:r>
            <a:br>
              <a:rPr lang="en-US" sz="1400" b="1" dirty="0" smtClean="0"/>
            </a:br>
            <a:r>
              <a:rPr lang="en-US" sz="1400" b="1" dirty="0" smtClean="0"/>
              <a:t>Cash in his love for material, and it’s gone.</a:t>
            </a:r>
            <a:br>
              <a:rPr lang="en-US" sz="1400" b="1" dirty="0" smtClean="0"/>
            </a:br>
            <a:r>
              <a:rPr lang="en-US" sz="1400" b="1" dirty="0" smtClean="0"/>
              <a:t/>
            </a:r>
            <a:br>
              <a:rPr lang="en-US" sz="1400" b="1" dirty="0" smtClean="0"/>
            </a:br>
            <a:r>
              <a:rPr lang="en-US" sz="1400" b="1" i="1" dirty="0" smtClean="0"/>
              <a:t>Gone, going.</a:t>
            </a:r>
            <a:br>
              <a:rPr lang="en-US" sz="1400" b="1" i="1" dirty="0" smtClean="0"/>
            </a:br>
            <a:r>
              <a:rPr lang="en-US" sz="1400" b="1" i="1" dirty="0" smtClean="0"/>
              <a:t>Gone, everything gone, give a damn.</a:t>
            </a:r>
            <a:br>
              <a:rPr lang="en-US" sz="1400" b="1" i="1" dirty="0" smtClean="0"/>
            </a:br>
            <a:r>
              <a:rPr lang="en-US" sz="1400" b="1" i="1" dirty="0" smtClean="0"/>
              <a:t>Gone be the birds when they don't want to sing.</a:t>
            </a:r>
            <a:br>
              <a:rPr lang="en-US" sz="1400" b="1" i="1" dirty="0" smtClean="0"/>
            </a:br>
            <a:r>
              <a:rPr lang="en-US" sz="1400" b="1" i="1" dirty="0" smtClean="0"/>
              <a:t>Gone people, all awkward with their things...</a:t>
            </a:r>
            <a:br>
              <a:rPr lang="en-US" sz="1400" b="1" i="1" dirty="0" smtClean="0"/>
            </a:br>
            <a:r>
              <a:rPr lang="en-US" sz="1400" b="1" i="1" dirty="0" smtClean="0"/>
              <a:t>Gone.</a:t>
            </a:r>
            <a:r>
              <a:rPr lang="en-US" sz="1400" b="1" dirty="0" smtClean="0"/>
              <a:t/>
            </a:r>
            <a:br>
              <a:rPr lang="en-US" sz="1400" b="1" dirty="0" smtClean="0"/>
            </a:br>
            <a:endParaRPr lang="en-US" sz="1400" b="1" dirty="0" smtClean="0"/>
          </a:p>
          <a:p>
            <a:r>
              <a:rPr lang="en-US" sz="1400" b="1" dirty="0" smtClean="0"/>
              <a:t>You see yourself in the mirror</a:t>
            </a:r>
            <a:br>
              <a:rPr lang="en-US" sz="1400" b="1" dirty="0" smtClean="0"/>
            </a:br>
            <a:r>
              <a:rPr lang="en-US" sz="1400" b="1" dirty="0" smtClean="0"/>
              <a:t>And you feel safe cause it looks familiar</a:t>
            </a:r>
            <a:br>
              <a:rPr lang="en-US" sz="1400" b="1" dirty="0" smtClean="0"/>
            </a:br>
            <a:r>
              <a:rPr lang="en-US" sz="1400" b="1" dirty="0" smtClean="0"/>
              <a:t>But you afraid to open up your soul</a:t>
            </a:r>
            <a:br>
              <a:rPr lang="en-US" sz="1400" b="1" dirty="0" smtClean="0"/>
            </a:br>
            <a:r>
              <a:rPr lang="en-US" sz="1400" b="1" dirty="0" smtClean="0"/>
              <a:t>Cause you don't really know, don't really know</a:t>
            </a:r>
            <a:br>
              <a:rPr lang="en-US" sz="1400" b="1" dirty="0" smtClean="0"/>
            </a:br>
            <a:r>
              <a:rPr lang="en-US" sz="1400" b="1" dirty="0" smtClean="0"/>
              <a:t>Who he is, the person that's deep within</a:t>
            </a:r>
            <a:br>
              <a:rPr lang="en-US" sz="1400" b="1" dirty="0" smtClean="0"/>
            </a:br>
            <a:r>
              <a:rPr lang="en-US" sz="1400" b="1" dirty="0" smtClean="0"/>
              <a:t>Cause you are content with just being the name-brand man</a:t>
            </a:r>
            <a:br>
              <a:rPr lang="en-US" sz="1400" b="1" dirty="0" smtClean="0"/>
            </a:br>
            <a:r>
              <a:rPr lang="en-US" sz="1400" b="1" dirty="0" smtClean="0"/>
              <a:t>And you fail to see that its trivial</a:t>
            </a:r>
            <a:br>
              <a:rPr lang="en-US" sz="1400" b="1" dirty="0" smtClean="0"/>
            </a:br>
            <a:r>
              <a:rPr lang="en-US" sz="1400" b="1" dirty="0" smtClean="0"/>
              <a:t>Insignificant, you addicted to material</a:t>
            </a:r>
            <a:br>
              <a:rPr lang="en-US" sz="1400" b="1" dirty="0" smtClean="0"/>
            </a:br>
            <a:r>
              <a:rPr lang="en-US" sz="1400" b="1" dirty="0" smtClean="0"/>
              <a:t>I've seen your kind before</a:t>
            </a:r>
            <a:br>
              <a:rPr lang="en-US" sz="1400" b="1" dirty="0" smtClean="0"/>
            </a:br>
            <a:r>
              <a:rPr lang="en-US" sz="1400" b="1" dirty="0" smtClean="0"/>
              <a:t>You're the type that thinks souls is sold in a store</a:t>
            </a:r>
            <a:br>
              <a:rPr lang="en-US" sz="1400" b="1" dirty="0" smtClean="0"/>
            </a:br>
            <a:r>
              <a:rPr lang="en-US" sz="1400" b="1" dirty="0" smtClean="0"/>
              <a:t>Packaged up with incense sticks</a:t>
            </a:r>
            <a:br>
              <a:rPr lang="en-US" sz="1400" b="1" dirty="0" smtClean="0"/>
            </a:br>
            <a:r>
              <a:rPr lang="en-US" sz="1400" b="1" dirty="0" smtClean="0"/>
              <a:t>With them vegetarian meals</a:t>
            </a:r>
            <a:br>
              <a:rPr lang="en-US" sz="1400" b="1" dirty="0" smtClean="0"/>
            </a:br>
            <a:r>
              <a:rPr lang="en-US" sz="1400" b="1" dirty="0" smtClean="0"/>
              <a:t>To you that's righteous</a:t>
            </a:r>
            <a:br>
              <a:rPr lang="en-US" sz="1400" b="1" dirty="0" smtClean="0"/>
            </a:br>
            <a:r>
              <a:rPr lang="en-US" sz="1400" b="1" dirty="0" smtClean="0"/>
              <a:t>You're fiction like books</a:t>
            </a:r>
            <a:br>
              <a:rPr lang="en-US" sz="1400" b="1" dirty="0" smtClean="0"/>
            </a:br>
            <a:r>
              <a:rPr lang="en-US" sz="1400" b="1" dirty="0" smtClean="0"/>
              <a:t>You need to go out to life and look</a:t>
            </a:r>
            <a:br>
              <a:rPr lang="en-US" sz="1400" b="1" dirty="0" smtClean="0"/>
            </a:br>
            <a:r>
              <a:rPr lang="en-US" sz="1400" b="1" dirty="0" smtClean="0"/>
              <a:t>Cause... what happens when they take your material</a:t>
            </a:r>
            <a:br>
              <a:rPr lang="en-US" sz="1400" b="1" dirty="0" smtClean="0"/>
            </a:br>
            <a:r>
              <a:rPr lang="en-US" sz="1400" b="1" dirty="0" smtClean="0"/>
              <a:t>You already sold your soul and its...</a:t>
            </a:r>
          </a:p>
          <a:p>
            <a:r>
              <a:rPr lang="en-US" sz="1400" b="1" i="1" dirty="0" smtClean="0"/>
              <a:t>CHORUS</a:t>
            </a:r>
            <a:r>
              <a:rPr lang="en-US" sz="1400" b="1" dirty="0" smtClean="0"/>
              <a:t/>
            </a:r>
            <a:br>
              <a:rPr lang="en-US" sz="1400" b="1" dirty="0" smtClean="0"/>
            </a:br>
            <a:r>
              <a:rPr lang="en-US" sz="1400" b="1" dirty="0" smtClean="0"/>
              <a:t/>
            </a:r>
            <a:br>
              <a:rPr lang="en-US" sz="1400" b="1" dirty="0" smtClean="0"/>
            </a:br>
            <a:r>
              <a:rPr lang="en-US" sz="1400" b="1" dirty="0" smtClean="0"/>
              <a:t>You say that time is money and money is time</a:t>
            </a:r>
            <a:br>
              <a:rPr lang="en-US" sz="1400" b="1" dirty="0" smtClean="0"/>
            </a:br>
            <a:r>
              <a:rPr lang="en-US" sz="1400" b="1" dirty="0" smtClean="0"/>
              <a:t>So you got mind in your money and your money on your mind</a:t>
            </a:r>
            <a:br>
              <a:rPr lang="en-US" sz="1400" b="1" dirty="0" smtClean="0"/>
            </a:br>
            <a:r>
              <a:rPr lang="en-US" sz="1400" b="1" dirty="0" smtClean="0"/>
              <a:t>But what about... that crime that you did to get paid</a:t>
            </a:r>
            <a:br>
              <a:rPr lang="en-US" sz="1400" b="1" dirty="0" smtClean="0"/>
            </a:br>
            <a:r>
              <a:rPr lang="en-US" sz="1400" b="1" dirty="0" smtClean="0"/>
              <a:t>And what about... that bid, you can't take it to your brain</a:t>
            </a:r>
            <a:br>
              <a:rPr lang="en-US" sz="1400" b="1" dirty="0" smtClean="0"/>
            </a:br>
            <a:r>
              <a:rPr lang="en-US" sz="1400" b="1" dirty="0" smtClean="0"/>
              <a:t>What about those shoes you'll wear today</a:t>
            </a:r>
            <a:br>
              <a:rPr lang="en-US" sz="1400" b="1" dirty="0" smtClean="0"/>
            </a:br>
            <a:r>
              <a:rPr lang="en-US" sz="1400" b="1" dirty="0" smtClean="0"/>
              <a:t>They'll do no good on the bridges you burnt along the way</a:t>
            </a:r>
            <a:br>
              <a:rPr lang="en-US" sz="1400" b="1" dirty="0" smtClean="0"/>
            </a:br>
            <a:r>
              <a:rPr lang="en-US" sz="1400" b="1" dirty="0" smtClean="0"/>
              <a:t/>
            </a:r>
            <a:br>
              <a:rPr lang="en-US" sz="1400" b="1" dirty="0" smtClean="0"/>
            </a:br>
            <a:r>
              <a:rPr lang="en-US" sz="1400" b="1" dirty="0" smtClean="0"/>
              <a:t>All that money that you got…</a:t>
            </a:r>
            <a:r>
              <a:rPr lang="en-US" sz="1400" b="1" dirty="0" err="1" smtClean="0"/>
              <a:t>gonna</a:t>
            </a:r>
            <a:r>
              <a:rPr lang="en-US" sz="1400" b="1" dirty="0" smtClean="0"/>
              <a:t> be gone</a:t>
            </a:r>
            <a:br>
              <a:rPr lang="en-US" sz="1400" b="1" dirty="0" smtClean="0"/>
            </a:br>
            <a:r>
              <a:rPr lang="en-US" sz="1400" b="1" dirty="0" smtClean="0"/>
              <a:t>That gear that you rock…</a:t>
            </a:r>
            <a:r>
              <a:rPr lang="en-US" sz="1400" b="1" dirty="0" err="1" smtClean="0"/>
              <a:t>gonna</a:t>
            </a:r>
            <a:r>
              <a:rPr lang="en-US" sz="1400" b="1" dirty="0" smtClean="0"/>
              <a:t> be gone</a:t>
            </a:r>
            <a:br>
              <a:rPr lang="en-US" sz="1400" b="1" dirty="0" smtClean="0"/>
            </a:br>
            <a:r>
              <a:rPr lang="en-US" sz="1400" b="1" dirty="0" smtClean="0"/>
              <a:t>The house up on the hill…</a:t>
            </a:r>
            <a:r>
              <a:rPr lang="en-US" sz="1400" b="1" dirty="0" err="1" smtClean="0"/>
              <a:t>gonna</a:t>
            </a:r>
            <a:r>
              <a:rPr lang="en-US" sz="1400" b="1" dirty="0" smtClean="0"/>
              <a:t> be gone</a:t>
            </a:r>
            <a:br>
              <a:rPr lang="en-US" sz="1400" b="1" dirty="0" smtClean="0"/>
            </a:br>
            <a:r>
              <a:rPr lang="en-US" sz="1400" b="1" dirty="0" smtClean="0"/>
              <a:t>The gold purse on your grill…</a:t>
            </a:r>
            <a:r>
              <a:rPr lang="en-US" sz="1400" b="1" dirty="0" err="1" smtClean="0"/>
              <a:t>gonna</a:t>
            </a:r>
            <a:r>
              <a:rPr lang="en-US" sz="1400" b="1" dirty="0" smtClean="0"/>
              <a:t> be gone</a:t>
            </a:r>
            <a:br>
              <a:rPr lang="en-US" sz="1400" b="1" dirty="0" smtClean="0"/>
            </a:br>
            <a:r>
              <a:rPr lang="en-US" sz="1400" b="1" dirty="0" smtClean="0"/>
              <a:t>The ice on your wrist…</a:t>
            </a:r>
            <a:r>
              <a:rPr lang="en-US" sz="1400" b="1" dirty="0" err="1" smtClean="0"/>
              <a:t>gonna</a:t>
            </a:r>
            <a:r>
              <a:rPr lang="en-US" sz="1400" b="1" dirty="0" smtClean="0"/>
              <a:t> be gone</a:t>
            </a:r>
            <a:br>
              <a:rPr lang="en-US" sz="1400" b="1" dirty="0" smtClean="0"/>
            </a:br>
            <a:r>
              <a:rPr lang="en-US" sz="1400" b="1" dirty="0" smtClean="0"/>
              <a:t>That nice little Miss…</a:t>
            </a:r>
            <a:r>
              <a:rPr lang="en-US" sz="1400" b="1" dirty="0" err="1" smtClean="0"/>
              <a:t>gonna</a:t>
            </a:r>
            <a:r>
              <a:rPr lang="en-US" sz="1400" b="1" dirty="0" smtClean="0"/>
              <a:t> be gone</a:t>
            </a:r>
            <a:br>
              <a:rPr lang="en-US" sz="1400" b="1" dirty="0" smtClean="0"/>
            </a:br>
            <a:r>
              <a:rPr lang="en-US" sz="1400" b="1" dirty="0" smtClean="0"/>
              <a:t>That whip that you roll…</a:t>
            </a:r>
            <a:r>
              <a:rPr lang="en-US" sz="1400" b="1" dirty="0" err="1" smtClean="0"/>
              <a:t>gonna</a:t>
            </a:r>
            <a:r>
              <a:rPr lang="en-US" sz="1400" b="1" dirty="0" smtClean="0"/>
              <a:t> be gone</a:t>
            </a:r>
            <a:br>
              <a:rPr lang="en-US" sz="1400" b="1" dirty="0" smtClean="0"/>
            </a:br>
            <a:r>
              <a:rPr lang="en-US" sz="1400" b="1" dirty="0" smtClean="0"/>
              <a:t>And what's worst is your soul's already gone</a:t>
            </a:r>
          </a:p>
          <a:p>
            <a:r>
              <a:rPr lang="en-US" sz="1400" b="1" i="1" dirty="0" smtClean="0"/>
              <a:t>CHORUS</a:t>
            </a:r>
            <a:endParaRPr lang="en-US" sz="1400" b="1"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nscendental">
      <a:majorFont>
        <a:latin typeface="Bernard MT Condensed"/>
        <a:ea typeface=""/>
        <a:cs typeface=""/>
      </a:majorFont>
      <a:minorFont>
        <a:latin typeface="Narkisi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760</Words>
  <Application>Microsoft Office PowerPoint</Application>
  <PresentationFormat>On-screen Show (4:3)</PresentationFormat>
  <Paragraphs>122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TRANSCENDENTALISM</vt:lpstr>
      <vt:lpstr>Agenda Day 5: 2/3 &amp; 2/4</vt:lpstr>
      <vt:lpstr>Walden Tweets Table Discussion</vt:lpstr>
      <vt:lpstr>“Simplify. Simplify. Simplify.”</vt:lpstr>
      <vt:lpstr>“Walden”: 1st Read-Through (Class)</vt:lpstr>
      <vt:lpstr>Transcendentalism in Music</vt:lpstr>
      <vt:lpstr>“The Cave”- Mumford &amp; Sons</vt:lpstr>
      <vt:lpstr>“Ants Marching”- Dave Matthews Band</vt:lpstr>
      <vt:lpstr>“Gone, Going”- Black Eyed Peas &amp; Jack Johnson</vt:lpstr>
      <vt:lpstr>“I Don’t Want To Be”- Gavin DeGraw</vt:lpstr>
      <vt:lpstr>“Self-Reliance”: 2nd Read-Through</vt:lpstr>
      <vt:lpstr>PowerPoint Presentation</vt:lpstr>
      <vt:lpstr>HOMEWORK</vt:lpstr>
    </vt:vector>
  </TitlesOfParts>
  <Company>Corona Norco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TRANSCENDENTALISM</dc:title>
  <dc:creator>Guadalupe Dargavel</dc:creator>
  <cp:lastModifiedBy>Guadalupe Dargavel</cp:lastModifiedBy>
  <cp:revision>117</cp:revision>
  <dcterms:created xsi:type="dcterms:W3CDTF">2014-01-16T20:01:43Z</dcterms:created>
  <dcterms:modified xsi:type="dcterms:W3CDTF">2014-02-04T17:55:56Z</dcterms:modified>
</cp:coreProperties>
</file>