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304" r:id="rId3"/>
    <p:sldId id="305" r:id="rId4"/>
    <p:sldId id="307" r:id="rId5"/>
    <p:sldId id="306" r:id="rId6"/>
    <p:sldId id="308" r:id="rId7"/>
    <p:sldId id="309" r:id="rId8"/>
    <p:sldId id="310" r:id="rId9"/>
    <p:sldId id="311" r:id="rId10"/>
    <p:sldId id="312" r:id="rId11"/>
    <p:sldId id="313"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72D"/>
    <a:srgbClr val="FF006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8" d="100"/>
          <a:sy n="88" d="100"/>
        </p:scale>
        <p:origin x="-906" y="-96"/>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9E239F2-DB14-4D98-A1E6-A295DE25AA02}" type="datetimeFigureOut">
              <a:rPr lang="en-US" smtClean="0"/>
              <a:pPr/>
              <a:t>2/4/2014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A98DB1C-C86B-495F-BDFE-B7A857DE4404}" type="slidenum">
              <a:rPr lang="en-US" smtClean="0"/>
              <a:pPr/>
              <a:t>‹#›</a:t>
            </a:fld>
            <a:endParaRPr lang="en-US" dirty="0"/>
          </a:p>
        </p:txBody>
      </p:sp>
    </p:spTree>
    <p:extLst>
      <p:ext uri="{BB962C8B-B14F-4D97-AF65-F5344CB8AC3E}">
        <p14:creationId xmlns:p14="http://schemas.microsoft.com/office/powerpoint/2010/main" xmlns="" val="6133915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F16AC7D-EA5A-4D3A-BD7F-0CEC59AA3EEE}" type="datetimeFigureOut">
              <a:rPr lang="en-US" smtClean="0"/>
              <a:pPr/>
              <a:t>2/4/2014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D01507E-1003-4A21-B85F-BF82FD49A02D}" type="slidenum">
              <a:rPr lang="en-US" smtClean="0"/>
              <a:pPr/>
              <a:t>‹#›</a:t>
            </a:fld>
            <a:endParaRPr lang="en-US" dirty="0"/>
          </a:p>
        </p:txBody>
      </p:sp>
    </p:spTree>
    <p:extLst>
      <p:ext uri="{BB962C8B-B14F-4D97-AF65-F5344CB8AC3E}">
        <p14:creationId xmlns:p14="http://schemas.microsoft.com/office/powerpoint/2010/main" xmlns="" val="1491485358"/>
      </p:ext>
    </p:extLst>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16AC7D-EA5A-4D3A-BD7F-0CEC59AA3EEE}" type="datetimeFigureOut">
              <a:rPr lang="en-US" smtClean="0"/>
              <a:pPr/>
              <a:t>2/4/2014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D01507E-1003-4A21-B85F-BF82FD49A02D}" type="slidenum">
              <a:rPr lang="en-US" smtClean="0"/>
              <a:pPr/>
              <a:t>‹#›</a:t>
            </a:fld>
            <a:endParaRPr lang="en-US" dirty="0"/>
          </a:p>
        </p:txBody>
      </p:sp>
    </p:spTree>
    <p:extLst>
      <p:ext uri="{BB962C8B-B14F-4D97-AF65-F5344CB8AC3E}">
        <p14:creationId xmlns:p14="http://schemas.microsoft.com/office/powerpoint/2010/main" xmlns="" val="2647853908"/>
      </p:ext>
    </p:extLst>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16AC7D-EA5A-4D3A-BD7F-0CEC59AA3EEE}" type="datetimeFigureOut">
              <a:rPr lang="en-US" smtClean="0"/>
              <a:pPr/>
              <a:t>2/4/2014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D01507E-1003-4A21-B85F-BF82FD49A02D}" type="slidenum">
              <a:rPr lang="en-US" smtClean="0"/>
              <a:pPr/>
              <a:t>‹#›</a:t>
            </a:fld>
            <a:endParaRPr lang="en-US" dirty="0"/>
          </a:p>
        </p:txBody>
      </p:sp>
    </p:spTree>
    <p:extLst>
      <p:ext uri="{BB962C8B-B14F-4D97-AF65-F5344CB8AC3E}">
        <p14:creationId xmlns:p14="http://schemas.microsoft.com/office/powerpoint/2010/main" xmlns="" val="1576084254"/>
      </p:ext>
    </p:extLst>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16AC7D-EA5A-4D3A-BD7F-0CEC59AA3EEE}" type="datetimeFigureOut">
              <a:rPr lang="en-US" smtClean="0"/>
              <a:pPr/>
              <a:t>2/4/2014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D01507E-1003-4A21-B85F-BF82FD49A02D}" type="slidenum">
              <a:rPr lang="en-US" smtClean="0"/>
              <a:pPr/>
              <a:t>‹#›</a:t>
            </a:fld>
            <a:endParaRPr lang="en-US" dirty="0"/>
          </a:p>
        </p:txBody>
      </p:sp>
    </p:spTree>
    <p:extLst>
      <p:ext uri="{BB962C8B-B14F-4D97-AF65-F5344CB8AC3E}">
        <p14:creationId xmlns:p14="http://schemas.microsoft.com/office/powerpoint/2010/main" xmlns="" val="3031698079"/>
      </p:ext>
    </p:extLst>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F16AC7D-EA5A-4D3A-BD7F-0CEC59AA3EEE}" type="datetimeFigureOut">
              <a:rPr lang="en-US" smtClean="0"/>
              <a:pPr/>
              <a:t>2/4/2014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D01507E-1003-4A21-B85F-BF82FD49A02D}" type="slidenum">
              <a:rPr lang="en-US" smtClean="0"/>
              <a:pPr/>
              <a:t>‹#›</a:t>
            </a:fld>
            <a:endParaRPr lang="en-US" dirty="0"/>
          </a:p>
        </p:txBody>
      </p:sp>
    </p:spTree>
    <p:extLst>
      <p:ext uri="{BB962C8B-B14F-4D97-AF65-F5344CB8AC3E}">
        <p14:creationId xmlns:p14="http://schemas.microsoft.com/office/powerpoint/2010/main" xmlns="" val="3374024556"/>
      </p:ext>
    </p:extLst>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F16AC7D-EA5A-4D3A-BD7F-0CEC59AA3EEE}" type="datetimeFigureOut">
              <a:rPr lang="en-US" smtClean="0"/>
              <a:pPr/>
              <a:t>2/4/2014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D01507E-1003-4A21-B85F-BF82FD49A02D}" type="slidenum">
              <a:rPr lang="en-US" smtClean="0"/>
              <a:pPr/>
              <a:t>‹#›</a:t>
            </a:fld>
            <a:endParaRPr lang="en-US" dirty="0"/>
          </a:p>
        </p:txBody>
      </p:sp>
    </p:spTree>
    <p:extLst>
      <p:ext uri="{BB962C8B-B14F-4D97-AF65-F5344CB8AC3E}">
        <p14:creationId xmlns:p14="http://schemas.microsoft.com/office/powerpoint/2010/main" xmlns="" val="981922846"/>
      </p:ext>
    </p:extLst>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F16AC7D-EA5A-4D3A-BD7F-0CEC59AA3EEE}" type="datetimeFigureOut">
              <a:rPr lang="en-US" smtClean="0"/>
              <a:pPr/>
              <a:t>2/4/2014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D01507E-1003-4A21-B85F-BF82FD49A02D}" type="slidenum">
              <a:rPr lang="en-US" smtClean="0"/>
              <a:pPr/>
              <a:t>‹#›</a:t>
            </a:fld>
            <a:endParaRPr lang="en-US" dirty="0"/>
          </a:p>
        </p:txBody>
      </p:sp>
    </p:spTree>
    <p:extLst>
      <p:ext uri="{BB962C8B-B14F-4D97-AF65-F5344CB8AC3E}">
        <p14:creationId xmlns:p14="http://schemas.microsoft.com/office/powerpoint/2010/main" xmlns="" val="2078412078"/>
      </p:ext>
    </p:extLst>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F16AC7D-EA5A-4D3A-BD7F-0CEC59AA3EEE}" type="datetimeFigureOut">
              <a:rPr lang="en-US" smtClean="0"/>
              <a:pPr/>
              <a:t>2/4/2014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D01507E-1003-4A21-B85F-BF82FD49A02D}" type="slidenum">
              <a:rPr lang="en-US" smtClean="0"/>
              <a:pPr/>
              <a:t>‹#›</a:t>
            </a:fld>
            <a:endParaRPr lang="en-US" dirty="0"/>
          </a:p>
        </p:txBody>
      </p:sp>
    </p:spTree>
    <p:extLst>
      <p:ext uri="{BB962C8B-B14F-4D97-AF65-F5344CB8AC3E}">
        <p14:creationId xmlns:p14="http://schemas.microsoft.com/office/powerpoint/2010/main" xmlns="" val="2518086044"/>
      </p:ext>
    </p:extLst>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16AC7D-EA5A-4D3A-BD7F-0CEC59AA3EEE}" type="datetimeFigureOut">
              <a:rPr lang="en-US" smtClean="0"/>
              <a:pPr/>
              <a:t>2/4/2014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D01507E-1003-4A21-B85F-BF82FD49A02D}" type="slidenum">
              <a:rPr lang="en-US" smtClean="0"/>
              <a:pPr/>
              <a:t>‹#›</a:t>
            </a:fld>
            <a:endParaRPr lang="en-US" dirty="0"/>
          </a:p>
        </p:txBody>
      </p:sp>
    </p:spTree>
    <p:extLst>
      <p:ext uri="{BB962C8B-B14F-4D97-AF65-F5344CB8AC3E}">
        <p14:creationId xmlns:p14="http://schemas.microsoft.com/office/powerpoint/2010/main" xmlns="" val="3969062010"/>
      </p:ext>
    </p:extLst>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16AC7D-EA5A-4D3A-BD7F-0CEC59AA3EEE}" type="datetimeFigureOut">
              <a:rPr lang="en-US" smtClean="0"/>
              <a:pPr/>
              <a:t>2/4/2014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D01507E-1003-4A21-B85F-BF82FD49A02D}" type="slidenum">
              <a:rPr lang="en-US" smtClean="0"/>
              <a:pPr/>
              <a:t>‹#›</a:t>
            </a:fld>
            <a:endParaRPr lang="en-US" dirty="0"/>
          </a:p>
        </p:txBody>
      </p:sp>
    </p:spTree>
    <p:extLst>
      <p:ext uri="{BB962C8B-B14F-4D97-AF65-F5344CB8AC3E}">
        <p14:creationId xmlns:p14="http://schemas.microsoft.com/office/powerpoint/2010/main" xmlns="" val="1089930193"/>
      </p:ext>
    </p:extLst>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16AC7D-EA5A-4D3A-BD7F-0CEC59AA3EEE}" type="datetimeFigureOut">
              <a:rPr lang="en-US" smtClean="0"/>
              <a:pPr/>
              <a:t>2/4/2014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D01507E-1003-4A21-B85F-BF82FD49A02D}" type="slidenum">
              <a:rPr lang="en-US" smtClean="0"/>
              <a:pPr/>
              <a:t>‹#›</a:t>
            </a:fld>
            <a:endParaRPr lang="en-US" dirty="0"/>
          </a:p>
        </p:txBody>
      </p:sp>
    </p:spTree>
    <p:extLst>
      <p:ext uri="{BB962C8B-B14F-4D97-AF65-F5344CB8AC3E}">
        <p14:creationId xmlns:p14="http://schemas.microsoft.com/office/powerpoint/2010/main" xmlns="" val="4166069702"/>
      </p:ext>
    </p:extLst>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43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16AC7D-EA5A-4D3A-BD7F-0CEC59AA3EEE}" type="datetimeFigureOut">
              <a:rPr lang="en-US" smtClean="0"/>
              <a:pPr/>
              <a:t>2/4/2014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01507E-1003-4A21-B85F-BF82FD49A02D}" type="slidenum">
              <a:rPr lang="en-US" smtClean="0"/>
              <a:pPr/>
              <a:t>‹#›</a:t>
            </a:fld>
            <a:endParaRPr lang="en-US" dirty="0"/>
          </a:p>
        </p:txBody>
      </p:sp>
    </p:spTree>
    <p:extLst>
      <p:ext uri="{BB962C8B-B14F-4D97-AF65-F5344CB8AC3E}">
        <p14:creationId xmlns:p14="http://schemas.microsoft.com/office/powerpoint/2010/main" xmlns="" val="36928659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random/>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www.ted.com/talks/derek_sivers_how_to_start_a_movement.html"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prezi.com/mmqlz-h7xots/civil-disobedience/"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jpeg"/><Relationship Id="rId18" Type="http://schemas.openxmlformats.org/officeDocument/2006/relationships/image" Target="../media/image18.jpeg"/><Relationship Id="rId3" Type="http://schemas.openxmlformats.org/officeDocument/2006/relationships/image" Target="../media/image3.jpeg"/><Relationship Id="rId7" Type="http://schemas.openxmlformats.org/officeDocument/2006/relationships/image" Target="../media/image7.jpeg"/><Relationship Id="rId12" Type="http://schemas.openxmlformats.org/officeDocument/2006/relationships/image" Target="../media/image12.jpeg"/><Relationship Id="rId17" Type="http://schemas.openxmlformats.org/officeDocument/2006/relationships/image" Target="../media/image17.jpeg"/><Relationship Id="rId2" Type="http://schemas.openxmlformats.org/officeDocument/2006/relationships/slideLayout" Target="../slideLayouts/slideLayout2.xml"/><Relationship Id="rId16" Type="http://schemas.openxmlformats.org/officeDocument/2006/relationships/image" Target="../media/image16.jpeg"/><Relationship Id="rId20" Type="http://schemas.openxmlformats.org/officeDocument/2006/relationships/image" Target="../media/image20.jpeg"/><Relationship Id="rId1" Type="http://schemas.openxmlformats.org/officeDocument/2006/relationships/audio" Target="file:///C:\Users\Pita\Desktop\Buffalo%20Springfield%20-%20For%20What%20It's%20Worth%201967.mp3" TargetMode="External"/><Relationship Id="rId6" Type="http://schemas.openxmlformats.org/officeDocument/2006/relationships/image" Target="../media/image6.jpeg"/><Relationship Id="rId11" Type="http://schemas.openxmlformats.org/officeDocument/2006/relationships/image" Target="../media/image11.gif"/><Relationship Id="rId5" Type="http://schemas.openxmlformats.org/officeDocument/2006/relationships/image" Target="../media/image5.jpeg"/><Relationship Id="rId15" Type="http://schemas.openxmlformats.org/officeDocument/2006/relationships/image" Target="../media/image15.jpeg"/><Relationship Id="rId10" Type="http://schemas.openxmlformats.org/officeDocument/2006/relationships/image" Target="../media/image10.jpeg"/><Relationship Id="rId19" Type="http://schemas.openxmlformats.org/officeDocument/2006/relationships/image" Target="../media/image19.png"/><Relationship Id="rId4" Type="http://schemas.openxmlformats.org/officeDocument/2006/relationships/image" Target="../media/image4.jpeg"/><Relationship Id="rId9" Type="http://schemas.openxmlformats.org/officeDocument/2006/relationships/image" Target="../media/image9.jpeg"/><Relationship Id="rId14" Type="http://schemas.openxmlformats.org/officeDocument/2006/relationships/image" Target="../media/image1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524000"/>
            <a:ext cx="9144000" cy="1470025"/>
          </a:xfrm>
        </p:spPr>
        <p:txBody>
          <a:bodyPr>
            <a:noAutofit/>
          </a:bodyPr>
          <a:lstStyle/>
          <a:p>
            <a:r>
              <a:rPr lang="en-US" sz="8000" b="1" dirty="0" smtClean="0">
                <a:latin typeface="Bernard MT Condensed" panose="02050806060905020404" pitchFamily="18" charset="0"/>
              </a:rPr>
              <a:t>TRANSCENDENTALISM</a:t>
            </a:r>
            <a:endParaRPr lang="en-US" sz="8000" b="1" dirty="0">
              <a:latin typeface="Bernard MT Condensed" panose="02050806060905020404" pitchFamily="18" charset="0"/>
            </a:endParaRPr>
          </a:p>
        </p:txBody>
      </p:sp>
      <p:sp>
        <p:nvSpPr>
          <p:cNvPr id="5" name="TextBox 4"/>
          <p:cNvSpPr txBox="1"/>
          <p:nvPr/>
        </p:nvSpPr>
        <p:spPr>
          <a:xfrm>
            <a:off x="914400" y="3429000"/>
            <a:ext cx="7315200" cy="2092881"/>
          </a:xfrm>
          <a:prstGeom prst="rect">
            <a:avLst/>
          </a:prstGeom>
          <a:noFill/>
        </p:spPr>
        <p:txBody>
          <a:bodyPr wrap="square" rtlCol="0">
            <a:spAutoFit/>
          </a:bodyPr>
          <a:lstStyle/>
          <a:p>
            <a:pPr algn="ctr"/>
            <a:r>
              <a:rPr lang="en-US" sz="3500" dirty="0" smtClean="0"/>
              <a:t>“It was a high counsel that I once heard given to a young person…always do that which you are afraid to do.” </a:t>
            </a:r>
            <a:br>
              <a:rPr lang="en-US" sz="3500" dirty="0" smtClean="0"/>
            </a:br>
            <a:r>
              <a:rPr lang="en-US" sz="2500" dirty="0" smtClean="0"/>
              <a:t>Ralph Waldo Emerson, father of Transcendentalism</a:t>
            </a:r>
            <a:endParaRPr lang="en-US" sz="2500" dirty="0"/>
          </a:p>
        </p:txBody>
      </p:sp>
    </p:spTree>
    <p:extLst>
      <p:ext uri="{BB962C8B-B14F-4D97-AF65-F5344CB8AC3E}">
        <p14:creationId xmlns:p14="http://schemas.microsoft.com/office/powerpoint/2010/main" xmlns="" val="3816896000"/>
      </p:ext>
    </p:extLst>
  </p:cSld>
  <p:clrMapOvr>
    <a:masterClrMapping/>
  </p:clrMapOvr>
  <p:transition>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normAutofit/>
          </a:bodyPr>
          <a:lstStyle/>
          <a:p>
            <a:r>
              <a:rPr lang="en-US" dirty="0" smtClean="0"/>
              <a:t>How to Start a Movement</a:t>
            </a:r>
            <a:endParaRPr lang="en-US" dirty="0"/>
          </a:p>
        </p:txBody>
      </p:sp>
      <p:sp>
        <p:nvSpPr>
          <p:cNvPr id="3" name="Content Placeholder 2"/>
          <p:cNvSpPr>
            <a:spLocks noGrp="1"/>
          </p:cNvSpPr>
          <p:nvPr>
            <p:ph idx="1"/>
          </p:nvPr>
        </p:nvSpPr>
        <p:spPr>
          <a:xfrm>
            <a:off x="152400" y="1143000"/>
            <a:ext cx="8991600" cy="5715000"/>
          </a:xfrm>
        </p:spPr>
        <p:txBody>
          <a:bodyPr>
            <a:noAutofit/>
          </a:bodyPr>
          <a:lstStyle/>
          <a:p>
            <a:pPr algn="ctr">
              <a:buNone/>
            </a:pPr>
            <a:r>
              <a:rPr lang="en-US" sz="3000" dirty="0" smtClean="0"/>
              <a:t>If you could start whatever movement you wanted to, whether through an act </a:t>
            </a:r>
            <a:r>
              <a:rPr lang="en-US" sz="3000" dirty="0" smtClean="0"/>
              <a:t>of civil disobedience or not, what would it be and why?</a:t>
            </a:r>
          </a:p>
          <a:p>
            <a:pPr algn="ctr">
              <a:buNone/>
            </a:pPr>
            <a:endParaRPr lang="en-US" sz="3000" dirty="0" smtClean="0"/>
          </a:p>
          <a:p>
            <a:pPr algn="ctr">
              <a:buNone/>
            </a:pPr>
            <a:r>
              <a:rPr lang="en-US" sz="3000" dirty="0" smtClean="0"/>
              <a:t>Do you think you have the power to change the world? Why or why not?</a:t>
            </a:r>
          </a:p>
          <a:p>
            <a:pPr algn="ctr">
              <a:buNone/>
            </a:pPr>
            <a:endParaRPr lang="en-US" sz="3000" dirty="0" smtClean="0"/>
          </a:p>
          <a:p>
            <a:pPr algn="ctr">
              <a:buNone/>
            </a:pPr>
            <a:r>
              <a:rPr lang="en-US" sz="3000" dirty="0" smtClean="0"/>
              <a:t>Watch this video before we discuss your homework:</a:t>
            </a:r>
          </a:p>
          <a:p>
            <a:pPr algn="ctr">
              <a:buNone/>
            </a:pPr>
            <a:endParaRPr lang="en-US" sz="3000" dirty="0" smtClean="0"/>
          </a:p>
          <a:p>
            <a:pPr algn="ctr">
              <a:buNone/>
            </a:pPr>
            <a:r>
              <a:rPr lang="en-US" sz="3000" dirty="0" smtClean="0">
                <a:hlinkClick r:id="rId2"/>
              </a:rPr>
              <a:t>How to Start a Movement</a:t>
            </a:r>
            <a:endParaRPr lang="en-US" sz="3000" dirty="0" smtClean="0"/>
          </a:p>
          <a:p>
            <a:pPr algn="ctr">
              <a:buNone/>
            </a:pPr>
            <a:endParaRPr lang="en-US" sz="2000" dirty="0" smtClean="0"/>
          </a:p>
        </p:txBody>
      </p:sp>
    </p:spTree>
  </p:cSld>
  <p:clrMapOvr>
    <a:masterClrMapping/>
  </p:clrMapOvr>
  <p:transition>
    <p:rand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normAutofit/>
          </a:bodyPr>
          <a:lstStyle/>
          <a:p>
            <a:r>
              <a:rPr lang="en-US" dirty="0" smtClean="0"/>
              <a:t>Homework</a:t>
            </a:r>
            <a:endParaRPr lang="en-US" dirty="0"/>
          </a:p>
        </p:txBody>
      </p:sp>
      <p:sp>
        <p:nvSpPr>
          <p:cNvPr id="3" name="Content Placeholder 2"/>
          <p:cNvSpPr>
            <a:spLocks noGrp="1"/>
          </p:cNvSpPr>
          <p:nvPr>
            <p:ph idx="1"/>
          </p:nvPr>
        </p:nvSpPr>
        <p:spPr>
          <a:xfrm>
            <a:off x="152400" y="1143000"/>
            <a:ext cx="8991600" cy="5715000"/>
          </a:xfrm>
        </p:spPr>
        <p:txBody>
          <a:bodyPr>
            <a:noAutofit/>
          </a:bodyPr>
          <a:lstStyle/>
          <a:p>
            <a:pPr marL="457200" indent="-457200">
              <a:buFont typeface="+mj-lt"/>
              <a:buAutoNum type="arabicPeriod"/>
            </a:pPr>
            <a:r>
              <a:rPr lang="en-US" sz="2400" dirty="0" smtClean="0"/>
              <a:t>Finish answering the questions on the “Civil Disobedience” handout.</a:t>
            </a:r>
          </a:p>
          <a:p>
            <a:pPr marL="457200" indent="-457200">
              <a:buFont typeface="+mj-lt"/>
              <a:buAutoNum type="arabicPeriod"/>
            </a:pPr>
            <a:r>
              <a:rPr lang="en-US" sz="2400" dirty="0" smtClean="0"/>
              <a:t>Try to start a “movement” or trend on </a:t>
            </a:r>
            <a:r>
              <a:rPr lang="en-US" sz="2400" dirty="0" err="1" smtClean="0"/>
              <a:t>Facebook</a:t>
            </a:r>
            <a:r>
              <a:rPr lang="en-US" sz="2400" dirty="0" smtClean="0"/>
              <a:t>, Twitter, or </a:t>
            </a:r>
            <a:r>
              <a:rPr lang="en-US" sz="2400" dirty="0" err="1" smtClean="0"/>
              <a:t>Instagram</a:t>
            </a:r>
            <a:r>
              <a:rPr lang="en-US" sz="2400" dirty="0" smtClean="0"/>
              <a:t> and see how many people you can get to jump on board within 24 hours. If you don’t have a social media account, then start a written petition and get signatures! Make it about something relatively serious. The person with the most “followers” will receive a prize. </a:t>
            </a:r>
            <a:r>
              <a:rPr lang="en-US" sz="2400" dirty="0" smtClean="0">
                <a:sym typeface="Wingdings" pitchFamily="2" charset="2"/>
              </a:rPr>
              <a:t></a:t>
            </a:r>
          </a:p>
          <a:p>
            <a:pPr marL="457200" indent="-457200">
              <a:buFont typeface="+mj-lt"/>
              <a:buAutoNum type="arabicPeriod"/>
            </a:pPr>
            <a:r>
              <a:rPr lang="en-US" sz="2400" dirty="0" smtClean="0">
                <a:sym typeface="Wingdings" pitchFamily="2" charset="2"/>
              </a:rPr>
              <a:t>SOCRATIC SEMINAR ASSESSMENT NEXT CLASS! I hope you’ve been annotating your little heart out as best you can, because we’re having a Socratic Seminar next class. To prepare, please review all four texts, along with all notes that you took. You MUST prepare 2 open-ended, seminar-style questions for each of the texts we read (8 total questions), plus an additional 5 questions related to Transcendentalism in general.</a:t>
            </a:r>
            <a:endParaRPr lang="en-US" sz="2400" dirty="0" smtClean="0"/>
          </a:p>
        </p:txBody>
      </p:sp>
    </p:spTree>
  </p:cSld>
  <p:clrMapOvr>
    <a:masterClrMapping/>
  </p:clrMapOvr>
  <p:transition>
    <p:rand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500" dirty="0"/>
              <a:t>Agenda Day 6</a:t>
            </a:r>
            <a:r>
              <a:rPr lang="en-US" sz="5500" dirty="0" smtClean="0"/>
              <a:t>: 2/5 &amp; 2/6</a:t>
            </a:r>
            <a:endParaRPr lang="en-US" sz="5500" dirty="0"/>
          </a:p>
        </p:txBody>
      </p:sp>
      <p:sp>
        <p:nvSpPr>
          <p:cNvPr id="3" name="Content Placeholder 2"/>
          <p:cNvSpPr>
            <a:spLocks noGrp="1"/>
          </p:cNvSpPr>
          <p:nvPr>
            <p:ph idx="1"/>
          </p:nvPr>
        </p:nvSpPr>
        <p:spPr>
          <a:xfrm>
            <a:off x="457200" y="1371600"/>
            <a:ext cx="8229600" cy="5486400"/>
          </a:xfrm>
        </p:spPr>
        <p:txBody>
          <a:bodyPr>
            <a:normAutofit fontScale="92500"/>
          </a:bodyPr>
          <a:lstStyle/>
          <a:p>
            <a:r>
              <a:rPr lang="en-US" dirty="0" err="1" smtClean="0"/>
              <a:t>Bellwork</a:t>
            </a:r>
            <a:r>
              <a:rPr lang="en-US" dirty="0" smtClean="0"/>
              <a:t>- Grammar (Wednesday) or Journal (Thursday</a:t>
            </a:r>
            <a:r>
              <a:rPr lang="en-US" dirty="0" smtClean="0"/>
              <a:t>)</a:t>
            </a:r>
          </a:p>
          <a:p>
            <a:r>
              <a:rPr lang="en-US" dirty="0" smtClean="0"/>
              <a:t>Collect </a:t>
            </a:r>
            <a:r>
              <a:rPr lang="en-US" dirty="0" err="1" smtClean="0"/>
              <a:t>Bellwork</a:t>
            </a:r>
            <a:r>
              <a:rPr lang="en-US" dirty="0" smtClean="0"/>
              <a:t> Packet #2 (Thursday only)</a:t>
            </a:r>
          </a:p>
          <a:p>
            <a:r>
              <a:rPr lang="en-US" dirty="0" smtClean="0"/>
              <a:t>Collect “Self-Reliance” rhetorical </a:t>
            </a:r>
            <a:r>
              <a:rPr lang="en-US" dirty="0" err="1" smtClean="0"/>
              <a:t>precis</a:t>
            </a:r>
            <a:r>
              <a:rPr lang="en-US" dirty="0" smtClean="0"/>
              <a:t> &amp; song</a:t>
            </a:r>
            <a:endParaRPr lang="en-US" dirty="0" smtClean="0"/>
          </a:p>
          <a:p>
            <a:r>
              <a:rPr lang="en-US" dirty="0" smtClean="0"/>
              <a:t>Transcendental Music discussion</a:t>
            </a:r>
          </a:p>
          <a:p>
            <a:r>
              <a:rPr lang="en-US" dirty="0" smtClean="0"/>
              <a:t>Four Corners</a:t>
            </a:r>
          </a:p>
          <a:p>
            <a:r>
              <a:rPr lang="en-US" dirty="0" smtClean="0"/>
              <a:t>Civil Disobedience</a:t>
            </a:r>
            <a:endParaRPr lang="en-US" dirty="0" smtClean="0"/>
          </a:p>
          <a:p>
            <a:pPr>
              <a:buNone/>
            </a:pPr>
            <a:endParaRPr lang="en-US" dirty="0" smtClean="0"/>
          </a:p>
          <a:p>
            <a:pPr marL="0" indent="0">
              <a:buNone/>
            </a:pPr>
            <a:r>
              <a:rPr lang="en-US" dirty="0" smtClean="0"/>
              <a:t>HOMEWORK: Civil Disobedience questions, Socratic Seminar questions, </a:t>
            </a:r>
            <a:r>
              <a:rPr lang="en-US" dirty="0" smtClean="0"/>
              <a:t>and start a movement. </a:t>
            </a:r>
            <a:r>
              <a:rPr lang="en-US" dirty="0" smtClean="0">
                <a:sym typeface="Wingdings" pitchFamily="2" charset="2"/>
              </a:rPr>
              <a:t></a:t>
            </a:r>
            <a:endParaRPr lang="en-US" dirty="0" smtClean="0"/>
          </a:p>
        </p:txBody>
      </p:sp>
    </p:spTree>
    <p:extLst>
      <p:ext uri="{BB962C8B-B14F-4D97-AF65-F5344CB8AC3E}">
        <p14:creationId xmlns:p14="http://schemas.microsoft.com/office/powerpoint/2010/main" xmlns="" val="972699504"/>
      </p:ext>
    </p:extLst>
  </p:cSld>
  <p:clrMapOvr>
    <a:masterClrMapping/>
  </p:clrMapOvr>
  <p:transition>
    <p:rand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normAutofit/>
          </a:bodyPr>
          <a:lstStyle/>
          <a:p>
            <a:r>
              <a:rPr lang="en-US" dirty="0" smtClean="0"/>
              <a:t>Transcendental Music Assignment</a:t>
            </a:r>
            <a:endParaRPr lang="en-US" dirty="0"/>
          </a:p>
        </p:txBody>
      </p:sp>
      <p:sp>
        <p:nvSpPr>
          <p:cNvPr id="3" name="Content Placeholder 2"/>
          <p:cNvSpPr>
            <a:spLocks noGrp="1"/>
          </p:cNvSpPr>
          <p:nvPr>
            <p:ph idx="1"/>
          </p:nvPr>
        </p:nvSpPr>
        <p:spPr>
          <a:xfrm>
            <a:off x="152400" y="1143000"/>
            <a:ext cx="8991600" cy="5715000"/>
          </a:xfrm>
        </p:spPr>
        <p:txBody>
          <a:bodyPr>
            <a:noAutofit/>
          </a:bodyPr>
          <a:lstStyle/>
          <a:p>
            <a:pPr marL="457200" indent="-457200" algn="ctr">
              <a:buNone/>
            </a:pPr>
            <a:r>
              <a:rPr lang="en-US" dirty="0" smtClean="0"/>
              <a:t>Share the song that you brought in with your table group and explain why you think that was a good choice for a “transcendental” song.</a:t>
            </a:r>
          </a:p>
          <a:p>
            <a:pPr marL="457200" indent="-457200" algn="ctr">
              <a:buNone/>
            </a:pPr>
            <a:endParaRPr lang="en-US" dirty="0" smtClean="0"/>
          </a:p>
          <a:p>
            <a:pPr marL="457200" indent="-457200" algn="ctr">
              <a:buNone/>
            </a:pPr>
            <a:r>
              <a:rPr lang="en-US" dirty="0" smtClean="0"/>
              <a:t>Was anyone surprised by how many songs they discovered that actually have transcendental characteristics or themes? </a:t>
            </a:r>
          </a:p>
          <a:p>
            <a:pPr marL="457200" indent="-457200" algn="ctr">
              <a:buNone/>
            </a:pPr>
            <a:endParaRPr lang="en-US" dirty="0" smtClean="0"/>
          </a:p>
          <a:p>
            <a:pPr marL="457200" indent="-457200" algn="ctr">
              <a:buNone/>
            </a:pPr>
            <a:r>
              <a:rPr lang="en-US" dirty="0" smtClean="0">
                <a:sym typeface="Wingdings" pitchFamily="2" charset="2"/>
              </a:rPr>
              <a:t>You will never hear music the same way again.</a:t>
            </a:r>
          </a:p>
          <a:p>
            <a:pPr marL="457200" indent="-457200" algn="ctr">
              <a:buNone/>
            </a:pPr>
            <a:r>
              <a:rPr lang="en-US" dirty="0" smtClean="0">
                <a:sym typeface="Wingdings" pitchFamily="2" charset="2"/>
              </a:rPr>
              <a:t>You’re welcome. </a:t>
            </a:r>
            <a:endParaRPr lang="en-US" dirty="0" smtClean="0"/>
          </a:p>
        </p:txBody>
      </p:sp>
    </p:spTree>
  </p:cSld>
  <p:clrMapOvr>
    <a:masterClrMapping/>
  </p:clrMapOvr>
  <p:transition>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normAutofit/>
          </a:bodyPr>
          <a:lstStyle/>
          <a:p>
            <a:r>
              <a:rPr lang="en-US" dirty="0" smtClean="0"/>
              <a:t>Four Corners Activity</a:t>
            </a:r>
            <a:endParaRPr lang="en-US" dirty="0"/>
          </a:p>
        </p:txBody>
      </p:sp>
      <p:sp>
        <p:nvSpPr>
          <p:cNvPr id="5" name="TextBox 4"/>
          <p:cNvSpPr txBox="1"/>
          <p:nvPr/>
        </p:nvSpPr>
        <p:spPr>
          <a:xfrm>
            <a:off x="0" y="838200"/>
            <a:ext cx="9144000" cy="5970865"/>
          </a:xfrm>
          <a:prstGeom prst="rect">
            <a:avLst/>
          </a:prstGeom>
          <a:noFill/>
        </p:spPr>
        <p:txBody>
          <a:bodyPr wrap="square" rtlCol="0">
            <a:spAutoFit/>
          </a:bodyPr>
          <a:lstStyle/>
          <a:p>
            <a:pPr algn="ctr"/>
            <a:r>
              <a:rPr lang="en-US" sz="2400" dirty="0" smtClean="0"/>
              <a:t>For each of the following statements, decide whether you Strongly Agree, Agree, Disagree, or Strongly Disagree, and then move to that designated corner of the room. Be ready to defend your answer and do not speak until you’ve been called on.</a:t>
            </a:r>
          </a:p>
          <a:p>
            <a:pPr algn="ctr"/>
            <a:endParaRPr lang="en-US" sz="2400" dirty="0" smtClean="0"/>
          </a:p>
          <a:p>
            <a:pPr marL="457200" indent="-457200">
              <a:buFont typeface="+mj-lt"/>
              <a:buAutoNum type="arabicPeriod"/>
            </a:pPr>
            <a:r>
              <a:rPr lang="en-US" sz="2400" dirty="0" smtClean="0"/>
              <a:t>All people in America have equal rights.</a:t>
            </a:r>
          </a:p>
          <a:p>
            <a:pPr marL="457200" indent="-457200">
              <a:buFont typeface="+mj-lt"/>
              <a:buAutoNum type="arabicPeriod"/>
            </a:pPr>
            <a:r>
              <a:rPr lang="en-US" sz="2400" dirty="0" smtClean="0"/>
              <a:t>Every person in America, legal or not, deserves citizen privileges (voting, own land, education, medical care, etc.).</a:t>
            </a:r>
          </a:p>
          <a:p>
            <a:pPr marL="457200" indent="-457200">
              <a:buFont typeface="+mj-lt"/>
              <a:buAutoNum type="arabicPeriod"/>
            </a:pPr>
            <a:r>
              <a:rPr lang="en-US" sz="2400" dirty="0" smtClean="0"/>
              <a:t>Men and women are equal.</a:t>
            </a:r>
          </a:p>
          <a:p>
            <a:pPr marL="457200" indent="-457200">
              <a:buFont typeface="+mj-lt"/>
              <a:buAutoNum type="arabicPeriod"/>
            </a:pPr>
            <a:r>
              <a:rPr lang="en-US" sz="2400" dirty="0" smtClean="0"/>
              <a:t>A person’s race/gender does not impact their opportunities in America.</a:t>
            </a:r>
          </a:p>
          <a:p>
            <a:pPr marL="457200" indent="-457200">
              <a:buFont typeface="+mj-lt"/>
              <a:buAutoNum type="arabicPeriod"/>
            </a:pPr>
            <a:r>
              <a:rPr lang="en-US" sz="2400" dirty="0" smtClean="0"/>
              <a:t>I would break the law for a greater cause, even if it meant getting punished.</a:t>
            </a:r>
          </a:p>
          <a:p>
            <a:pPr marL="457200" indent="-457200">
              <a:buFont typeface="+mj-lt"/>
              <a:buAutoNum type="arabicPeriod"/>
            </a:pPr>
            <a:r>
              <a:rPr lang="en-US" sz="2400" dirty="0" smtClean="0"/>
              <a:t>There are certain beliefs the government SHOULD try to control.</a:t>
            </a:r>
          </a:p>
          <a:p>
            <a:pPr marL="457200" indent="-457200">
              <a:buFont typeface="+mj-lt"/>
              <a:buAutoNum type="arabicPeriod"/>
            </a:pPr>
            <a:r>
              <a:rPr lang="en-US" sz="2400" dirty="0" smtClean="0"/>
              <a:t>We should be forced to pay taxes to support those less fortunate.</a:t>
            </a:r>
          </a:p>
          <a:p>
            <a:pPr marL="457200" indent="-457200">
              <a:buFont typeface="+mj-lt"/>
              <a:buAutoNum type="arabicPeriod"/>
            </a:pPr>
            <a:r>
              <a:rPr lang="en-US" sz="2400" dirty="0" smtClean="0"/>
              <a:t>People who break the law, even for a valid reason, should be punished.</a:t>
            </a:r>
          </a:p>
          <a:p>
            <a:pPr marL="457200" indent="-457200">
              <a:buFont typeface="+mj-lt"/>
              <a:buAutoNum type="arabicPeriod"/>
            </a:pPr>
            <a:endParaRPr lang="en-US" sz="2200"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to="" calcmode="lin" valueType="num">
                                      <p:cBhvr>
                                        <p:cTn id="7" dur="1" fill="hold"/>
                                        <p:tgtEl>
                                          <p:spTgt spid="5">
                                            <p:txEl>
                                              <p:pRg st="2" end="2"/>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5">
                                            <p:txEl>
                                              <p:pRg st="3" end="3"/>
                                            </p:txEl>
                                          </p:spTgt>
                                        </p:tgtEl>
                                        <p:attrNameLst>
                                          <p:attrName>style.visibility</p:attrName>
                                        </p:attrNameLst>
                                      </p:cBhvr>
                                      <p:to>
                                        <p:strVal val="visible"/>
                                      </p:to>
                                    </p:set>
                                    <p:anim to="" calcmode="lin" valueType="num">
                                      <p:cBhvr>
                                        <p:cTn id="12" dur="1" fill="hold"/>
                                        <p:tgtEl>
                                          <p:spTgt spid="5">
                                            <p:txEl>
                                              <p:pRg st="3" end="3"/>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 to="" calcmode="lin" valueType="num">
                                      <p:cBhvr>
                                        <p:cTn id="17" dur="1" fill="hold"/>
                                        <p:tgtEl>
                                          <p:spTgt spid="5">
                                            <p:txEl>
                                              <p:pRg st="4" end="4"/>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 to="" calcmode="lin" valueType="num">
                                      <p:cBhvr>
                                        <p:cTn id="22" dur="1" fill="hold"/>
                                        <p:tgtEl>
                                          <p:spTgt spid="5">
                                            <p:txEl>
                                              <p:pRg st="5" end="5"/>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anim to="" calcmode="lin" valueType="num">
                                      <p:cBhvr>
                                        <p:cTn id="27" dur="1" fill="hold"/>
                                        <p:tgtEl>
                                          <p:spTgt spid="5">
                                            <p:txEl>
                                              <p:pRg st="6" end="6"/>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nodeType="clickEffect">
                                  <p:stCondLst>
                                    <p:cond delay="0"/>
                                  </p:stCondLst>
                                  <p:childTnLst>
                                    <p:set>
                                      <p:cBhvr>
                                        <p:cTn id="31" dur="1" fill="hold">
                                          <p:stCondLst>
                                            <p:cond delay="0"/>
                                          </p:stCondLst>
                                        </p:cTn>
                                        <p:tgtEl>
                                          <p:spTgt spid="5">
                                            <p:txEl>
                                              <p:pRg st="7" end="7"/>
                                            </p:txEl>
                                          </p:spTgt>
                                        </p:tgtEl>
                                        <p:attrNameLst>
                                          <p:attrName>style.visibility</p:attrName>
                                        </p:attrNameLst>
                                      </p:cBhvr>
                                      <p:to>
                                        <p:strVal val="visible"/>
                                      </p:to>
                                    </p:set>
                                    <p:anim to="" calcmode="lin" valueType="num">
                                      <p:cBhvr>
                                        <p:cTn id="32" dur="1" fill="hold"/>
                                        <p:tgtEl>
                                          <p:spTgt spid="5">
                                            <p:txEl>
                                              <p:pRg st="7" end="7"/>
                                            </p:txEl>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nodeType="clickEffect">
                                  <p:stCondLst>
                                    <p:cond delay="0"/>
                                  </p:stCondLst>
                                  <p:childTnLst>
                                    <p:set>
                                      <p:cBhvr>
                                        <p:cTn id="36" dur="1" fill="hold">
                                          <p:stCondLst>
                                            <p:cond delay="0"/>
                                          </p:stCondLst>
                                        </p:cTn>
                                        <p:tgtEl>
                                          <p:spTgt spid="5">
                                            <p:txEl>
                                              <p:pRg st="8" end="8"/>
                                            </p:txEl>
                                          </p:spTgt>
                                        </p:tgtEl>
                                        <p:attrNameLst>
                                          <p:attrName>style.visibility</p:attrName>
                                        </p:attrNameLst>
                                      </p:cBhvr>
                                      <p:to>
                                        <p:strVal val="visible"/>
                                      </p:to>
                                    </p:set>
                                    <p:anim to="" calcmode="lin" valueType="num">
                                      <p:cBhvr>
                                        <p:cTn id="37" dur="1" fill="hold"/>
                                        <p:tgtEl>
                                          <p:spTgt spid="5">
                                            <p:txEl>
                                              <p:pRg st="8" end="8"/>
                                            </p:txEl>
                                          </p:spTgt>
                                        </p:tgtEl>
                                        <p:attrNameLst>
                                          <p:attrName/>
                                        </p:attrNameLst>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nodeType="clickEffect">
                                  <p:stCondLst>
                                    <p:cond delay="0"/>
                                  </p:stCondLst>
                                  <p:childTnLst>
                                    <p:set>
                                      <p:cBhvr>
                                        <p:cTn id="41" dur="1" fill="hold">
                                          <p:stCondLst>
                                            <p:cond delay="0"/>
                                          </p:stCondLst>
                                        </p:cTn>
                                        <p:tgtEl>
                                          <p:spTgt spid="5">
                                            <p:txEl>
                                              <p:pRg st="9" end="9"/>
                                            </p:txEl>
                                          </p:spTgt>
                                        </p:tgtEl>
                                        <p:attrNameLst>
                                          <p:attrName>style.visibility</p:attrName>
                                        </p:attrNameLst>
                                      </p:cBhvr>
                                      <p:to>
                                        <p:strVal val="visible"/>
                                      </p:to>
                                    </p:set>
                                    <p:anim to="" calcmode="lin" valueType="num">
                                      <p:cBhvr>
                                        <p:cTn id="42" dur="1" fill="hold"/>
                                        <p:tgtEl>
                                          <p:spTgt spid="5">
                                            <p:txEl>
                                              <p:pRg st="9" end="9"/>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normAutofit/>
          </a:bodyPr>
          <a:lstStyle/>
          <a:p>
            <a:r>
              <a:rPr lang="en-US" dirty="0" smtClean="0"/>
              <a:t>Civil Disobedience</a:t>
            </a:r>
            <a:endParaRPr lang="en-US" dirty="0"/>
          </a:p>
        </p:txBody>
      </p:sp>
      <p:sp>
        <p:nvSpPr>
          <p:cNvPr id="3" name="Content Placeholder 2"/>
          <p:cNvSpPr>
            <a:spLocks noGrp="1"/>
          </p:cNvSpPr>
          <p:nvPr>
            <p:ph idx="1"/>
          </p:nvPr>
        </p:nvSpPr>
        <p:spPr>
          <a:xfrm>
            <a:off x="152400" y="1143000"/>
            <a:ext cx="8991600" cy="5715000"/>
          </a:xfrm>
        </p:spPr>
        <p:txBody>
          <a:bodyPr>
            <a:noAutofit/>
          </a:bodyPr>
          <a:lstStyle/>
          <a:p>
            <a:pPr marL="457200" indent="-457200" algn="ctr">
              <a:buNone/>
            </a:pPr>
            <a:r>
              <a:rPr lang="en-US" sz="2600" i="1" dirty="0" smtClean="0"/>
              <a:t>“The refusal to obe</a:t>
            </a:r>
            <a:r>
              <a:rPr lang="en-US" sz="2600" i="1" dirty="0" smtClean="0"/>
              <a:t>y certain laws or governmental demands for the purpose of influencing legislation or governmental policy, characterized by the employment of such non-violent techniques as boycotting, picketing, and non-payment of public taxes.”</a:t>
            </a:r>
          </a:p>
          <a:p>
            <a:pPr marL="457200" indent="-457200">
              <a:buNone/>
            </a:pPr>
            <a:endParaRPr lang="en-US" dirty="0" smtClean="0"/>
          </a:p>
        </p:txBody>
      </p:sp>
      <p:pic>
        <p:nvPicPr>
          <p:cNvPr id="4" name="Picture 3" descr="bird-on-no-bird-sign-1.jpg"/>
          <p:cNvPicPr>
            <a:picLocks noChangeAspect="1"/>
          </p:cNvPicPr>
          <p:nvPr/>
        </p:nvPicPr>
        <p:blipFill>
          <a:blip r:embed="rId2" cstate="print"/>
          <a:stretch>
            <a:fillRect/>
          </a:stretch>
        </p:blipFill>
        <p:spPr>
          <a:xfrm>
            <a:off x="381000" y="2971800"/>
            <a:ext cx="3602592" cy="3886200"/>
          </a:xfrm>
          <a:prstGeom prst="rect">
            <a:avLst/>
          </a:prstGeom>
          <a:ln w="63500" cap="rnd" cmpd="thickThin">
            <a:solidFill>
              <a:schemeClr val="tx1"/>
            </a:solidFill>
          </a:ln>
        </p:spPr>
      </p:pic>
      <p:sp>
        <p:nvSpPr>
          <p:cNvPr id="5" name="TextBox 4"/>
          <p:cNvSpPr txBox="1"/>
          <p:nvPr/>
        </p:nvSpPr>
        <p:spPr>
          <a:xfrm>
            <a:off x="4953000" y="3639741"/>
            <a:ext cx="3886200" cy="3323987"/>
          </a:xfrm>
          <a:prstGeom prst="rect">
            <a:avLst/>
          </a:prstGeom>
          <a:noFill/>
        </p:spPr>
        <p:txBody>
          <a:bodyPr wrap="square" rtlCol="0">
            <a:spAutoFit/>
          </a:bodyPr>
          <a:lstStyle/>
          <a:p>
            <a:pPr algn="ctr"/>
            <a:r>
              <a:rPr lang="en-US" sz="2400" dirty="0" smtClean="0"/>
              <a:t>Please take Cornell notes on the following </a:t>
            </a:r>
            <a:r>
              <a:rPr lang="en-US" sz="2400" dirty="0" err="1" smtClean="0"/>
              <a:t>Prezi</a:t>
            </a:r>
            <a:r>
              <a:rPr lang="en-US" sz="2400" dirty="0" smtClean="0"/>
              <a:t> presentation:</a:t>
            </a:r>
          </a:p>
          <a:p>
            <a:endParaRPr lang="en-US" dirty="0" smtClean="0"/>
          </a:p>
          <a:p>
            <a:pPr algn="ctr"/>
            <a:r>
              <a:rPr lang="en-US" sz="2400" b="1" dirty="0" smtClean="0">
                <a:hlinkClick r:id="rId3"/>
              </a:rPr>
              <a:t>Civil Disobedience</a:t>
            </a:r>
            <a:endParaRPr lang="en-US" sz="2400" b="1" dirty="0" smtClean="0"/>
          </a:p>
          <a:p>
            <a:pPr algn="ctr"/>
            <a:endParaRPr lang="en-US" sz="2400" b="1" dirty="0" smtClean="0"/>
          </a:p>
          <a:p>
            <a:pPr algn="ctr"/>
            <a:r>
              <a:rPr lang="en-US" sz="2400" b="1" dirty="0" smtClean="0"/>
              <a:t>On the next slide, reflect on the images and the courage it requires to take a stand.</a:t>
            </a:r>
            <a:endParaRPr lang="en-US" sz="2400" b="1" dirty="0"/>
          </a:p>
        </p:txBody>
      </p:sp>
    </p:spTree>
  </p:cSld>
  <p:clrMapOvr>
    <a:masterClrMapping/>
  </p:clrMapOvr>
  <p:transition>
    <p:rand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pic>
        <p:nvPicPr>
          <p:cNvPr id="6" name="Picture 5" descr="[000419].jpg"/>
          <p:cNvPicPr>
            <a:picLocks noChangeAspect="1"/>
          </p:cNvPicPr>
          <p:nvPr/>
        </p:nvPicPr>
        <p:blipFill>
          <a:blip r:embed="rId3" cstate="print"/>
          <a:stretch>
            <a:fillRect/>
          </a:stretch>
        </p:blipFill>
        <p:spPr>
          <a:xfrm>
            <a:off x="0" y="0"/>
            <a:ext cx="9144000" cy="6639951"/>
          </a:xfrm>
          <a:prstGeom prst="rect">
            <a:avLst/>
          </a:prstGeom>
        </p:spPr>
      </p:pic>
      <p:pic>
        <p:nvPicPr>
          <p:cNvPr id="7" name="Picture 6" descr="[000397].jpg"/>
          <p:cNvPicPr>
            <a:picLocks noChangeAspect="1"/>
          </p:cNvPicPr>
          <p:nvPr/>
        </p:nvPicPr>
        <p:blipFill>
          <a:blip r:embed="rId4" cstate="print"/>
          <a:stretch>
            <a:fillRect/>
          </a:stretch>
        </p:blipFill>
        <p:spPr>
          <a:xfrm>
            <a:off x="609600" y="-1"/>
            <a:ext cx="7932421" cy="6858001"/>
          </a:xfrm>
          <a:prstGeom prst="rect">
            <a:avLst/>
          </a:prstGeom>
        </p:spPr>
      </p:pic>
      <p:pic>
        <p:nvPicPr>
          <p:cNvPr id="8" name="Picture 7" descr="[000369].jpg"/>
          <p:cNvPicPr>
            <a:picLocks noChangeAspect="1"/>
          </p:cNvPicPr>
          <p:nvPr/>
        </p:nvPicPr>
        <p:blipFill>
          <a:blip r:embed="rId5" cstate="print"/>
          <a:stretch>
            <a:fillRect/>
          </a:stretch>
        </p:blipFill>
        <p:spPr>
          <a:xfrm>
            <a:off x="152400" y="0"/>
            <a:ext cx="8839200" cy="6860053"/>
          </a:xfrm>
          <a:prstGeom prst="rect">
            <a:avLst/>
          </a:prstGeom>
        </p:spPr>
      </p:pic>
      <p:pic>
        <p:nvPicPr>
          <p:cNvPr id="9" name="Picture 8" descr="[000422].jpg"/>
          <p:cNvPicPr>
            <a:picLocks noChangeAspect="1"/>
          </p:cNvPicPr>
          <p:nvPr/>
        </p:nvPicPr>
        <p:blipFill>
          <a:blip r:embed="rId6" cstate="print"/>
          <a:stretch>
            <a:fillRect/>
          </a:stretch>
        </p:blipFill>
        <p:spPr>
          <a:xfrm>
            <a:off x="0" y="76200"/>
            <a:ext cx="9144000" cy="6693408"/>
          </a:xfrm>
          <a:prstGeom prst="rect">
            <a:avLst/>
          </a:prstGeom>
        </p:spPr>
      </p:pic>
      <p:pic>
        <p:nvPicPr>
          <p:cNvPr id="10" name="Picture 9" descr="71296-050-6A212E1E.jpg"/>
          <p:cNvPicPr>
            <a:picLocks noChangeAspect="1"/>
          </p:cNvPicPr>
          <p:nvPr/>
        </p:nvPicPr>
        <p:blipFill>
          <a:blip r:embed="rId7" cstate="print"/>
          <a:stretch>
            <a:fillRect/>
          </a:stretch>
        </p:blipFill>
        <p:spPr>
          <a:xfrm>
            <a:off x="93306" y="0"/>
            <a:ext cx="8957388" cy="6858000"/>
          </a:xfrm>
          <a:prstGeom prst="rect">
            <a:avLst/>
          </a:prstGeom>
        </p:spPr>
      </p:pic>
      <p:pic>
        <p:nvPicPr>
          <p:cNvPr id="12" name="Picture 11" descr="[000420].jpg"/>
          <p:cNvPicPr>
            <a:picLocks noChangeAspect="1"/>
          </p:cNvPicPr>
          <p:nvPr/>
        </p:nvPicPr>
        <p:blipFill>
          <a:blip r:embed="rId8" cstate="print"/>
          <a:stretch>
            <a:fillRect/>
          </a:stretch>
        </p:blipFill>
        <p:spPr>
          <a:xfrm>
            <a:off x="0" y="430885"/>
            <a:ext cx="9144000" cy="6046115"/>
          </a:xfrm>
          <a:prstGeom prst="rect">
            <a:avLst/>
          </a:prstGeom>
        </p:spPr>
      </p:pic>
      <p:pic>
        <p:nvPicPr>
          <p:cNvPr id="13" name="Picture 12" descr="Anne_Frank_by_BMML.jpg"/>
          <p:cNvPicPr>
            <a:picLocks noChangeAspect="1"/>
          </p:cNvPicPr>
          <p:nvPr/>
        </p:nvPicPr>
        <p:blipFill>
          <a:blip r:embed="rId9" cstate="print"/>
          <a:stretch>
            <a:fillRect/>
          </a:stretch>
        </p:blipFill>
        <p:spPr>
          <a:xfrm>
            <a:off x="0" y="1447800"/>
            <a:ext cx="9144000" cy="4572000"/>
          </a:xfrm>
          <a:prstGeom prst="rect">
            <a:avLst/>
          </a:prstGeom>
        </p:spPr>
      </p:pic>
      <p:pic>
        <p:nvPicPr>
          <p:cNvPr id="14" name="Picture 13" descr="Little_Rock_Desegregation_1.jpg"/>
          <p:cNvPicPr>
            <a:picLocks noChangeAspect="1"/>
          </p:cNvPicPr>
          <p:nvPr/>
        </p:nvPicPr>
        <p:blipFill>
          <a:blip r:embed="rId10" cstate="print"/>
          <a:stretch>
            <a:fillRect/>
          </a:stretch>
        </p:blipFill>
        <p:spPr>
          <a:xfrm>
            <a:off x="0" y="609600"/>
            <a:ext cx="9144000" cy="5687367"/>
          </a:xfrm>
          <a:prstGeom prst="rect">
            <a:avLst/>
          </a:prstGeom>
        </p:spPr>
      </p:pic>
      <p:pic>
        <p:nvPicPr>
          <p:cNvPr id="15" name="Picture 14" descr="la-oe-oppenheimer-martin-luther-king-letter-fr-001.gif"/>
          <p:cNvPicPr>
            <a:picLocks noChangeAspect="1"/>
          </p:cNvPicPr>
          <p:nvPr/>
        </p:nvPicPr>
        <p:blipFill>
          <a:blip r:embed="rId11" cstate="print"/>
          <a:stretch>
            <a:fillRect/>
          </a:stretch>
        </p:blipFill>
        <p:spPr>
          <a:xfrm>
            <a:off x="1066800" y="0"/>
            <a:ext cx="6858000" cy="6835140"/>
          </a:xfrm>
          <a:prstGeom prst="rect">
            <a:avLst/>
          </a:prstGeom>
        </p:spPr>
      </p:pic>
      <p:pic>
        <p:nvPicPr>
          <p:cNvPr id="16" name="Picture 15" descr="boston.jpg"/>
          <p:cNvPicPr>
            <a:picLocks noChangeAspect="1"/>
          </p:cNvPicPr>
          <p:nvPr/>
        </p:nvPicPr>
        <p:blipFill>
          <a:blip r:embed="rId12" cstate="print"/>
          <a:stretch>
            <a:fillRect/>
          </a:stretch>
        </p:blipFill>
        <p:spPr>
          <a:xfrm>
            <a:off x="0" y="609600"/>
            <a:ext cx="9144000" cy="5957003"/>
          </a:xfrm>
          <a:prstGeom prst="rect">
            <a:avLst/>
          </a:prstGeom>
        </p:spPr>
      </p:pic>
      <p:pic>
        <p:nvPicPr>
          <p:cNvPr id="17" name="Picture 16" descr="protest-3.jpg"/>
          <p:cNvPicPr>
            <a:picLocks noChangeAspect="1"/>
          </p:cNvPicPr>
          <p:nvPr/>
        </p:nvPicPr>
        <p:blipFill>
          <a:blip r:embed="rId13" cstate="print"/>
          <a:stretch>
            <a:fillRect/>
          </a:stretch>
        </p:blipFill>
        <p:spPr>
          <a:xfrm>
            <a:off x="0" y="0"/>
            <a:ext cx="9144000" cy="6858000"/>
          </a:xfrm>
          <a:prstGeom prst="rect">
            <a:avLst/>
          </a:prstGeom>
        </p:spPr>
      </p:pic>
      <p:pic>
        <p:nvPicPr>
          <p:cNvPr id="18" name="Picture 17" descr="berlin-flag.jpg"/>
          <p:cNvPicPr>
            <a:picLocks noChangeAspect="1"/>
          </p:cNvPicPr>
          <p:nvPr/>
        </p:nvPicPr>
        <p:blipFill>
          <a:blip r:embed="rId14" cstate="print"/>
          <a:stretch>
            <a:fillRect/>
          </a:stretch>
        </p:blipFill>
        <p:spPr>
          <a:xfrm>
            <a:off x="0" y="228600"/>
            <a:ext cx="9144000" cy="6240780"/>
          </a:xfrm>
          <a:prstGeom prst="rect">
            <a:avLst/>
          </a:prstGeom>
        </p:spPr>
      </p:pic>
      <p:pic>
        <p:nvPicPr>
          <p:cNvPr id="19" name="Picture 18" descr="Vietnam%20War%20Standoff.jpg"/>
          <p:cNvPicPr>
            <a:picLocks noChangeAspect="1"/>
          </p:cNvPicPr>
          <p:nvPr/>
        </p:nvPicPr>
        <p:blipFill>
          <a:blip r:embed="rId15" cstate="print"/>
          <a:stretch>
            <a:fillRect/>
          </a:stretch>
        </p:blipFill>
        <p:spPr>
          <a:xfrm>
            <a:off x="-152400" y="0"/>
            <a:ext cx="9296400" cy="6728270"/>
          </a:xfrm>
          <a:prstGeom prst="rect">
            <a:avLst/>
          </a:prstGeom>
        </p:spPr>
      </p:pic>
      <p:pic>
        <p:nvPicPr>
          <p:cNvPr id="20" name="Picture 19" descr="fa_444_chavez970.jpg"/>
          <p:cNvPicPr>
            <a:picLocks noChangeAspect="1"/>
          </p:cNvPicPr>
          <p:nvPr/>
        </p:nvPicPr>
        <p:blipFill>
          <a:blip r:embed="rId16" cstate="print"/>
          <a:stretch>
            <a:fillRect/>
          </a:stretch>
        </p:blipFill>
        <p:spPr>
          <a:xfrm>
            <a:off x="-152400" y="304800"/>
            <a:ext cx="9296400" cy="5894110"/>
          </a:xfrm>
          <a:prstGeom prst="rect">
            <a:avLst/>
          </a:prstGeom>
        </p:spPr>
      </p:pic>
      <p:pic>
        <p:nvPicPr>
          <p:cNvPr id="22" name="Picture 21" descr="NavajoAction.jpg"/>
          <p:cNvPicPr>
            <a:picLocks noChangeAspect="1"/>
          </p:cNvPicPr>
          <p:nvPr/>
        </p:nvPicPr>
        <p:blipFill>
          <a:blip r:embed="rId17" cstate="print"/>
          <a:stretch>
            <a:fillRect/>
          </a:stretch>
        </p:blipFill>
        <p:spPr>
          <a:xfrm>
            <a:off x="-228601" y="0"/>
            <a:ext cx="9399563" cy="5791200"/>
          </a:xfrm>
          <a:prstGeom prst="rect">
            <a:avLst/>
          </a:prstGeom>
        </p:spPr>
      </p:pic>
      <p:pic>
        <p:nvPicPr>
          <p:cNvPr id="23" name="Picture 22" descr="i-am-a-man2.jpg"/>
          <p:cNvPicPr>
            <a:picLocks noChangeAspect="1"/>
          </p:cNvPicPr>
          <p:nvPr/>
        </p:nvPicPr>
        <p:blipFill>
          <a:blip r:embed="rId18" cstate="print"/>
          <a:stretch>
            <a:fillRect/>
          </a:stretch>
        </p:blipFill>
        <p:spPr>
          <a:xfrm>
            <a:off x="-304800" y="0"/>
            <a:ext cx="9448800" cy="6740144"/>
          </a:xfrm>
          <a:prstGeom prst="rect">
            <a:avLst/>
          </a:prstGeom>
        </p:spPr>
      </p:pic>
      <p:pic>
        <p:nvPicPr>
          <p:cNvPr id="24" name="Buffalo Springfield - For What It's Worth 1967.mp3">
            <a:hlinkClick r:id="" action="ppaction://media"/>
          </p:cNvPr>
          <p:cNvPicPr>
            <a:picLocks noRot="1" noChangeAspect="1"/>
          </p:cNvPicPr>
          <p:nvPr>
            <a:audioFile r:link="rId1"/>
          </p:nvPr>
        </p:nvPicPr>
        <p:blipFill>
          <a:blip r:embed="rId19" cstate="print"/>
          <a:stretch>
            <a:fillRect/>
          </a:stretch>
        </p:blipFill>
        <p:spPr>
          <a:xfrm>
            <a:off x="8839200" y="6553200"/>
            <a:ext cx="304800" cy="304800"/>
          </a:xfrm>
          <a:prstGeom prst="rect">
            <a:avLst/>
          </a:prstGeom>
        </p:spPr>
      </p:pic>
      <p:pic>
        <p:nvPicPr>
          <p:cNvPr id="25" name="Picture 24" descr="disobey.jpg"/>
          <p:cNvPicPr>
            <a:picLocks noChangeAspect="1"/>
          </p:cNvPicPr>
          <p:nvPr/>
        </p:nvPicPr>
        <p:blipFill>
          <a:blip r:embed="rId20" cstate="print"/>
          <a:stretch>
            <a:fillRect/>
          </a:stretch>
        </p:blipFill>
        <p:spPr>
          <a:xfrm>
            <a:off x="1981200" y="-26894"/>
            <a:ext cx="4572000" cy="6884894"/>
          </a:xfrm>
          <a:prstGeom prst="rect">
            <a:avLst/>
          </a:prstGeom>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4"/>
                                        </p:tgtEl>
                                      </p:cBhvr>
                                    </p:cmd>
                                  </p:childTnLst>
                                </p:cTn>
                              </p:par>
                            </p:childTnLst>
                          </p:cTn>
                        </p:par>
                        <p:par>
                          <p:cTn id="7" fill="hold">
                            <p:stCondLst>
                              <p:cond delay="0"/>
                            </p:stCondLst>
                            <p:childTnLst>
                              <p:par>
                                <p:cTn id="8" presetID="24" presetClass="entr" presetSubtype="0" fill="hold" nodeType="afterEffect">
                                  <p:stCondLst>
                                    <p:cond delay="12000"/>
                                  </p:stCondLst>
                                  <p:childTnLst>
                                    <p:set>
                                      <p:cBhvr>
                                        <p:cTn id="9" dur="1" fill="hold">
                                          <p:stCondLst>
                                            <p:cond delay="0"/>
                                          </p:stCondLst>
                                        </p:cTn>
                                        <p:tgtEl>
                                          <p:spTgt spid="6"/>
                                        </p:tgtEl>
                                        <p:attrNameLst>
                                          <p:attrName>style.visibility</p:attrName>
                                        </p:attrNameLst>
                                      </p:cBhvr>
                                      <p:to>
                                        <p:strVal val="visible"/>
                                      </p:to>
                                    </p:set>
                                    <p:anim to="" calcmode="lin" valueType="num">
                                      <p:cBhvr>
                                        <p:cTn id="10" dur="1" fill="hold"/>
                                        <p:tgtEl>
                                          <p:spTgt spid="6"/>
                                        </p:tgtEl>
                                        <p:attrNameLst>
                                          <p:attrName/>
                                        </p:attrNameLst>
                                      </p:cBhvr>
                                    </p:anim>
                                  </p:childTnLst>
                                </p:cTn>
                              </p:par>
                            </p:childTnLst>
                          </p:cTn>
                        </p:par>
                        <p:par>
                          <p:cTn id="11" fill="hold">
                            <p:stCondLst>
                              <p:cond delay="12000"/>
                            </p:stCondLst>
                            <p:childTnLst>
                              <p:par>
                                <p:cTn id="12" presetID="24" presetClass="entr" presetSubtype="0" fill="hold" nodeType="afterEffect">
                                  <p:stCondLst>
                                    <p:cond delay="5000"/>
                                  </p:stCondLst>
                                  <p:childTnLst>
                                    <p:set>
                                      <p:cBhvr>
                                        <p:cTn id="13" dur="1" fill="hold">
                                          <p:stCondLst>
                                            <p:cond delay="0"/>
                                          </p:stCondLst>
                                        </p:cTn>
                                        <p:tgtEl>
                                          <p:spTgt spid="7"/>
                                        </p:tgtEl>
                                        <p:attrNameLst>
                                          <p:attrName>style.visibility</p:attrName>
                                        </p:attrNameLst>
                                      </p:cBhvr>
                                      <p:to>
                                        <p:strVal val="visible"/>
                                      </p:to>
                                    </p:set>
                                    <p:anim to="" calcmode="lin" valueType="num">
                                      <p:cBhvr>
                                        <p:cTn id="14" dur="1" fill="hold"/>
                                        <p:tgtEl>
                                          <p:spTgt spid="7"/>
                                        </p:tgtEl>
                                        <p:attrNameLst>
                                          <p:attrName/>
                                        </p:attrNameLst>
                                      </p:cBhvr>
                                    </p:anim>
                                  </p:childTnLst>
                                </p:cTn>
                              </p:par>
                            </p:childTnLst>
                          </p:cTn>
                        </p:par>
                        <p:par>
                          <p:cTn id="15" fill="hold">
                            <p:stCondLst>
                              <p:cond delay="17000"/>
                            </p:stCondLst>
                            <p:childTnLst>
                              <p:par>
                                <p:cTn id="16" presetID="24" presetClass="entr" presetSubtype="0" fill="hold" nodeType="afterEffect">
                                  <p:stCondLst>
                                    <p:cond delay="5000"/>
                                  </p:stCondLst>
                                  <p:childTnLst>
                                    <p:set>
                                      <p:cBhvr>
                                        <p:cTn id="17" dur="1" fill="hold">
                                          <p:stCondLst>
                                            <p:cond delay="0"/>
                                          </p:stCondLst>
                                        </p:cTn>
                                        <p:tgtEl>
                                          <p:spTgt spid="8"/>
                                        </p:tgtEl>
                                        <p:attrNameLst>
                                          <p:attrName>style.visibility</p:attrName>
                                        </p:attrNameLst>
                                      </p:cBhvr>
                                      <p:to>
                                        <p:strVal val="visible"/>
                                      </p:to>
                                    </p:set>
                                    <p:anim to="" calcmode="lin" valueType="num">
                                      <p:cBhvr>
                                        <p:cTn id="18" dur="1" fill="hold"/>
                                        <p:tgtEl>
                                          <p:spTgt spid="8"/>
                                        </p:tgtEl>
                                        <p:attrNameLst>
                                          <p:attrName/>
                                        </p:attrNameLst>
                                      </p:cBhvr>
                                    </p:anim>
                                  </p:childTnLst>
                                </p:cTn>
                              </p:par>
                            </p:childTnLst>
                          </p:cTn>
                        </p:par>
                        <p:par>
                          <p:cTn id="19" fill="hold">
                            <p:stCondLst>
                              <p:cond delay="22000"/>
                            </p:stCondLst>
                            <p:childTnLst>
                              <p:par>
                                <p:cTn id="20" presetID="24" presetClass="entr" presetSubtype="0" fill="hold" nodeType="afterEffect">
                                  <p:stCondLst>
                                    <p:cond delay="5000"/>
                                  </p:stCondLst>
                                  <p:childTnLst>
                                    <p:set>
                                      <p:cBhvr>
                                        <p:cTn id="21" dur="1" fill="hold">
                                          <p:stCondLst>
                                            <p:cond delay="0"/>
                                          </p:stCondLst>
                                        </p:cTn>
                                        <p:tgtEl>
                                          <p:spTgt spid="9"/>
                                        </p:tgtEl>
                                        <p:attrNameLst>
                                          <p:attrName>style.visibility</p:attrName>
                                        </p:attrNameLst>
                                      </p:cBhvr>
                                      <p:to>
                                        <p:strVal val="visible"/>
                                      </p:to>
                                    </p:set>
                                    <p:anim to="" calcmode="lin" valueType="num">
                                      <p:cBhvr>
                                        <p:cTn id="22" dur="1" fill="hold"/>
                                        <p:tgtEl>
                                          <p:spTgt spid="9"/>
                                        </p:tgtEl>
                                        <p:attrNameLst>
                                          <p:attrName/>
                                        </p:attrNameLst>
                                      </p:cBhvr>
                                    </p:anim>
                                  </p:childTnLst>
                                </p:cTn>
                              </p:par>
                            </p:childTnLst>
                          </p:cTn>
                        </p:par>
                        <p:par>
                          <p:cTn id="23" fill="hold">
                            <p:stCondLst>
                              <p:cond delay="27000"/>
                            </p:stCondLst>
                            <p:childTnLst>
                              <p:par>
                                <p:cTn id="24" presetID="24" presetClass="entr" presetSubtype="0" fill="hold" nodeType="afterEffect">
                                  <p:stCondLst>
                                    <p:cond delay="5000"/>
                                  </p:stCondLst>
                                  <p:childTnLst>
                                    <p:set>
                                      <p:cBhvr>
                                        <p:cTn id="25" dur="1" fill="hold">
                                          <p:stCondLst>
                                            <p:cond delay="0"/>
                                          </p:stCondLst>
                                        </p:cTn>
                                        <p:tgtEl>
                                          <p:spTgt spid="10"/>
                                        </p:tgtEl>
                                        <p:attrNameLst>
                                          <p:attrName>style.visibility</p:attrName>
                                        </p:attrNameLst>
                                      </p:cBhvr>
                                      <p:to>
                                        <p:strVal val="visible"/>
                                      </p:to>
                                    </p:set>
                                    <p:anim to="" calcmode="lin" valueType="num">
                                      <p:cBhvr>
                                        <p:cTn id="26" dur="1" fill="hold"/>
                                        <p:tgtEl>
                                          <p:spTgt spid="10"/>
                                        </p:tgtEl>
                                        <p:attrNameLst>
                                          <p:attrName/>
                                        </p:attrNameLst>
                                      </p:cBhvr>
                                    </p:anim>
                                  </p:childTnLst>
                                </p:cTn>
                              </p:par>
                            </p:childTnLst>
                          </p:cTn>
                        </p:par>
                        <p:par>
                          <p:cTn id="27" fill="hold">
                            <p:stCondLst>
                              <p:cond delay="32000"/>
                            </p:stCondLst>
                            <p:childTnLst>
                              <p:par>
                                <p:cTn id="28" presetID="24" presetClass="entr" presetSubtype="0" fill="hold" nodeType="afterEffect">
                                  <p:stCondLst>
                                    <p:cond delay="5000"/>
                                  </p:stCondLst>
                                  <p:childTnLst>
                                    <p:set>
                                      <p:cBhvr>
                                        <p:cTn id="29" dur="1" fill="hold">
                                          <p:stCondLst>
                                            <p:cond delay="0"/>
                                          </p:stCondLst>
                                        </p:cTn>
                                        <p:tgtEl>
                                          <p:spTgt spid="12"/>
                                        </p:tgtEl>
                                        <p:attrNameLst>
                                          <p:attrName>style.visibility</p:attrName>
                                        </p:attrNameLst>
                                      </p:cBhvr>
                                      <p:to>
                                        <p:strVal val="visible"/>
                                      </p:to>
                                    </p:set>
                                    <p:anim to="" calcmode="lin" valueType="num">
                                      <p:cBhvr>
                                        <p:cTn id="30" dur="1" fill="hold"/>
                                        <p:tgtEl>
                                          <p:spTgt spid="12"/>
                                        </p:tgtEl>
                                        <p:attrNameLst>
                                          <p:attrName/>
                                        </p:attrNameLst>
                                      </p:cBhvr>
                                    </p:anim>
                                  </p:childTnLst>
                                </p:cTn>
                              </p:par>
                            </p:childTnLst>
                          </p:cTn>
                        </p:par>
                        <p:par>
                          <p:cTn id="31" fill="hold">
                            <p:stCondLst>
                              <p:cond delay="37000"/>
                            </p:stCondLst>
                            <p:childTnLst>
                              <p:par>
                                <p:cTn id="32" presetID="24" presetClass="entr" presetSubtype="0" fill="hold" nodeType="afterEffect">
                                  <p:stCondLst>
                                    <p:cond delay="5000"/>
                                  </p:stCondLst>
                                  <p:childTnLst>
                                    <p:set>
                                      <p:cBhvr>
                                        <p:cTn id="33" dur="1" fill="hold">
                                          <p:stCondLst>
                                            <p:cond delay="0"/>
                                          </p:stCondLst>
                                        </p:cTn>
                                        <p:tgtEl>
                                          <p:spTgt spid="13"/>
                                        </p:tgtEl>
                                        <p:attrNameLst>
                                          <p:attrName>style.visibility</p:attrName>
                                        </p:attrNameLst>
                                      </p:cBhvr>
                                      <p:to>
                                        <p:strVal val="visible"/>
                                      </p:to>
                                    </p:set>
                                    <p:anim to="" calcmode="lin" valueType="num">
                                      <p:cBhvr>
                                        <p:cTn id="34" dur="1" fill="hold"/>
                                        <p:tgtEl>
                                          <p:spTgt spid="13"/>
                                        </p:tgtEl>
                                        <p:attrNameLst>
                                          <p:attrName/>
                                        </p:attrNameLst>
                                      </p:cBhvr>
                                    </p:anim>
                                  </p:childTnLst>
                                </p:cTn>
                              </p:par>
                            </p:childTnLst>
                          </p:cTn>
                        </p:par>
                        <p:par>
                          <p:cTn id="35" fill="hold">
                            <p:stCondLst>
                              <p:cond delay="42000"/>
                            </p:stCondLst>
                            <p:childTnLst>
                              <p:par>
                                <p:cTn id="36" presetID="24" presetClass="entr" presetSubtype="0" fill="hold" nodeType="afterEffect">
                                  <p:stCondLst>
                                    <p:cond delay="5000"/>
                                  </p:stCondLst>
                                  <p:childTnLst>
                                    <p:set>
                                      <p:cBhvr>
                                        <p:cTn id="37" dur="1" fill="hold">
                                          <p:stCondLst>
                                            <p:cond delay="0"/>
                                          </p:stCondLst>
                                        </p:cTn>
                                        <p:tgtEl>
                                          <p:spTgt spid="14"/>
                                        </p:tgtEl>
                                        <p:attrNameLst>
                                          <p:attrName>style.visibility</p:attrName>
                                        </p:attrNameLst>
                                      </p:cBhvr>
                                      <p:to>
                                        <p:strVal val="visible"/>
                                      </p:to>
                                    </p:set>
                                    <p:anim to="" calcmode="lin" valueType="num">
                                      <p:cBhvr>
                                        <p:cTn id="38" dur="1" fill="hold"/>
                                        <p:tgtEl>
                                          <p:spTgt spid="14"/>
                                        </p:tgtEl>
                                        <p:attrNameLst>
                                          <p:attrName/>
                                        </p:attrNameLst>
                                      </p:cBhvr>
                                    </p:anim>
                                  </p:childTnLst>
                                </p:cTn>
                              </p:par>
                            </p:childTnLst>
                          </p:cTn>
                        </p:par>
                        <p:par>
                          <p:cTn id="39" fill="hold">
                            <p:stCondLst>
                              <p:cond delay="47000"/>
                            </p:stCondLst>
                            <p:childTnLst>
                              <p:par>
                                <p:cTn id="40" presetID="24" presetClass="entr" presetSubtype="0" fill="hold" nodeType="afterEffect">
                                  <p:stCondLst>
                                    <p:cond delay="5000"/>
                                  </p:stCondLst>
                                  <p:childTnLst>
                                    <p:set>
                                      <p:cBhvr>
                                        <p:cTn id="41" dur="1" fill="hold">
                                          <p:stCondLst>
                                            <p:cond delay="0"/>
                                          </p:stCondLst>
                                        </p:cTn>
                                        <p:tgtEl>
                                          <p:spTgt spid="15"/>
                                        </p:tgtEl>
                                        <p:attrNameLst>
                                          <p:attrName>style.visibility</p:attrName>
                                        </p:attrNameLst>
                                      </p:cBhvr>
                                      <p:to>
                                        <p:strVal val="visible"/>
                                      </p:to>
                                    </p:set>
                                    <p:anim to="" calcmode="lin" valueType="num">
                                      <p:cBhvr>
                                        <p:cTn id="42" dur="1" fill="hold"/>
                                        <p:tgtEl>
                                          <p:spTgt spid="15"/>
                                        </p:tgtEl>
                                        <p:attrNameLst>
                                          <p:attrName/>
                                        </p:attrNameLst>
                                      </p:cBhvr>
                                    </p:anim>
                                  </p:childTnLst>
                                </p:cTn>
                              </p:par>
                            </p:childTnLst>
                          </p:cTn>
                        </p:par>
                        <p:par>
                          <p:cTn id="43" fill="hold">
                            <p:stCondLst>
                              <p:cond delay="52000"/>
                            </p:stCondLst>
                            <p:childTnLst>
                              <p:par>
                                <p:cTn id="44" presetID="24" presetClass="entr" presetSubtype="0" fill="hold" nodeType="afterEffect">
                                  <p:stCondLst>
                                    <p:cond delay="5000"/>
                                  </p:stCondLst>
                                  <p:childTnLst>
                                    <p:set>
                                      <p:cBhvr>
                                        <p:cTn id="45" dur="1" fill="hold">
                                          <p:stCondLst>
                                            <p:cond delay="0"/>
                                          </p:stCondLst>
                                        </p:cTn>
                                        <p:tgtEl>
                                          <p:spTgt spid="16"/>
                                        </p:tgtEl>
                                        <p:attrNameLst>
                                          <p:attrName>style.visibility</p:attrName>
                                        </p:attrNameLst>
                                      </p:cBhvr>
                                      <p:to>
                                        <p:strVal val="visible"/>
                                      </p:to>
                                    </p:set>
                                    <p:anim to="" calcmode="lin" valueType="num">
                                      <p:cBhvr>
                                        <p:cTn id="46" dur="1" fill="hold"/>
                                        <p:tgtEl>
                                          <p:spTgt spid="16"/>
                                        </p:tgtEl>
                                        <p:attrNameLst>
                                          <p:attrName/>
                                        </p:attrNameLst>
                                      </p:cBhvr>
                                    </p:anim>
                                  </p:childTnLst>
                                </p:cTn>
                              </p:par>
                            </p:childTnLst>
                          </p:cTn>
                        </p:par>
                        <p:par>
                          <p:cTn id="47" fill="hold">
                            <p:stCondLst>
                              <p:cond delay="57000"/>
                            </p:stCondLst>
                            <p:childTnLst>
                              <p:par>
                                <p:cTn id="48" presetID="24" presetClass="entr" presetSubtype="0" fill="hold" nodeType="afterEffect">
                                  <p:stCondLst>
                                    <p:cond delay="5000"/>
                                  </p:stCondLst>
                                  <p:childTnLst>
                                    <p:set>
                                      <p:cBhvr>
                                        <p:cTn id="49" dur="1" fill="hold">
                                          <p:stCondLst>
                                            <p:cond delay="0"/>
                                          </p:stCondLst>
                                        </p:cTn>
                                        <p:tgtEl>
                                          <p:spTgt spid="17"/>
                                        </p:tgtEl>
                                        <p:attrNameLst>
                                          <p:attrName>style.visibility</p:attrName>
                                        </p:attrNameLst>
                                      </p:cBhvr>
                                      <p:to>
                                        <p:strVal val="visible"/>
                                      </p:to>
                                    </p:set>
                                    <p:anim to="" calcmode="lin" valueType="num">
                                      <p:cBhvr>
                                        <p:cTn id="50" dur="1" fill="hold"/>
                                        <p:tgtEl>
                                          <p:spTgt spid="17"/>
                                        </p:tgtEl>
                                        <p:attrNameLst>
                                          <p:attrName/>
                                        </p:attrNameLst>
                                      </p:cBhvr>
                                    </p:anim>
                                  </p:childTnLst>
                                </p:cTn>
                              </p:par>
                            </p:childTnLst>
                          </p:cTn>
                        </p:par>
                        <p:par>
                          <p:cTn id="51" fill="hold">
                            <p:stCondLst>
                              <p:cond delay="62000"/>
                            </p:stCondLst>
                            <p:childTnLst>
                              <p:par>
                                <p:cTn id="52" presetID="24" presetClass="entr" presetSubtype="0" fill="hold" nodeType="afterEffect">
                                  <p:stCondLst>
                                    <p:cond delay="5000"/>
                                  </p:stCondLst>
                                  <p:childTnLst>
                                    <p:set>
                                      <p:cBhvr>
                                        <p:cTn id="53" dur="1" fill="hold">
                                          <p:stCondLst>
                                            <p:cond delay="0"/>
                                          </p:stCondLst>
                                        </p:cTn>
                                        <p:tgtEl>
                                          <p:spTgt spid="18"/>
                                        </p:tgtEl>
                                        <p:attrNameLst>
                                          <p:attrName>style.visibility</p:attrName>
                                        </p:attrNameLst>
                                      </p:cBhvr>
                                      <p:to>
                                        <p:strVal val="visible"/>
                                      </p:to>
                                    </p:set>
                                    <p:anim to="" calcmode="lin" valueType="num">
                                      <p:cBhvr>
                                        <p:cTn id="54" dur="1" fill="hold"/>
                                        <p:tgtEl>
                                          <p:spTgt spid="18"/>
                                        </p:tgtEl>
                                        <p:attrNameLst>
                                          <p:attrName/>
                                        </p:attrNameLst>
                                      </p:cBhvr>
                                    </p:anim>
                                  </p:childTnLst>
                                </p:cTn>
                              </p:par>
                            </p:childTnLst>
                          </p:cTn>
                        </p:par>
                        <p:par>
                          <p:cTn id="55" fill="hold">
                            <p:stCondLst>
                              <p:cond delay="67000"/>
                            </p:stCondLst>
                            <p:childTnLst>
                              <p:par>
                                <p:cTn id="56" presetID="24" presetClass="entr" presetSubtype="0" fill="hold" nodeType="afterEffect">
                                  <p:stCondLst>
                                    <p:cond delay="5000"/>
                                  </p:stCondLst>
                                  <p:childTnLst>
                                    <p:set>
                                      <p:cBhvr>
                                        <p:cTn id="57" dur="1" fill="hold">
                                          <p:stCondLst>
                                            <p:cond delay="0"/>
                                          </p:stCondLst>
                                        </p:cTn>
                                        <p:tgtEl>
                                          <p:spTgt spid="19"/>
                                        </p:tgtEl>
                                        <p:attrNameLst>
                                          <p:attrName>style.visibility</p:attrName>
                                        </p:attrNameLst>
                                      </p:cBhvr>
                                      <p:to>
                                        <p:strVal val="visible"/>
                                      </p:to>
                                    </p:set>
                                    <p:anim to="" calcmode="lin" valueType="num">
                                      <p:cBhvr>
                                        <p:cTn id="58" dur="1" fill="hold"/>
                                        <p:tgtEl>
                                          <p:spTgt spid="19"/>
                                        </p:tgtEl>
                                        <p:attrNameLst>
                                          <p:attrName/>
                                        </p:attrNameLst>
                                      </p:cBhvr>
                                    </p:anim>
                                  </p:childTnLst>
                                </p:cTn>
                              </p:par>
                            </p:childTnLst>
                          </p:cTn>
                        </p:par>
                        <p:par>
                          <p:cTn id="59" fill="hold">
                            <p:stCondLst>
                              <p:cond delay="72000"/>
                            </p:stCondLst>
                            <p:childTnLst>
                              <p:par>
                                <p:cTn id="60" presetID="24" presetClass="entr" presetSubtype="0" fill="hold" nodeType="afterEffect">
                                  <p:stCondLst>
                                    <p:cond delay="5000"/>
                                  </p:stCondLst>
                                  <p:childTnLst>
                                    <p:set>
                                      <p:cBhvr>
                                        <p:cTn id="61" dur="1" fill="hold">
                                          <p:stCondLst>
                                            <p:cond delay="0"/>
                                          </p:stCondLst>
                                        </p:cTn>
                                        <p:tgtEl>
                                          <p:spTgt spid="20"/>
                                        </p:tgtEl>
                                        <p:attrNameLst>
                                          <p:attrName>style.visibility</p:attrName>
                                        </p:attrNameLst>
                                      </p:cBhvr>
                                      <p:to>
                                        <p:strVal val="visible"/>
                                      </p:to>
                                    </p:set>
                                    <p:anim to="" calcmode="lin" valueType="num">
                                      <p:cBhvr>
                                        <p:cTn id="62" dur="1" fill="hold"/>
                                        <p:tgtEl>
                                          <p:spTgt spid="20"/>
                                        </p:tgtEl>
                                        <p:attrNameLst>
                                          <p:attrName/>
                                        </p:attrNameLst>
                                      </p:cBhvr>
                                    </p:anim>
                                  </p:childTnLst>
                                </p:cTn>
                              </p:par>
                            </p:childTnLst>
                          </p:cTn>
                        </p:par>
                        <p:par>
                          <p:cTn id="63" fill="hold">
                            <p:stCondLst>
                              <p:cond delay="77000"/>
                            </p:stCondLst>
                            <p:childTnLst>
                              <p:par>
                                <p:cTn id="64" presetID="24" presetClass="entr" presetSubtype="0" fill="hold" nodeType="afterEffect">
                                  <p:stCondLst>
                                    <p:cond delay="5000"/>
                                  </p:stCondLst>
                                  <p:childTnLst>
                                    <p:set>
                                      <p:cBhvr>
                                        <p:cTn id="65" dur="1" fill="hold">
                                          <p:stCondLst>
                                            <p:cond delay="0"/>
                                          </p:stCondLst>
                                        </p:cTn>
                                        <p:tgtEl>
                                          <p:spTgt spid="22"/>
                                        </p:tgtEl>
                                        <p:attrNameLst>
                                          <p:attrName>style.visibility</p:attrName>
                                        </p:attrNameLst>
                                      </p:cBhvr>
                                      <p:to>
                                        <p:strVal val="visible"/>
                                      </p:to>
                                    </p:set>
                                    <p:anim to="" calcmode="lin" valueType="num">
                                      <p:cBhvr>
                                        <p:cTn id="66" dur="1" fill="hold"/>
                                        <p:tgtEl>
                                          <p:spTgt spid="22"/>
                                        </p:tgtEl>
                                        <p:attrNameLst>
                                          <p:attrName/>
                                        </p:attrNameLst>
                                      </p:cBhvr>
                                    </p:anim>
                                  </p:childTnLst>
                                </p:cTn>
                              </p:par>
                            </p:childTnLst>
                          </p:cTn>
                        </p:par>
                        <p:par>
                          <p:cTn id="67" fill="hold">
                            <p:stCondLst>
                              <p:cond delay="82000"/>
                            </p:stCondLst>
                            <p:childTnLst>
                              <p:par>
                                <p:cTn id="68" presetID="24" presetClass="entr" presetSubtype="0" fill="hold" nodeType="afterEffect">
                                  <p:stCondLst>
                                    <p:cond delay="5000"/>
                                  </p:stCondLst>
                                  <p:childTnLst>
                                    <p:set>
                                      <p:cBhvr>
                                        <p:cTn id="69" dur="1" fill="hold">
                                          <p:stCondLst>
                                            <p:cond delay="0"/>
                                          </p:stCondLst>
                                        </p:cTn>
                                        <p:tgtEl>
                                          <p:spTgt spid="23"/>
                                        </p:tgtEl>
                                        <p:attrNameLst>
                                          <p:attrName>style.visibility</p:attrName>
                                        </p:attrNameLst>
                                      </p:cBhvr>
                                      <p:to>
                                        <p:strVal val="visible"/>
                                      </p:to>
                                    </p:set>
                                    <p:anim to="" calcmode="lin" valueType="num">
                                      <p:cBhvr>
                                        <p:cTn id="70" dur="1" fill="hold"/>
                                        <p:tgtEl>
                                          <p:spTgt spid="23"/>
                                        </p:tgtEl>
                                        <p:attrNameLst>
                                          <p:attrName/>
                                        </p:attrNameLst>
                                      </p:cBhvr>
                                    </p:anim>
                                  </p:childTnLst>
                                </p:cTn>
                              </p:par>
                            </p:childTnLst>
                          </p:cTn>
                        </p:par>
                        <p:par>
                          <p:cTn id="71" fill="hold">
                            <p:stCondLst>
                              <p:cond delay="87000"/>
                            </p:stCondLst>
                            <p:childTnLst>
                              <p:par>
                                <p:cTn id="72" presetID="24" presetClass="entr" presetSubtype="0" fill="hold" nodeType="afterEffect">
                                  <p:stCondLst>
                                    <p:cond delay="5000"/>
                                  </p:stCondLst>
                                  <p:childTnLst>
                                    <p:set>
                                      <p:cBhvr>
                                        <p:cTn id="73" dur="1" fill="hold">
                                          <p:stCondLst>
                                            <p:cond delay="0"/>
                                          </p:stCondLst>
                                        </p:cTn>
                                        <p:tgtEl>
                                          <p:spTgt spid="25"/>
                                        </p:tgtEl>
                                        <p:attrNameLst>
                                          <p:attrName>style.visibility</p:attrName>
                                        </p:attrNameLst>
                                      </p:cBhvr>
                                      <p:to>
                                        <p:strVal val="visible"/>
                                      </p:to>
                                    </p:set>
                                    <p:anim to="" calcmode="lin" valueType="num">
                                      <p:cBhvr>
                                        <p:cTn id="74" dur="1" fill="hold"/>
                                        <p:tgtEl>
                                          <p:spTgt spid="2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5" repeatCount="indefinite" fill="hold" display="0">
                  <p:stCondLst>
                    <p:cond delay="indefinite"/>
                  </p:stCondLst>
                  <p:endCondLst>
                    <p:cond evt="onPrev" delay="0">
                      <p:tgtEl>
                        <p:sldTgt/>
                      </p:tgtEl>
                    </p:cond>
                    <p:cond evt="onStopAudio" delay="0">
                      <p:tgtEl>
                        <p:sldTgt/>
                      </p:tgtEl>
                    </p:cond>
                  </p:endCondLst>
                </p:cTn>
                <p:tgtEl>
                  <p:spTgt spid="2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normAutofit fontScale="90000"/>
          </a:bodyPr>
          <a:lstStyle/>
          <a:p>
            <a:r>
              <a:rPr lang="en-US" dirty="0" smtClean="0"/>
              <a:t>“Civil Disobedience”: </a:t>
            </a:r>
            <a:r>
              <a:rPr lang="en-US" dirty="0" smtClean="0"/>
              <a:t>1</a:t>
            </a:r>
            <a:r>
              <a:rPr lang="en-US" baseline="30000" dirty="0" smtClean="0"/>
              <a:t>st</a:t>
            </a:r>
            <a:r>
              <a:rPr lang="en-US" dirty="0" smtClean="0"/>
              <a:t> Read-Through (Class)</a:t>
            </a:r>
            <a:endParaRPr lang="en-US" dirty="0"/>
          </a:p>
        </p:txBody>
      </p:sp>
      <p:sp>
        <p:nvSpPr>
          <p:cNvPr id="3" name="Content Placeholder 2"/>
          <p:cNvSpPr>
            <a:spLocks noGrp="1"/>
          </p:cNvSpPr>
          <p:nvPr>
            <p:ph idx="1"/>
          </p:nvPr>
        </p:nvSpPr>
        <p:spPr>
          <a:xfrm>
            <a:off x="609600" y="1143000"/>
            <a:ext cx="7924800" cy="5715000"/>
          </a:xfrm>
        </p:spPr>
        <p:txBody>
          <a:bodyPr>
            <a:noAutofit/>
          </a:bodyPr>
          <a:lstStyle/>
          <a:p>
            <a:pPr algn="ctr">
              <a:buNone/>
            </a:pPr>
            <a:r>
              <a:rPr lang="en-US" sz="3000" dirty="0" smtClean="0"/>
              <a:t>As a class, please take turns reading through “Self-Reliance,” paragraph by paragraph. </a:t>
            </a:r>
          </a:p>
          <a:p>
            <a:pPr algn="ctr">
              <a:buNone/>
            </a:pPr>
            <a:endParaRPr lang="en-US" sz="3000" dirty="0" smtClean="0"/>
          </a:p>
          <a:p>
            <a:pPr algn="ctr">
              <a:buNone/>
            </a:pPr>
            <a:r>
              <a:rPr lang="en-US" sz="3000" dirty="0" smtClean="0"/>
              <a:t>After </a:t>
            </a:r>
            <a:r>
              <a:rPr lang="en-US" sz="3000" dirty="0" smtClean="0"/>
              <a:t>we finish, </a:t>
            </a:r>
            <a:r>
              <a:rPr lang="en-US" sz="3000" dirty="0" smtClean="0"/>
              <a:t>stop and summarize </a:t>
            </a:r>
            <a:r>
              <a:rPr lang="en-US" sz="3000" dirty="0" smtClean="0"/>
              <a:t>each paragraph </a:t>
            </a:r>
            <a:r>
              <a:rPr lang="en-US" sz="3000" dirty="0" smtClean="0"/>
              <a:t>as a table group, then write down the summary for each paragraph on your own sheet of paper. Please make sure you number each of your </a:t>
            </a:r>
            <a:r>
              <a:rPr lang="en-US" sz="3000" dirty="0" smtClean="0"/>
              <a:t>paragraphs!</a:t>
            </a:r>
            <a:endParaRPr lang="en-US" sz="3000" dirty="0" smtClean="0"/>
          </a:p>
          <a:p>
            <a:pPr algn="ctr">
              <a:buNone/>
            </a:pPr>
            <a:endParaRPr lang="en-US" sz="3000" dirty="0" smtClean="0"/>
          </a:p>
          <a:p>
            <a:pPr algn="ctr">
              <a:buNone/>
            </a:pPr>
            <a:r>
              <a:rPr lang="en-US" sz="3000" dirty="0" smtClean="0"/>
              <a:t>Your paragraph summaries will be collected today during class.</a:t>
            </a:r>
            <a:endParaRPr lang="en-US" sz="2000" dirty="0" smtClean="0"/>
          </a:p>
        </p:txBody>
      </p:sp>
    </p:spTree>
  </p:cSld>
  <p:clrMapOvr>
    <a:masterClrMapping/>
  </p:clrMapOvr>
  <p:transition>
    <p:rand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normAutofit/>
          </a:bodyPr>
          <a:lstStyle/>
          <a:p>
            <a:r>
              <a:rPr lang="en-US" dirty="0" smtClean="0"/>
              <a:t>“Civil Disobedience”: </a:t>
            </a:r>
            <a:r>
              <a:rPr lang="en-US" dirty="0" smtClean="0"/>
              <a:t>2</a:t>
            </a:r>
            <a:r>
              <a:rPr lang="en-US" baseline="30000" dirty="0" smtClean="0"/>
              <a:t>nd</a:t>
            </a:r>
            <a:r>
              <a:rPr lang="en-US" dirty="0" smtClean="0"/>
              <a:t> Read-Through</a:t>
            </a:r>
            <a:endParaRPr lang="en-US" dirty="0"/>
          </a:p>
        </p:txBody>
      </p:sp>
      <p:sp>
        <p:nvSpPr>
          <p:cNvPr id="3" name="Content Placeholder 2"/>
          <p:cNvSpPr>
            <a:spLocks noGrp="1"/>
          </p:cNvSpPr>
          <p:nvPr>
            <p:ph idx="1"/>
          </p:nvPr>
        </p:nvSpPr>
        <p:spPr>
          <a:xfrm>
            <a:off x="152400" y="1143000"/>
            <a:ext cx="8991600" cy="5715000"/>
          </a:xfrm>
        </p:spPr>
        <p:txBody>
          <a:bodyPr>
            <a:noAutofit/>
          </a:bodyPr>
          <a:lstStyle/>
          <a:p>
            <a:pPr algn="ctr">
              <a:buNone/>
            </a:pPr>
            <a:r>
              <a:rPr lang="en-US" sz="3000" dirty="0" smtClean="0"/>
              <a:t>You will now, INDEPENDENTLY, highlight, annotate, label, and explain as you’ve been taught to do (don’t just highlight!!! You MUST have margin notes!).</a:t>
            </a:r>
          </a:p>
          <a:p>
            <a:pPr algn="ctr">
              <a:buNone/>
            </a:pPr>
            <a:r>
              <a:rPr lang="en-US" sz="3000" dirty="0" smtClean="0"/>
              <a:t>Here’s a reminder:</a:t>
            </a:r>
          </a:p>
          <a:p>
            <a:pPr marL="514350" indent="-514350"/>
            <a:r>
              <a:rPr lang="en-US" sz="3000" dirty="0" smtClean="0">
                <a:effectLst>
                  <a:glow rad="101600">
                    <a:srgbClr val="00B050">
                      <a:alpha val="60000"/>
                    </a:srgbClr>
                  </a:glow>
                </a:effectLst>
              </a:rPr>
              <a:t>Highlight the main idea(s) in green</a:t>
            </a:r>
            <a:r>
              <a:rPr lang="en-US" sz="3000" dirty="0" smtClean="0"/>
              <a:t>.</a:t>
            </a:r>
          </a:p>
          <a:p>
            <a:pPr marL="514350" indent="-514350"/>
            <a:r>
              <a:rPr lang="en-US" sz="3000" dirty="0" smtClean="0">
                <a:effectLst>
                  <a:glow rad="101600">
                    <a:srgbClr val="FFFF00">
                      <a:alpha val="60000"/>
                    </a:srgbClr>
                  </a:glow>
                </a:effectLst>
              </a:rPr>
              <a:t>Highlight all supporting details in yellow</a:t>
            </a:r>
            <a:r>
              <a:rPr lang="en-US" sz="3000" dirty="0" smtClean="0"/>
              <a:t>.</a:t>
            </a:r>
          </a:p>
          <a:p>
            <a:pPr marL="514350" indent="-514350"/>
            <a:r>
              <a:rPr lang="en-US" sz="3000" dirty="0" smtClean="0">
                <a:effectLst>
                  <a:glow rad="101600">
                    <a:srgbClr val="FF0066">
                      <a:alpha val="60000"/>
                    </a:srgbClr>
                  </a:glow>
                </a:effectLst>
              </a:rPr>
              <a:t>Highlight any examples of rhetoric (persuasive appeals, tone, diction, syntax, allusion, etc) in pink</a:t>
            </a:r>
            <a:r>
              <a:rPr lang="en-US" sz="3000" dirty="0" smtClean="0"/>
              <a:t>.</a:t>
            </a:r>
          </a:p>
          <a:p>
            <a:pPr marL="514350" indent="-514350"/>
            <a:r>
              <a:rPr lang="en-US" sz="3000" dirty="0" smtClean="0"/>
              <a:t>Circle difficult/unknown words  and define them.</a:t>
            </a:r>
          </a:p>
          <a:p>
            <a:pPr marL="514350" indent="-514350"/>
            <a:r>
              <a:rPr lang="en-US" sz="3000" dirty="0" smtClean="0"/>
              <a:t>Your margin notes should label and/or explain.</a:t>
            </a:r>
          </a:p>
          <a:p>
            <a:pPr algn="ctr">
              <a:buNone/>
            </a:pPr>
            <a:endParaRPr lang="en-US" sz="2000" dirty="0" smtClean="0"/>
          </a:p>
        </p:txBody>
      </p:sp>
    </p:spTree>
  </p:cSld>
  <p:clrMapOvr>
    <a:masterClrMapping/>
  </p:clrMapOvr>
  <p:transition>
    <p:rand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normAutofit/>
          </a:bodyPr>
          <a:lstStyle/>
          <a:p>
            <a:r>
              <a:rPr lang="en-US" dirty="0" smtClean="0"/>
              <a:t>“Civil Disobedience”: Questions</a:t>
            </a:r>
            <a:endParaRPr lang="en-US" dirty="0"/>
          </a:p>
        </p:txBody>
      </p:sp>
      <p:sp>
        <p:nvSpPr>
          <p:cNvPr id="3" name="Content Placeholder 2"/>
          <p:cNvSpPr>
            <a:spLocks noGrp="1"/>
          </p:cNvSpPr>
          <p:nvPr>
            <p:ph idx="1"/>
          </p:nvPr>
        </p:nvSpPr>
        <p:spPr>
          <a:xfrm>
            <a:off x="152400" y="1143000"/>
            <a:ext cx="8991600" cy="5715000"/>
          </a:xfrm>
        </p:spPr>
        <p:txBody>
          <a:bodyPr>
            <a:noAutofit/>
          </a:bodyPr>
          <a:lstStyle/>
          <a:p>
            <a:pPr algn="ctr">
              <a:buNone/>
            </a:pPr>
            <a:r>
              <a:rPr lang="en-US" sz="3000" dirty="0" smtClean="0"/>
              <a:t>When you’ve finished annotating, please get started on the handout with the questions pertaining to “Civil Disobedience.”</a:t>
            </a:r>
          </a:p>
          <a:p>
            <a:pPr algn="ctr">
              <a:buNone/>
            </a:pPr>
            <a:endParaRPr lang="en-US" sz="3000" dirty="0" smtClean="0"/>
          </a:p>
          <a:p>
            <a:pPr algn="ctr">
              <a:buNone/>
            </a:pPr>
            <a:r>
              <a:rPr lang="en-US" sz="3000" dirty="0" smtClean="0"/>
              <a:t>You must answer each question thoroughly, using complete sentences. Some questions have more tha</a:t>
            </a:r>
            <a:r>
              <a:rPr lang="en-US" sz="3000" dirty="0" smtClean="0"/>
              <a:t>n one part. Work quietly and on your own during this time.</a:t>
            </a:r>
            <a:endParaRPr lang="en-US" sz="3000" dirty="0" smtClean="0"/>
          </a:p>
          <a:p>
            <a:pPr algn="ctr">
              <a:buNone/>
            </a:pPr>
            <a:endParaRPr lang="en-US" sz="2000" dirty="0" smtClean="0"/>
          </a:p>
        </p:txBody>
      </p:sp>
    </p:spTree>
  </p:cSld>
  <p:clrMapOvr>
    <a:masterClrMapping/>
  </p:clrMapOvr>
  <p:transition>
    <p:random/>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ranscendental">
      <a:majorFont>
        <a:latin typeface="Bernard MT Condensed"/>
        <a:ea typeface=""/>
        <a:cs typeface=""/>
      </a:majorFont>
      <a:minorFont>
        <a:latin typeface="Narkisim"/>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1628</TotalTime>
  <Words>819</Words>
  <Application>Microsoft Office PowerPoint</Application>
  <PresentationFormat>On-screen Show (4:3)</PresentationFormat>
  <Paragraphs>66</Paragraphs>
  <Slides>11</Slides>
  <Notes>0</Notes>
  <HiddenSlides>0</HiddenSlides>
  <MMClips>1</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TRANSCENDENTALISM</vt:lpstr>
      <vt:lpstr>Agenda Day 6: 2/5 &amp; 2/6</vt:lpstr>
      <vt:lpstr>Transcendental Music Assignment</vt:lpstr>
      <vt:lpstr>Four Corners Activity</vt:lpstr>
      <vt:lpstr>Civil Disobedience</vt:lpstr>
      <vt:lpstr>Slide 6</vt:lpstr>
      <vt:lpstr>“Civil Disobedience”: 1st Read-Through (Class)</vt:lpstr>
      <vt:lpstr>“Civil Disobedience”: 2nd Read-Through</vt:lpstr>
      <vt:lpstr>“Civil Disobedience”: Questions</vt:lpstr>
      <vt:lpstr>How to Start a Movement</vt:lpstr>
      <vt:lpstr>Homework</vt:lpstr>
    </vt:vector>
  </TitlesOfParts>
  <Company>Corona Norco School District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TRANSCENDENTALISM</dc:title>
  <dc:creator>Guadalupe Dargavel</dc:creator>
  <cp:lastModifiedBy>Pita</cp:lastModifiedBy>
  <cp:revision>138</cp:revision>
  <dcterms:created xsi:type="dcterms:W3CDTF">2014-01-16T20:01:43Z</dcterms:created>
  <dcterms:modified xsi:type="dcterms:W3CDTF">2014-02-05T06:44:01Z</dcterms:modified>
</cp:coreProperties>
</file>